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99" r:id="rId3"/>
    <p:sldId id="301" r:id="rId4"/>
    <p:sldId id="302" r:id="rId5"/>
    <p:sldId id="303" r:id="rId6"/>
    <p:sldId id="304" r:id="rId7"/>
    <p:sldId id="305" r:id="rId8"/>
    <p:sldId id="310" r:id="rId9"/>
    <p:sldId id="308" r:id="rId10"/>
    <p:sldId id="309" r:id="rId11"/>
    <p:sldId id="311" r:id="rId12"/>
    <p:sldId id="312" r:id="rId13"/>
    <p:sldId id="306" r:id="rId14"/>
    <p:sldId id="307" r:id="rId15"/>
    <p:sldId id="300" r:id="rId16"/>
    <p:sldId id="321" r:id="rId17"/>
    <p:sldId id="314" r:id="rId18"/>
    <p:sldId id="313" r:id="rId19"/>
    <p:sldId id="315" r:id="rId20"/>
    <p:sldId id="316" r:id="rId21"/>
    <p:sldId id="318" r:id="rId22"/>
    <p:sldId id="319" r:id="rId23"/>
    <p:sldId id="320" r:id="rId24"/>
    <p:sldId id="322" r:id="rId25"/>
    <p:sldId id="323" r:id="rId26"/>
    <p:sldId id="317" r:id="rId27"/>
    <p:sldId id="324" r:id="rId28"/>
    <p:sldId id="325" r:id="rId29"/>
    <p:sldId id="326" r:id="rId30"/>
    <p:sldId id="327" r:id="rId31"/>
    <p:sldId id="297"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60"/>
  </p:normalViewPr>
  <p:slideViewPr>
    <p:cSldViewPr>
      <p:cViewPr varScale="1">
        <p:scale>
          <a:sx n="87" d="100"/>
          <a:sy n="87" d="100"/>
        </p:scale>
        <p:origin x="-10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B963F7-9CEF-41BA-9148-59E3016E5F74}"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pt-BR"/>
        </a:p>
      </dgm:t>
    </dgm:pt>
    <dgm:pt modelId="{3981F203-5110-4FC9-996C-B7D4A1CC2D67}">
      <dgm:prSet/>
      <dgm:spPr/>
      <dgm:t>
        <a:bodyPr/>
        <a:lstStyle/>
        <a:p>
          <a:pPr rtl="0"/>
          <a:r>
            <a:rPr lang="pt-BR" smtClean="0"/>
            <a:t>Visibilidade do estado do sistema</a:t>
          </a:r>
          <a:endParaRPr lang="pt-BR"/>
        </a:p>
      </dgm:t>
    </dgm:pt>
    <dgm:pt modelId="{C576427F-98B4-4893-B6A3-F49F2D7FE514}" type="parTrans" cxnId="{DB777AA3-CC60-4DB2-9742-68330592BEC6}">
      <dgm:prSet/>
      <dgm:spPr/>
      <dgm:t>
        <a:bodyPr/>
        <a:lstStyle/>
        <a:p>
          <a:endParaRPr lang="pt-BR"/>
        </a:p>
      </dgm:t>
    </dgm:pt>
    <dgm:pt modelId="{98CA55F0-F961-43DB-9732-C01912BEE24C}" type="sibTrans" cxnId="{DB777AA3-CC60-4DB2-9742-68330592BEC6}">
      <dgm:prSet/>
      <dgm:spPr/>
      <dgm:t>
        <a:bodyPr/>
        <a:lstStyle/>
        <a:p>
          <a:endParaRPr lang="pt-BR"/>
        </a:p>
      </dgm:t>
    </dgm:pt>
    <dgm:pt modelId="{8123823E-1CEC-42AE-ABC7-4A41D8B83121}">
      <dgm:prSet/>
      <dgm:spPr/>
      <dgm:t>
        <a:bodyPr/>
        <a:lstStyle/>
        <a:p>
          <a:pPr rtl="0"/>
          <a:r>
            <a:rPr lang="pt-BR" smtClean="0"/>
            <a:t>Mantenha os usuários informados sobre o que está acontecendo, através de feedback adequado, no tempo certo</a:t>
          </a:r>
          <a:endParaRPr lang="pt-BR"/>
        </a:p>
      </dgm:t>
    </dgm:pt>
    <dgm:pt modelId="{36FB8D6A-D468-4D77-AB9B-AFB9A4709E8C}" type="parTrans" cxnId="{B562A80D-022E-48BB-A2F3-98CD5DCBF70D}">
      <dgm:prSet/>
      <dgm:spPr/>
      <dgm:t>
        <a:bodyPr/>
        <a:lstStyle/>
        <a:p>
          <a:endParaRPr lang="pt-BR"/>
        </a:p>
      </dgm:t>
    </dgm:pt>
    <dgm:pt modelId="{32781399-C7E9-42E7-8F18-73096BCE3DDA}" type="sibTrans" cxnId="{B562A80D-022E-48BB-A2F3-98CD5DCBF70D}">
      <dgm:prSet/>
      <dgm:spPr/>
      <dgm:t>
        <a:bodyPr/>
        <a:lstStyle/>
        <a:p>
          <a:endParaRPr lang="pt-BR"/>
        </a:p>
      </dgm:t>
    </dgm:pt>
    <dgm:pt modelId="{D4A82BA5-52DC-4B08-A801-7B97B4285ED4}">
      <dgm:prSet/>
      <dgm:spPr/>
      <dgm:t>
        <a:bodyPr/>
        <a:lstStyle/>
        <a:p>
          <a:pPr rtl="0"/>
          <a:r>
            <a:rPr lang="pt-BR" smtClean="0"/>
            <a:t>Correspondência entre o sistema e o mundo real</a:t>
          </a:r>
          <a:endParaRPr lang="pt-BR"/>
        </a:p>
      </dgm:t>
    </dgm:pt>
    <dgm:pt modelId="{4039D06F-C9C6-4CE3-9479-8B092921801B}" type="parTrans" cxnId="{45321C5E-7319-4F80-8EC8-09499B5ED393}">
      <dgm:prSet/>
      <dgm:spPr/>
      <dgm:t>
        <a:bodyPr/>
        <a:lstStyle/>
        <a:p>
          <a:endParaRPr lang="pt-BR"/>
        </a:p>
      </dgm:t>
    </dgm:pt>
    <dgm:pt modelId="{4C396FA5-207C-4163-8076-C0E8C2A934E0}" type="sibTrans" cxnId="{45321C5E-7319-4F80-8EC8-09499B5ED393}">
      <dgm:prSet/>
      <dgm:spPr/>
      <dgm:t>
        <a:bodyPr/>
        <a:lstStyle/>
        <a:p>
          <a:endParaRPr lang="pt-BR"/>
        </a:p>
      </dgm:t>
    </dgm:pt>
    <dgm:pt modelId="{4A8481C5-2C14-459B-8150-647CF9957DCA}">
      <dgm:prSet/>
      <dgm:spPr/>
      <dgm:t>
        <a:bodyPr/>
        <a:lstStyle/>
        <a:p>
          <a:pPr rtl="0"/>
          <a:r>
            <a:rPr lang="pt-BR" smtClean="0"/>
            <a:t>Utilize conceitos, vocabulário e processos familiares aos usuários</a:t>
          </a:r>
          <a:endParaRPr lang="pt-BR"/>
        </a:p>
      </dgm:t>
    </dgm:pt>
    <dgm:pt modelId="{72646D35-24C7-4713-BCE7-811EC532DA31}" type="parTrans" cxnId="{B1DAEC13-6A30-4375-9E23-75F938148AC9}">
      <dgm:prSet/>
      <dgm:spPr/>
      <dgm:t>
        <a:bodyPr/>
        <a:lstStyle/>
        <a:p>
          <a:endParaRPr lang="pt-BR"/>
        </a:p>
      </dgm:t>
    </dgm:pt>
    <dgm:pt modelId="{5F133E2A-CF5A-4B8D-9F7C-0EFE32EB7734}" type="sibTrans" cxnId="{B1DAEC13-6A30-4375-9E23-75F938148AC9}">
      <dgm:prSet/>
      <dgm:spPr/>
      <dgm:t>
        <a:bodyPr/>
        <a:lstStyle/>
        <a:p>
          <a:endParaRPr lang="pt-BR"/>
        </a:p>
      </dgm:t>
    </dgm:pt>
    <dgm:pt modelId="{35B8B0FC-3978-4F62-BFF3-3C3461D1A6EE}">
      <dgm:prSet/>
      <dgm:spPr/>
      <dgm:t>
        <a:bodyPr/>
        <a:lstStyle/>
        <a:p>
          <a:pPr rtl="0"/>
          <a:r>
            <a:rPr lang="pt-BR" smtClean="0"/>
            <a:t>Controle e liberdade do usuário</a:t>
          </a:r>
          <a:endParaRPr lang="pt-BR"/>
        </a:p>
      </dgm:t>
    </dgm:pt>
    <dgm:pt modelId="{68E756DF-D026-4445-8D83-96F2F1439361}" type="parTrans" cxnId="{7C0CD24E-DD3F-4819-A4A4-3698775F93D7}">
      <dgm:prSet/>
      <dgm:spPr/>
      <dgm:t>
        <a:bodyPr/>
        <a:lstStyle/>
        <a:p>
          <a:endParaRPr lang="pt-BR"/>
        </a:p>
      </dgm:t>
    </dgm:pt>
    <dgm:pt modelId="{B737CA9A-A5F4-44AC-8EF6-F096359E9935}" type="sibTrans" cxnId="{7C0CD24E-DD3F-4819-A4A4-3698775F93D7}">
      <dgm:prSet/>
      <dgm:spPr/>
      <dgm:t>
        <a:bodyPr/>
        <a:lstStyle/>
        <a:p>
          <a:endParaRPr lang="pt-BR"/>
        </a:p>
      </dgm:t>
    </dgm:pt>
    <dgm:pt modelId="{81686758-40EE-4A43-B860-83AE54DCD08E}">
      <dgm:prSet/>
      <dgm:spPr/>
      <dgm:t>
        <a:bodyPr/>
        <a:lstStyle/>
        <a:p>
          <a:pPr rtl="0"/>
          <a:r>
            <a:rPr lang="pt-BR" smtClean="0"/>
            <a:t>Alternativas, “saídas de emergência”, undo/redo</a:t>
          </a:r>
          <a:endParaRPr lang="pt-BR"/>
        </a:p>
      </dgm:t>
    </dgm:pt>
    <dgm:pt modelId="{5493D497-A8E9-4514-8F25-A10634DDBBCB}" type="parTrans" cxnId="{3C0B4DE9-32C0-471A-B2F7-8AD25F0C4275}">
      <dgm:prSet/>
      <dgm:spPr/>
      <dgm:t>
        <a:bodyPr/>
        <a:lstStyle/>
        <a:p>
          <a:endParaRPr lang="pt-BR"/>
        </a:p>
      </dgm:t>
    </dgm:pt>
    <dgm:pt modelId="{91DE2727-707D-4A1C-B536-DFAC06CC31BB}" type="sibTrans" cxnId="{3C0B4DE9-32C0-471A-B2F7-8AD25F0C4275}">
      <dgm:prSet/>
      <dgm:spPr/>
      <dgm:t>
        <a:bodyPr/>
        <a:lstStyle/>
        <a:p>
          <a:endParaRPr lang="pt-BR"/>
        </a:p>
      </dgm:t>
    </dgm:pt>
    <dgm:pt modelId="{BE248BCA-BBFF-4E3C-A461-191E7B7F977D}">
      <dgm:prSet/>
      <dgm:spPr/>
      <dgm:t>
        <a:bodyPr/>
        <a:lstStyle/>
        <a:p>
          <a:pPr rtl="0"/>
          <a:r>
            <a:rPr lang="pt-BR" smtClean="0"/>
            <a:t>Consistência e padronização</a:t>
          </a:r>
          <a:endParaRPr lang="pt-BR"/>
        </a:p>
      </dgm:t>
    </dgm:pt>
    <dgm:pt modelId="{EC53F3C7-85BC-45CD-85B8-095002884E3A}" type="parTrans" cxnId="{7DBB20A6-94B3-4A62-8CBB-DB61FAAB315E}">
      <dgm:prSet/>
      <dgm:spPr/>
      <dgm:t>
        <a:bodyPr/>
        <a:lstStyle/>
        <a:p>
          <a:endParaRPr lang="pt-BR"/>
        </a:p>
      </dgm:t>
    </dgm:pt>
    <dgm:pt modelId="{F9B06967-D609-47A1-97D3-AF2C665CD395}" type="sibTrans" cxnId="{7DBB20A6-94B3-4A62-8CBB-DB61FAAB315E}">
      <dgm:prSet/>
      <dgm:spPr/>
      <dgm:t>
        <a:bodyPr/>
        <a:lstStyle/>
        <a:p>
          <a:endParaRPr lang="pt-BR"/>
        </a:p>
      </dgm:t>
    </dgm:pt>
    <dgm:pt modelId="{A7DF961F-A1AD-43FB-8E64-3A2ADB31E55C}">
      <dgm:prSet/>
      <dgm:spPr/>
      <dgm:t>
        <a:bodyPr/>
        <a:lstStyle/>
        <a:p>
          <a:pPr rtl="0"/>
          <a:r>
            <a:rPr lang="pt-BR" smtClean="0"/>
            <a:t>Palavras, situações e ações semelhantes devem significar conceitos ou operações semelhantes; caso haja convenções, elas devem ser obedecidas</a:t>
          </a:r>
          <a:endParaRPr lang="pt-BR"/>
        </a:p>
      </dgm:t>
    </dgm:pt>
    <dgm:pt modelId="{E8B6A849-D5A2-4765-AD23-BD5DBC96828F}" type="parTrans" cxnId="{D6C1EBFB-2B9B-4FE6-A97C-C38755F0B9ED}">
      <dgm:prSet/>
      <dgm:spPr/>
      <dgm:t>
        <a:bodyPr/>
        <a:lstStyle/>
        <a:p>
          <a:endParaRPr lang="pt-BR"/>
        </a:p>
      </dgm:t>
    </dgm:pt>
    <dgm:pt modelId="{431884C4-21EE-4453-8022-4A56B1C7C788}" type="sibTrans" cxnId="{D6C1EBFB-2B9B-4FE6-A97C-C38755F0B9ED}">
      <dgm:prSet/>
      <dgm:spPr/>
      <dgm:t>
        <a:bodyPr/>
        <a:lstStyle/>
        <a:p>
          <a:endParaRPr lang="pt-BR"/>
        </a:p>
      </dgm:t>
    </dgm:pt>
    <dgm:pt modelId="{7132C418-A8FF-4E8E-A233-589B3B1E7771}">
      <dgm:prSet/>
      <dgm:spPr/>
      <dgm:t>
        <a:bodyPr/>
        <a:lstStyle/>
        <a:p>
          <a:pPr rtl="0"/>
          <a:r>
            <a:rPr lang="pt-BR" smtClean="0"/>
            <a:t>Prevenção de erro</a:t>
          </a:r>
          <a:endParaRPr lang="pt-BR"/>
        </a:p>
      </dgm:t>
    </dgm:pt>
    <dgm:pt modelId="{3EF0EA9E-BAC4-4F96-BE3F-C93A0CE35D00}" type="parTrans" cxnId="{D46047CD-FC96-4F7C-9FCC-AF76A72B2E53}">
      <dgm:prSet/>
      <dgm:spPr/>
      <dgm:t>
        <a:bodyPr/>
        <a:lstStyle/>
        <a:p>
          <a:endParaRPr lang="pt-BR"/>
        </a:p>
      </dgm:t>
    </dgm:pt>
    <dgm:pt modelId="{B1C22341-4E02-4E47-8308-399FE4914285}" type="sibTrans" cxnId="{D46047CD-FC96-4F7C-9FCC-AF76A72B2E53}">
      <dgm:prSet/>
      <dgm:spPr/>
      <dgm:t>
        <a:bodyPr/>
        <a:lstStyle/>
        <a:p>
          <a:endParaRPr lang="pt-BR"/>
        </a:p>
      </dgm:t>
    </dgm:pt>
    <dgm:pt modelId="{8EEF1944-496A-4075-8B91-6CCD16626B1B}">
      <dgm:prSet/>
      <dgm:spPr/>
      <dgm:t>
        <a:bodyPr/>
        <a:lstStyle/>
        <a:p>
          <a:pPr rtl="0"/>
          <a:r>
            <a:rPr lang="pt-BR" smtClean="0"/>
            <a:t>Informar o usuário sobre consequência de suas ações; impedir ações que levariam a erro</a:t>
          </a:r>
          <a:endParaRPr lang="pt-BR"/>
        </a:p>
      </dgm:t>
    </dgm:pt>
    <dgm:pt modelId="{35526152-6547-4EF9-869F-AE5987F19BC2}" type="parTrans" cxnId="{CBDA0DBF-DBB4-4EAA-9323-FE21671C0256}">
      <dgm:prSet/>
      <dgm:spPr/>
      <dgm:t>
        <a:bodyPr/>
        <a:lstStyle/>
        <a:p>
          <a:endParaRPr lang="pt-BR"/>
        </a:p>
      </dgm:t>
    </dgm:pt>
    <dgm:pt modelId="{D1EE7E42-DC28-4163-943C-D24EE218F06D}" type="sibTrans" cxnId="{CBDA0DBF-DBB4-4EAA-9323-FE21671C0256}">
      <dgm:prSet/>
      <dgm:spPr/>
      <dgm:t>
        <a:bodyPr/>
        <a:lstStyle/>
        <a:p>
          <a:endParaRPr lang="pt-BR"/>
        </a:p>
      </dgm:t>
    </dgm:pt>
    <dgm:pt modelId="{D3ADC05E-8CAC-4B78-A086-35207BC75C40}" type="pres">
      <dgm:prSet presAssocID="{53B963F7-9CEF-41BA-9148-59E3016E5F74}" presName="Name0" presStyleCnt="0">
        <dgm:presLayoutVars>
          <dgm:dir/>
          <dgm:animLvl val="lvl"/>
          <dgm:resizeHandles val="exact"/>
        </dgm:presLayoutVars>
      </dgm:prSet>
      <dgm:spPr/>
      <dgm:t>
        <a:bodyPr/>
        <a:lstStyle/>
        <a:p>
          <a:endParaRPr lang="pt-BR"/>
        </a:p>
      </dgm:t>
    </dgm:pt>
    <dgm:pt modelId="{12932017-C50D-47D5-B738-D2E7FEDA3268}" type="pres">
      <dgm:prSet presAssocID="{3981F203-5110-4FC9-996C-B7D4A1CC2D67}" presName="linNode" presStyleCnt="0"/>
      <dgm:spPr/>
    </dgm:pt>
    <dgm:pt modelId="{EEE9E44D-A5D6-42A8-AC68-A9C080E7EC7F}" type="pres">
      <dgm:prSet presAssocID="{3981F203-5110-4FC9-996C-B7D4A1CC2D67}" presName="parentText" presStyleLbl="node1" presStyleIdx="0" presStyleCnt="5">
        <dgm:presLayoutVars>
          <dgm:chMax val="1"/>
          <dgm:bulletEnabled val="1"/>
        </dgm:presLayoutVars>
      </dgm:prSet>
      <dgm:spPr/>
      <dgm:t>
        <a:bodyPr/>
        <a:lstStyle/>
        <a:p>
          <a:endParaRPr lang="pt-BR"/>
        </a:p>
      </dgm:t>
    </dgm:pt>
    <dgm:pt modelId="{78C7BA19-6B26-474B-94BE-12274E2CF4AB}" type="pres">
      <dgm:prSet presAssocID="{3981F203-5110-4FC9-996C-B7D4A1CC2D67}" presName="descendantText" presStyleLbl="alignAccFollowNode1" presStyleIdx="0" presStyleCnt="5">
        <dgm:presLayoutVars>
          <dgm:bulletEnabled val="1"/>
        </dgm:presLayoutVars>
      </dgm:prSet>
      <dgm:spPr/>
      <dgm:t>
        <a:bodyPr/>
        <a:lstStyle/>
        <a:p>
          <a:endParaRPr lang="pt-BR"/>
        </a:p>
      </dgm:t>
    </dgm:pt>
    <dgm:pt modelId="{AFC2B1A6-AE0A-4790-9D09-744A9A37BF68}" type="pres">
      <dgm:prSet presAssocID="{98CA55F0-F961-43DB-9732-C01912BEE24C}" presName="sp" presStyleCnt="0"/>
      <dgm:spPr/>
    </dgm:pt>
    <dgm:pt modelId="{F775441E-94F2-47A6-B69E-C9590A63EC23}" type="pres">
      <dgm:prSet presAssocID="{D4A82BA5-52DC-4B08-A801-7B97B4285ED4}" presName="linNode" presStyleCnt="0"/>
      <dgm:spPr/>
    </dgm:pt>
    <dgm:pt modelId="{6F320EC8-259E-4C6D-A1B7-9B61C9D4371A}" type="pres">
      <dgm:prSet presAssocID="{D4A82BA5-52DC-4B08-A801-7B97B4285ED4}" presName="parentText" presStyleLbl="node1" presStyleIdx="1" presStyleCnt="5">
        <dgm:presLayoutVars>
          <dgm:chMax val="1"/>
          <dgm:bulletEnabled val="1"/>
        </dgm:presLayoutVars>
      </dgm:prSet>
      <dgm:spPr/>
      <dgm:t>
        <a:bodyPr/>
        <a:lstStyle/>
        <a:p>
          <a:endParaRPr lang="pt-BR"/>
        </a:p>
      </dgm:t>
    </dgm:pt>
    <dgm:pt modelId="{7726E11A-5539-4B64-B1F7-0C7ED9112AEE}" type="pres">
      <dgm:prSet presAssocID="{D4A82BA5-52DC-4B08-A801-7B97B4285ED4}" presName="descendantText" presStyleLbl="alignAccFollowNode1" presStyleIdx="1" presStyleCnt="5">
        <dgm:presLayoutVars>
          <dgm:bulletEnabled val="1"/>
        </dgm:presLayoutVars>
      </dgm:prSet>
      <dgm:spPr/>
      <dgm:t>
        <a:bodyPr/>
        <a:lstStyle/>
        <a:p>
          <a:endParaRPr lang="pt-BR"/>
        </a:p>
      </dgm:t>
    </dgm:pt>
    <dgm:pt modelId="{3E63DD56-A155-45B0-9BBF-C18DFB230008}" type="pres">
      <dgm:prSet presAssocID="{4C396FA5-207C-4163-8076-C0E8C2A934E0}" presName="sp" presStyleCnt="0"/>
      <dgm:spPr/>
    </dgm:pt>
    <dgm:pt modelId="{EDE00F90-9987-4311-9DCC-A1377D5C9022}" type="pres">
      <dgm:prSet presAssocID="{35B8B0FC-3978-4F62-BFF3-3C3461D1A6EE}" presName="linNode" presStyleCnt="0"/>
      <dgm:spPr/>
    </dgm:pt>
    <dgm:pt modelId="{96A077AB-1537-4623-A0B0-DE6EA781B7FE}" type="pres">
      <dgm:prSet presAssocID="{35B8B0FC-3978-4F62-BFF3-3C3461D1A6EE}" presName="parentText" presStyleLbl="node1" presStyleIdx="2" presStyleCnt="5">
        <dgm:presLayoutVars>
          <dgm:chMax val="1"/>
          <dgm:bulletEnabled val="1"/>
        </dgm:presLayoutVars>
      </dgm:prSet>
      <dgm:spPr/>
      <dgm:t>
        <a:bodyPr/>
        <a:lstStyle/>
        <a:p>
          <a:endParaRPr lang="pt-BR"/>
        </a:p>
      </dgm:t>
    </dgm:pt>
    <dgm:pt modelId="{9B826777-5A8F-4A0D-8654-02E3EF24DCF1}" type="pres">
      <dgm:prSet presAssocID="{35B8B0FC-3978-4F62-BFF3-3C3461D1A6EE}" presName="descendantText" presStyleLbl="alignAccFollowNode1" presStyleIdx="2" presStyleCnt="5">
        <dgm:presLayoutVars>
          <dgm:bulletEnabled val="1"/>
        </dgm:presLayoutVars>
      </dgm:prSet>
      <dgm:spPr/>
      <dgm:t>
        <a:bodyPr/>
        <a:lstStyle/>
        <a:p>
          <a:endParaRPr lang="pt-BR"/>
        </a:p>
      </dgm:t>
    </dgm:pt>
    <dgm:pt modelId="{C5659609-A0AD-403E-9C71-D2C4F27B121B}" type="pres">
      <dgm:prSet presAssocID="{B737CA9A-A5F4-44AC-8EF6-F096359E9935}" presName="sp" presStyleCnt="0"/>
      <dgm:spPr/>
    </dgm:pt>
    <dgm:pt modelId="{2BF259A5-B7C3-45F8-9918-127E7EE71993}" type="pres">
      <dgm:prSet presAssocID="{BE248BCA-BBFF-4E3C-A461-191E7B7F977D}" presName="linNode" presStyleCnt="0"/>
      <dgm:spPr/>
    </dgm:pt>
    <dgm:pt modelId="{99700E53-82B3-4A5B-9EE5-05470323234B}" type="pres">
      <dgm:prSet presAssocID="{BE248BCA-BBFF-4E3C-A461-191E7B7F977D}" presName="parentText" presStyleLbl="node1" presStyleIdx="3" presStyleCnt="5">
        <dgm:presLayoutVars>
          <dgm:chMax val="1"/>
          <dgm:bulletEnabled val="1"/>
        </dgm:presLayoutVars>
      </dgm:prSet>
      <dgm:spPr/>
      <dgm:t>
        <a:bodyPr/>
        <a:lstStyle/>
        <a:p>
          <a:endParaRPr lang="pt-BR"/>
        </a:p>
      </dgm:t>
    </dgm:pt>
    <dgm:pt modelId="{AA613A37-DCC5-4272-8D33-97825D3C5176}" type="pres">
      <dgm:prSet presAssocID="{BE248BCA-BBFF-4E3C-A461-191E7B7F977D}" presName="descendantText" presStyleLbl="alignAccFollowNode1" presStyleIdx="3" presStyleCnt="5">
        <dgm:presLayoutVars>
          <dgm:bulletEnabled val="1"/>
        </dgm:presLayoutVars>
      </dgm:prSet>
      <dgm:spPr/>
      <dgm:t>
        <a:bodyPr/>
        <a:lstStyle/>
        <a:p>
          <a:endParaRPr lang="pt-BR"/>
        </a:p>
      </dgm:t>
    </dgm:pt>
    <dgm:pt modelId="{9A27D0BF-C337-4BD6-978B-423A7660D0CA}" type="pres">
      <dgm:prSet presAssocID="{F9B06967-D609-47A1-97D3-AF2C665CD395}" presName="sp" presStyleCnt="0"/>
      <dgm:spPr/>
    </dgm:pt>
    <dgm:pt modelId="{B62AF0B7-5097-431C-AB3E-C52259BD0049}" type="pres">
      <dgm:prSet presAssocID="{7132C418-A8FF-4E8E-A233-589B3B1E7771}" presName="linNode" presStyleCnt="0"/>
      <dgm:spPr/>
    </dgm:pt>
    <dgm:pt modelId="{0C68A600-811D-4854-BB87-0178FAB6BBCD}" type="pres">
      <dgm:prSet presAssocID="{7132C418-A8FF-4E8E-A233-589B3B1E7771}" presName="parentText" presStyleLbl="node1" presStyleIdx="4" presStyleCnt="5">
        <dgm:presLayoutVars>
          <dgm:chMax val="1"/>
          <dgm:bulletEnabled val="1"/>
        </dgm:presLayoutVars>
      </dgm:prSet>
      <dgm:spPr/>
      <dgm:t>
        <a:bodyPr/>
        <a:lstStyle/>
        <a:p>
          <a:endParaRPr lang="pt-BR"/>
        </a:p>
      </dgm:t>
    </dgm:pt>
    <dgm:pt modelId="{EB27A495-8A9B-4521-B45B-9FEEBAE46F2A}" type="pres">
      <dgm:prSet presAssocID="{7132C418-A8FF-4E8E-A233-589B3B1E7771}" presName="descendantText" presStyleLbl="alignAccFollowNode1" presStyleIdx="4" presStyleCnt="5">
        <dgm:presLayoutVars>
          <dgm:bulletEnabled val="1"/>
        </dgm:presLayoutVars>
      </dgm:prSet>
      <dgm:spPr/>
      <dgm:t>
        <a:bodyPr/>
        <a:lstStyle/>
        <a:p>
          <a:endParaRPr lang="pt-BR"/>
        </a:p>
      </dgm:t>
    </dgm:pt>
  </dgm:ptLst>
  <dgm:cxnLst>
    <dgm:cxn modelId="{267C1AF7-2526-48E5-BC8A-4170E9CE91DD}" type="presOf" srcId="{3981F203-5110-4FC9-996C-B7D4A1CC2D67}" destId="{EEE9E44D-A5D6-42A8-AC68-A9C080E7EC7F}" srcOrd="0" destOrd="0" presId="urn:microsoft.com/office/officeart/2005/8/layout/vList5"/>
    <dgm:cxn modelId="{D6C1EBFB-2B9B-4FE6-A97C-C38755F0B9ED}" srcId="{BE248BCA-BBFF-4E3C-A461-191E7B7F977D}" destId="{A7DF961F-A1AD-43FB-8E64-3A2ADB31E55C}" srcOrd="0" destOrd="0" parTransId="{E8B6A849-D5A2-4765-AD23-BD5DBC96828F}" sibTransId="{431884C4-21EE-4453-8022-4A56B1C7C788}"/>
    <dgm:cxn modelId="{9FA38F5C-CF9D-4595-8C4D-488D73B66C28}" type="presOf" srcId="{4A8481C5-2C14-459B-8150-647CF9957DCA}" destId="{7726E11A-5539-4B64-B1F7-0C7ED9112AEE}" srcOrd="0" destOrd="0" presId="urn:microsoft.com/office/officeart/2005/8/layout/vList5"/>
    <dgm:cxn modelId="{7C0CD24E-DD3F-4819-A4A4-3698775F93D7}" srcId="{53B963F7-9CEF-41BA-9148-59E3016E5F74}" destId="{35B8B0FC-3978-4F62-BFF3-3C3461D1A6EE}" srcOrd="2" destOrd="0" parTransId="{68E756DF-D026-4445-8D83-96F2F1439361}" sibTransId="{B737CA9A-A5F4-44AC-8EF6-F096359E9935}"/>
    <dgm:cxn modelId="{967CDB78-6E63-4418-905C-93E54F26CC8C}" type="presOf" srcId="{7132C418-A8FF-4E8E-A233-589B3B1E7771}" destId="{0C68A600-811D-4854-BB87-0178FAB6BBCD}" srcOrd="0" destOrd="0" presId="urn:microsoft.com/office/officeart/2005/8/layout/vList5"/>
    <dgm:cxn modelId="{CBDA0DBF-DBB4-4EAA-9323-FE21671C0256}" srcId="{7132C418-A8FF-4E8E-A233-589B3B1E7771}" destId="{8EEF1944-496A-4075-8B91-6CCD16626B1B}" srcOrd="0" destOrd="0" parTransId="{35526152-6547-4EF9-869F-AE5987F19BC2}" sibTransId="{D1EE7E42-DC28-4163-943C-D24EE218F06D}"/>
    <dgm:cxn modelId="{744800E1-F2EF-4ACE-BD11-D3774A100F98}" type="presOf" srcId="{81686758-40EE-4A43-B860-83AE54DCD08E}" destId="{9B826777-5A8F-4A0D-8654-02E3EF24DCF1}" srcOrd="0" destOrd="0" presId="urn:microsoft.com/office/officeart/2005/8/layout/vList5"/>
    <dgm:cxn modelId="{49281082-1557-4EA3-AA15-8E9E2E4FDCAB}" type="presOf" srcId="{53B963F7-9CEF-41BA-9148-59E3016E5F74}" destId="{D3ADC05E-8CAC-4B78-A086-35207BC75C40}" srcOrd="0" destOrd="0" presId="urn:microsoft.com/office/officeart/2005/8/layout/vList5"/>
    <dgm:cxn modelId="{DB777AA3-CC60-4DB2-9742-68330592BEC6}" srcId="{53B963F7-9CEF-41BA-9148-59E3016E5F74}" destId="{3981F203-5110-4FC9-996C-B7D4A1CC2D67}" srcOrd="0" destOrd="0" parTransId="{C576427F-98B4-4893-B6A3-F49F2D7FE514}" sibTransId="{98CA55F0-F961-43DB-9732-C01912BEE24C}"/>
    <dgm:cxn modelId="{5D5DF43F-0F2C-4DF4-BA7F-05D9204C91FE}" type="presOf" srcId="{8EEF1944-496A-4075-8B91-6CCD16626B1B}" destId="{EB27A495-8A9B-4521-B45B-9FEEBAE46F2A}" srcOrd="0" destOrd="0" presId="urn:microsoft.com/office/officeart/2005/8/layout/vList5"/>
    <dgm:cxn modelId="{0B370114-5895-4CC9-A424-0D164858A8B6}" type="presOf" srcId="{BE248BCA-BBFF-4E3C-A461-191E7B7F977D}" destId="{99700E53-82B3-4A5B-9EE5-05470323234B}" srcOrd="0" destOrd="0" presId="urn:microsoft.com/office/officeart/2005/8/layout/vList5"/>
    <dgm:cxn modelId="{7DBB20A6-94B3-4A62-8CBB-DB61FAAB315E}" srcId="{53B963F7-9CEF-41BA-9148-59E3016E5F74}" destId="{BE248BCA-BBFF-4E3C-A461-191E7B7F977D}" srcOrd="3" destOrd="0" parTransId="{EC53F3C7-85BC-45CD-85B8-095002884E3A}" sibTransId="{F9B06967-D609-47A1-97D3-AF2C665CD395}"/>
    <dgm:cxn modelId="{5E3C314C-8456-4E1F-A5D3-5D2F3B08F32F}" type="presOf" srcId="{D4A82BA5-52DC-4B08-A801-7B97B4285ED4}" destId="{6F320EC8-259E-4C6D-A1B7-9B61C9D4371A}" srcOrd="0" destOrd="0" presId="urn:microsoft.com/office/officeart/2005/8/layout/vList5"/>
    <dgm:cxn modelId="{45321C5E-7319-4F80-8EC8-09499B5ED393}" srcId="{53B963F7-9CEF-41BA-9148-59E3016E5F74}" destId="{D4A82BA5-52DC-4B08-A801-7B97B4285ED4}" srcOrd="1" destOrd="0" parTransId="{4039D06F-C9C6-4CE3-9479-8B092921801B}" sibTransId="{4C396FA5-207C-4163-8076-C0E8C2A934E0}"/>
    <dgm:cxn modelId="{3C0B4DE9-32C0-471A-B2F7-8AD25F0C4275}" srcId="{35B8B0FC-3978-4F62-BFF3-3C3461D1A6EE}" destId="{81686758-40EE-4A43-B860-83AE54DCD08E}" srcOrd="0" destOrd="0" parTransId="{5493D497-A8E9-4514-8F25-A10634DDBBCB}" sibTransId="{91DE2727-707D-4A1C-B536-DFAC06CC31BB}"/>
    <dgm:cxn modelId="{0C1CB5F8-51B4-48D5-8E94-ED9A0A193701}" type="presOf" srcId="{35B8B0FC-3978-4F62-BFF3-3C3461D1A6EE}" destId="{96A077AB-1537-4623-A0B0-DE6EA781B7FE}" srcOrd="0" destOrd="0" presId="urn:microsoft.com/office/officeart/2005/8/layout/vList5"/>
    <dgm:cxn modelId="{B1DAEC13-6A30-4375-9E23-75F938148AC9}" srcId="{D4A82BA5-52DC-4B08-A801-7B97B4285ED4}" destId="{4A8481C5-2C14-459B-8150-647CF9957DCA}" srcOrd="0" destOrd="0" parTransId="{72646D35-24C7-4713-BCE7-811EC532DA31}" sibTransId="{5F133E2A-CF5A-4B8D-9F7C-0EFE32EB7734}"/>
    <dgm:cxn modelId="{CD5BF4A6-C234-4134-AA01-4C6AB2BDD164}" type="presOf" srcId="{A7DF961F-A1AD-43FB-8E64-3A2ADB31E55C}" destId="{AA613A37-DCC5-4272-8D33-97825D3C5176}" srcOrd="0" destOrd="0" presId="urn:microsoft.com/office/officeart/2005/8/layout/vList5"/>
    <dgm:cxn modelId="{B562A80D-022E-48BB-A2F3-98CD5DCBF70D}" srcId="{3981F203-5110-4FC9-996C-B7D4A1CC2D67}" destId="{8123823E-1CEC-42AE-ABC7-4A41D8B83121}" srcOrd="0" destOrd="0" parTransId="{36FB8D6A-D468-4D77-AB9B-AFB9A4709E8C}" sibTransId="{32781399-C7E9-42E7-8F18-73096BCE3DDA}"/>
    <dgm:cxn modelId="{366F43A2-95B4-480C-B0DD-013916181C45}" type="presOf" srcId="{8123823E-1CEC-42AE-ABC7-4A41D8B83121}" destId="{78C7BA19-6B26-474B-94BE-12274E2CF4AB}" srcOrd="0" destOrd="0" presId="urn:microsoft.com/office/officeart/2005/8/layout/vList5"/>
    <dgm:cxn modelId="{D46047CD-FC96-4F7C-9FCC-AF76A72B2E53}" srcId="{53B963F7-9CEF-41BA-9148-59E3016E5F74}" destId="{7132C418-A8FF-4E8E-A233-589B3B1E7771}" srcOrd="4" destOrd="0" parTransId="{3EF0EA9E-BAC4-4F96-BE3F-C93A0CE35D00}" sibTransId="{B1C22341-4E02-4E47-8308-399FE4914285}"/>
    <dgm:cxn modelId="{377790DC-E708-4578-88F0-550807EDF330}" type="presParOf" srcId="{D3ADC05E-8CAC-4B78-A086-35207BC75C40}" destId="{12932017-C50D-47D5-B738-D2E7FEDA3268}" srcOrd="0" destOrd="0" presId="urn:microsoft.com/office/officeart/2005/8/layout/vList5"/>
    <dgm:cxn modelId="{8EE31FFB-9C26-4865-83A5-532B7A9CF297}" type="presParOf" srcId="{12932017-C50D-47D5-B738-D2E7FEDA3268}" destId="{EEE9E44D-A5D6-42A8-AC68-A9C080E7EC7F}" srcOrd="0" destOrd="0" presId="urn:microsoft.com/office/officeart/2005/8/layout/vList5"/>
    <dgm:cxn modelId="{4F7B212F-901E-47C3-AD96-612714EB65E7}" type="presParOf" srcId="{12932017-C50D-47D5-B738-D2E7FEDA3268}" destId="{78C7BA19-6B26-474B-94BE-12274E2CF4AB}" srcOrd="1" destOrd="0" presId="urn:microsoft.com/office/officeart/2005/8/layout/vList5"/>
    <dgm:cxn modelId="{8320E890-65EF-4C24-A8B5-04F92EEA10FE}" type="presParOf" srcId="{D3ADC05E-8CAC-4B78-A086-35207BC75C40}" destId="{AFC2B1A6-AE0A-4790-9D09-744A9A37BF68}" srcOrd="1" destOrd="0" presId="urn:microsoft.com/office/officeart/2005/8/layout/vList5"/>
    <dgm:cxn modelId="{9B73AE82-AB0F-4AD2-B1D8-62606B6DA273}" type="presParOf" srcId="{D3ADC05E-8CAC-4B78-A086-35207BC75C40}" destId="{F775441E-94F2-47A6-B69E-C9590A63EC23}" srcOrd="2" destOrd="0" presId="urn:microsoft.com/office/officeart/2005/8/layout/vList5"/>
    <dgm:cxn modelId="{3E7413DB-01B7-49AE-83A4-0684A4B91E07}" type="presParOf" srcId="{F775441E-94F2-47A6-B69E-C9590A63EC23}" destId="{6F320EC8-259E-4C6D-A1B7-9B61C9D4371A}" srcOrd="0" destOrd="0" presId="urn:microsoft.com/office/officeart/2005/8/layout/vList5"/>
    <dgm:cxn modelId="{569C799E-2125-4502-B314-77892FF77ED3}" type="presParOf" srcId="{F775441E-94F2-47A6-B69E-C9590A63EC23}" destId="{7726E11A-5539-4B64-B1F7-0C7ED9112AEE}" srcOrd="1" destOrd="0" presId="urn:microsoft.com/office/officeart/2005/8/layout/vList5"/>
    <dgm:cxn modelId="{70ED0DFA-1820-4B22-915B-E893146586D2}" type="presParOf" srcId="{D3ADC05E-8CAC-4B78-A086-35207BC75C40}" destId="{3E63DD56-A155-45B0-9BBF-C18DFB230008}" srcOrd="3" destOrd="0" presId="urn:microsoft.com/office/officeart/2005/8/layout/vList5"/>
    <dgm:cxn modelId="{820996E9-86E7-4C0C-93D4-E38C69FF235A}" type="presParOf" srcId="{D3ADC05E-8CAC-4B78-A086-35207BC75C40}" destId="{EDE00F90-9987-4311-9DCC-A1377D5C9022}" srcOrd="4" destOrd="0" presId="urn:microsoft.com/office/officeart/2005/8/layout/vList5"/>
    <dgm:cxn modelId="{B0A787B7-E2ED-448B-917D-CAAE1227BD79}" type="presParOf" srcId="{EDE00F90-9987-4311-9DCC-A1377D5C9022}" destId="{96A077AB-1537-4623-A0B0-DE6EA781B7FE}" srcOrd="0" destOrd="0" presId="urn:microsoft.com/office/officeart/2005/8/layout/vList5"/>
    <dgm:cxn modelId="{3E93F5C6-5ABA-43F3-AF6A-10D633230621}" type="presParOf" srcId="{EDE00F90-9987-4311-9DCC-A1377D5C9022}" destId="{9B826777-5A8F-4A0D-8654-02E3EF24DCF1}" srcOrd="1" destOrd="0" presId="urn:microsoft.com/office/officeart/2005/8/layout/vList5"/>
    <dgm:cxn modelId="{78295CE3-0CCB-4BFA-B308-C9A0EE5962A7}" type="presParOf" srcId="{D3ADC05E-8CAC-4B78-A086-35207BC75C40}" destId="{C5659609-A0AD-403E-9C71-D2C4F27B121B}" srcOrd="5" destOrd="0" presId="urn:microsoft.com/office/officeart/2005/8/layout/vList5"/>
    <dgm:cxn modelId="{4F8E2102-352A-4D91-BEBE-BDBB1AAA7C3D}" type="presParOf" srcId="{D3ADC05E-8CAC-4B78-A086-35207BC75C40}" destId="{2BF259A5-B7C3-45F8-9918-127E7EE71993}" srcOrd="6" destOrd="0" presId="urn:microsoft.com/office/officeart/2005/8/layout/vList5"/>
    <dgm:cxn modelId="{A21228AA-FC78-42EB-B9D3-A8EA66C0E11D}" type="presParOf" srcId="{2BF259A5-B7C3-45F8-9918-127E7EE71993}" destId="{99700E53-82B3-4A5B-9EE5-05470323234B}" srcOrd="0" destOrd="0" presId="urn:microsoft.com/office/officeart/2005/8/layout/vList5"/>
    <dgm:cxn modelId="{40949492-2A10-4BB9-8FD6-A580DB98FF96}" type="presParOf" srcId="{2BF259A5-B7C3-45F8-9918-127E7EE71993}" destId="{AA613A37-DCC5-4272-8D33-97825D3C5176}" srcOrd="1" destOrd="0" presId="urn:microsoft.com/office/officeart/2005/8/layout/vList5"/>
    <dgm:cxn modelId="{09EA2F99-40B4-494E-97BA-FC6074137243}" type="presParOf" srcId="{D3ADC05E-8CAC-4B78-A086-35207BC75C40}" destId="{9A27D0BF-C337-4BD6-978B-423A7660D0CA}" srcOrd="7" destOrd="0" presId="urn:microsoft.com/office/officeart/2005/8/layout/vList5"/>
    <dgm:cxn modelId="{68C890BD-4F60-42E8-B31F-C138C9AFEDEA}" type="presParOf" srcId="{D3ADC05E-8CAC-4B78-A086-35207BC75C40}" destId="{B62AF0B7-5097-431C-AB3E-C52259BD0049}" srcOrd="8" destOrd="0" presId="urn:microsoft.com/office/officeart/2005/8/layout/vList5"/>
    <dgm:cxn modelId="{C1AA8A2B-1938-4C0B-8A90-B84CD8A1305E}" type="presParOf" srcId="{B62AF0B7-5097-431C-AB3E-C52259BD0049}" destId="{0C68A600-811D-4854-BB87-0178FAB6BBCD}" srcOrd="0" destOrd="0" presId="urn:microsoft.com/office/officeart/2005/8/layout/vList5"/>
    <dgm:cxn modelId="{ECC24453-1600-47E4-9152-91671AB1D14B}" type="presParOf" srcId="{B62AF0B7-5097-431C-AB3E-C52259BD0049}" destId="{EB27A495-8A9B-4521-B45B-9FEEBAE46F2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328190-C2B2-4DD8-8488-B9B6F3B7F939}"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pt-BR"/>
        </a:p>
      </dgm:t>
    </dgm:pt>
    <dgm:pt modelId="{7C5E5F6D-19C7-49B8-A273-47CFB925D12B}">
      <dgm:prSet/>
      <dgm:spPr/>
      <dgm:t>
        <a:bodyPr/>
        <a:lstStyle/>
        <a:p>
          <a:pPr rtl="0"/>
          <a:r>
            <a:rPr lang="pt-BR" smtClean="0"/>
            <a:t>Ajuda aos usuários no reconhecimento, diagnóstico e recuperação de erros </a:t>
          </a:r>
          <a:endParaRPr lang="pt-BR"/>
        </a:p>
      </dgm:t>
    </dgm:pt>
    <dgm:pt modelId="{67078FD4-434A-4248-BE1F-DBD2A5B06ABD}" type="parTrans" cxnId="{667AFDFD-1CD3-412F-8708-A71C0511FEAC}">
      <dgm:prSet/>
      <dgm:spPr/>
      <dgm:t>
        <a:bodyPr/>
        <a:lstStyle/>
        <a:p>
          <a:endParaRPr lang="pt-BR"/>
        </a:p>
      </dgm:t>
    </dgm:pt>
    <dgm:pt modelId="{C988FB17-8927-4C94-8723-986D9B6A7440}" type="sibTrans" cxnId="{667AFDFD-1CD3-412F-8708-A71C0511FEAC}">
      <dgm:prSet/>
      <dgm:spPr/>
      <dgm:t>
        <a:bodyPr/>
        <a:lstStyle/>
        <a:p>
          <a:endParaRPr lang="pt-BR"/>
        </a:p>
      </dgm:t>
    </dgm:pt>
    <dgm:pt modelId="{A8FC141A-2F03-4277-ADD9-7D29DBA51A45}">
      <dgm:prSet/>
      <dgm:spPr/>
      <dgm:t>
        <a:bodyPr/>
        <a:lstStyle/>
        <a:p>
          <a:pPr rtl="0"/>
          <a:r>
            <a:rPr lang="pt-BR" smtClean="0"/>
            <a:t>Mensagens de erro em linguagem simples, sem códigos, indicando precisamente o problema e sugerindo de forma construtiva um caminho para remediar</a:t>
          </a:r>
          <a:endParaRPr lang="pt-BR"/>
        </a:p>
      </dgm:t>
    </dgm:pt>
    <dgm:pt modelId="{4D946E6A-03BB-4C7E-8425-70519D82F8C2}" type="parTrans" cxnId="{39E1F8B9-D841-4619-AA3D-855D0FF12887}">
      <dgm:prSet/>
      <dgm:spPr/>
      <dgm:t>
        <a:bodyPr/>
        <a:lstStyle/>
        <a:p>
          <a:endParaRPr lang="pt-BR"/>
        </a:p>
      </dgm:t>
    </dgm:pt>
    <dgm:pt modelId="{5BCB1B49-CA9D-4374-8189-905421CE487E}" type="sibTrans" cxnId="{39E1F8B9-D841-4619-AA3D-855D0FF12887}">
      <dgm:prSet/>
      <dgm:spPr/>
      <dgm:t>
        <a:bodyPr/>
        <a:lstStyle/>
        <a:p>
          <a:endParaRPr lang="pt-BR"/>
        </a:p>
      </dgm:t>
    </dgm:pt>
    <dgm:pt modelId="{488C40E7-6323-4C3E-9558-20026B14B49B}">
      <dgm:prSet/>
      <dgm:spPr/>
      <dgm:t>
        <a:bodyPr/>
        <a:lstStyle/>
        <a:p>
          <a:pPr rtl="0"/>
          <a:r>
            <a:rPr lang="pt-BR" smtClean="0"/>
            <a:t>Reconhecimento em vez de memorização</a:t>
          </a:r>
          <a:endParaRPr lang="pt-BR"/>
        </a:p>
      </dgm:t>
    </dgm:pt>
    <dgm:pt modelId="{C7900C00-E36E-42FB-B12A-AF2B5E422D7F}" type="parTrans" cxnId="{A65C204A-EA42-4C1D-899C-24FA289EE6D3}">
      <dgm:prSet/>
      <dgm:spPr/>
      <dgm:t>
        <a:bodyPr/>
        <a:lstStyle/>
        <a:p>
          <a:endParaRPr lang="pt-BR"/>
        </a:p>
      </dgm:t>
    </dgm:pt>
    <dgm:pt modelId="{41EFE382-4EC2-46ED-BB7E-6C8C13A90B69}" type="sibTrans" cxnId="{A65C204A-EA42-4C1D-899C-24FA289EE6D3}">
      <dgm:prSet/>
      <dgm:spPr/>
      <dgm:t>
        <a:bodyPr/>
        <a:lstStyle/>
        <a:p>
          <a:endParaRPr lang="pt-BR"/>
        </a:p>
      </dgm:t>
    </dgm:pt>
    <dgm:pt modelId="{B76B89F3-0889-479E-8CD7-5FFF5617B2AB}">
      <dgm:prSet/>
      <dgm:spPr/>
      <dgm:t>
        <a:bodyPr/>
        <a:lstStyle/>
        <a:p>
          <a:pPr rtl="0"/>
          <a:r>
            <a:rPr lang="pt-BR" smtClean="0"/>
            <a:t>Torne objetos, ações e opções visíveis e compreensíveis</a:t>
          </a:r>
          <a:endParaRPr lang="pt-BR"/>
        </a:p>
      </dgm:t>
    </dgm:pt>
    <dgm:pt modelId="{3F8D1F60-7153-4A26-8ED8-5404EEF2D394}" type="parTrans" cxnId="{0E852E20-BE45-4CA3-85E7-88F79E4D4438}">
      <dgm:prSet/>
      <dgm:spPr/>
      <dgm:t>
        <a:bodyPr/>
        <a:lstStyle/>
        <a:p>
          <a:endParaRPr lang="pt-BR"/>
        </a:p>
      </dgm:t>
    </dgm:pt>
    <dgm:pt modelId="{D9D6CB88-28A2-4137-A368-EDEA3BA561C6}" type="sibTrans" cxnId="{0E852E20-BE45-4CA3-85E7-88F79E4D4438}">
      <dgm:prSet/>
      <dgm:spPr/>
      <dgm:t>
        <a:bodyPr/>
        <a:lstStyle/>
        <a:p>
          <a:endParaRPr lang="pt-BR"/>
        </a:p>
      </dgm:t>
    </dgm:pt>
    <dgm:pt modelId="{732B2B4E-65F2-4589-83CF-72AD1B92CC0B}">
      <dgm:prSet/>
      <dgm:spPr/>
      <dgm:t>
        <a:bodyPr/>
        <a:lstStyle/>
        <a:p>
          <a:pPr rtl="0"/>
          <a:r>
            <a:rPr lang="pt-BR" smtClean="0"/>
            <a:t>Flexibilidade e eficiência de uso</a:t>
          </a:r>
          <a:endParaRPr lang="pt-BR"/>
        </a:p>
      </dgm:t>
    </dgm:pt>
    <dgm:pt modelId="{7098BECB-A269-42AE-B2CC-9A8C9012A758}" type="parTrans" cxnId="{18C68C25-B3C2-46B5-99EA-7C766D168C30}">
      <dgm:prSet/>
      <dgm:spPr/>
      <dgm:t>
        <a:bodyPr/>
        <a:lstStyle/>
        <a:p>
          <a:endParaRPr lang="pt-BR"/>
        </a:p>
      </dgm:t>
    </dgm:pt>
    <dgm:pt modelId="{A3911709-255A-40CC-98E8-93AACC7B26F8}" type="sibTrans" cxnId="{18C68C25-B3C2-46B5-99EA-7C766D168C30}">
      <dgm:prSet/>
      <dgm:spPr/>
      <dgm:t>
        <a:bodyPr/>
        <a:lstStyle/>
        <a:p>
          <a:endParaRPr lang="pt-BR"/>
        </a:p>
      </dgm:t>
    </dgm:pt>
    <dgm:pt modelId="{91736B29-F366-44FA-A811-1492103F90E3}">
      <dgm:prSet/>
      <dgm:spPr/>
      <dgm:t>
        <a:bodyPr/>
        <a:lstStyle/>
        <a:p>
          <a:pPr rtl="0"/>
          <a:r>
            <a:rPr lang="pt-BR" smtClean="0"/>
            <a:t>Ofereça aceleradores e caminhos alternativos para uma mesma ação; permita que usuários customizem ações frequentes</a:t>
          </a:r>
          <a:endParaRPr lang="pt-BR"/>
        </a:p>
      </dgm:t>
    </dgm:pt>
    <dgm:pt modelId="{211A715F-D179-408B-A1A8-5589AE013A9C}" type="parTrans" cxnId="{89225A97-CB80-40A3-9675-037A1FB727BC}">
      <dgm:prSet/>
      <dgm:spPr/>
      <dgm:t>
        <a:bodyPr/>
        <a:lstStyle/>
        <a:p>
          <a:endParaRPr lang="pt-BR"/>
        </a:p>
      </dgm:t>
    </dgm:pt>
    <dgm:pt modelId="{9E32F059-D8A7-43BD-B697-C2DE80229921}" type="sibTrans" cxnId="{89225A97-CB80-40A3-9675-037A1FB727BC}">
      <dgm:prSet/>
      <dgm:spPr/>
      <dgm:t>
        <a:bodyPr/>
        <a:lstStyle/>
        <a:p>
          <a:endParaRPr lang="pt-BR"/>
        </a:p>
      </dgm:t>
    </dgm:pt>
    <dgm:pt modelId="{B2394F49-3E59-43EB-A317-A08B6E9C9BEF}">
      <dgm:prSet/>
      <dgm:spPr/>
      <dgm:t>
        <a:bodyPr/>
        <a:lstStyle/>
        <a:p>
          <a:pPr rtl="0"/>
          <a:r>
            <a:rPr lang="pt-BR" smtClean="0"/>
            <a:t>Design estético e minimalista</a:t>
          </a:r>
          <a:endParaRPr lang="pt-BR"/>
        </a:p>
      </dgm:t>
    </dgm:pt>
    <dgm:pt modelId="{13157673-2998-4616-9D6F-498F3F00A88F}" type="parTrans" cxnId="{967F31D5-7754-4644-BB8F-073AB32E73F8}">
      <dgm:prSet/>
      <dgm:spPr/>
      <dgm:t>
        <a:bodyPr/>
        <a:lstStyle/>
        <a:p>
          <a:endParaRPr lang="pt-BR"/>
        </a:p>
      </dgm:t>
    </dgm:pt>
    <dgm:pt modelId="{4BD3DA0B-7DF0-4E26-90EC-6FC89B5B9C16}" type="sibTrans" cxnId="{967F31D5-7754-4644-BB8F-073AB32E73F8}">
      <dgm:prSet/>
      <dgm:spPr/>
      <dgm:t>
        <a:bodyPr/>
        <a:lstStyle/>
        <a:p>
          <a:endParaRPr lang="pt-BR"/>
        </a:p>
      </dgm:t>
    </dgm:pt>
    <dgm:pt modelId="{EE5935AB-5538-42FA-BDD2-A30DD407132C}">
      <dgm:prSet/>
      <dgm:spPr/>
      <dgm:t>
        <a:bodyPr/>
        <a:lstStyle/>
        <a:p>
          <a:pPr rtl="0"/>
          <a:r>
            <a:rPr lang="pt-BR" smtClean="0"/>
            <a:t>Evite porções de informação irrelevante, que conduzem visibilidade relativas das informações relevantes</a:t>
          </a:r>
          <a:endParaRPr lang="pt-BR"/>
        </a:p>
      </dgm:t>
    </dgm:pt>
    <dgm:pt modelId="{B1927FE5-C5DB-4357-BC9B-4B77B404822C}" type="parTrans" cxnId="{F5A2AE51-8ACF-4D21-B0B0-DE8AB7354BCA}">
      <dgm:prSet/>
      <dgm:spPr/>
      <dgm:t>
        <a:bodyPr/>
        <a:lstStyle/>
        <a:p>
          <a:endParaRPr lang="pt-BR"/>
        </a:p>
      </dgm:t>
    </dgm:pt>
    <dgm:pt modelId="{A07980B5-D7BF-48BE-8AAF-BC2646EAFEA1}" type="sibTrans" cxnId="{F5A2AE51-8ACF-4D21-B0B0-DE8AB7354BCA}">
      <dgm:prSet/>
      <dgm:spPr/>
      <dgm:t>
        <a:bodyPr/>
        <a:lstStyle/>
        <a:p>
          <a:endParaRPr lang="pt-BR"/>
        </a:p>
      </dgm:t>
    </dgm:pt>
    <dgm:pt modelId="{9BF6E92C-3515-4608-AF77-D13F5E8BC75A}">
      <dgm:prSet/>
      <dgm:spPr/>
      <dgm:t>
        <a:bodyPr/>
        <a:lstStyle/>
        <a:p>
          <a:pPr rtl="0"/>
          <a:r>
            <a:rPr lang="pt-BR" smtClean="0"/>
            <a:t>Ajuda e documentação</a:t>
          </a:r>
          <a:endParaRPr lang="pt-BR"/>
        </a:p>
      </dgm:t>
    </dgm:pt>
    <dgm:pt modelId="{B77A8EAC-E6E3-49C3-A313-0063B8FD3185}" type="parTrans" cxnId="{D5A818D1-F642-43C5-AD92-791B1980C6DE}">
      <dgm:prSet/>
      <dgm:spPr/>
      <dgm:t>
        <a:bodyPr/>
        <a:lstStyle/>
        <a:p>
          <a:endParaRPr lang="pt-BR"/>
        </a:p>
      </dgm:t>
    </dgm:pt>
    <dgm:pt modelId="{E248E201-6F57-4EC4-ACF9-124BE35E09DB}" type="sibTrans" cxnId="{D5A818D1-F642-43C5-AD92-791B1980C6DE}">
      <dgm:prSet/>
      <dgm:spPr/>
      <dgm:t>
        <a:bodyPr/>
        <a:lstStyle/>
        <a:p>
          <a:endParaRPr lang="pt-BR"/>
        </a:p>
      </dgm:t>
    </dgm:pt>
    <dgm:pt modelId="{8D2620CE-7590-4A0E-ABA2-6964D29D269E}">
      <dgm:prSet/>
      <dgm:spPr/>
      <dgm:t>
        <a:bodyPr/>
        <a:lstStyle/>
        <a:p>
          <a:pPr rtl="0"/>
          <a:r>
            <a:rPr lang="pt-BR" smtClean="0"/>
            <a:t>Fáceis de buscar, focadas no domínio e na tarefa do usuário. Devem listar passos concretos a serem efetuados para atingir seus objetivos</a:t>
          </a:r>
          <a:endParaRPr lang="pt-BR"/>
        </a:p>
      </dgm:t>
    </dgm:pt>
    <dgm:pt modelId="{89DBBBC3-6520-41A0-9F98-D776FC3B9025}" type="parTrans" cxnId="{CBBDBAC6-BA46-4956-9E0F-D326CDF2FFDA}">
      <dgm:prSet/>
      <dgm:spPr/>
      <dgm:t>
        <a:bodyPr/>
        <a:lstStyle/>
        <a:p>
          <a:endParaRPr lang="pt-BR"/>
        </a:p>
      </dgm:t>
    </dgm:pt>
    <dgm:pt modelId="{70F8613B-307B-43FD-922B-F45EDE930A72}" type="sibTrans" cxnId="{CBBDBAC6-BA46-4956-9E0F-D326CDF2FFDA}">
      <dgm:prSet/>
      <dgm:spPr/>
      <dgm:t>
        <a:bodyPr/>
        <a:lstStyle/>
        <a:p>
          <a:endParaRPr lang="pt-BR"/>
        </a:p>
      </dgm:t>
    </dgm:pt>
    <dgm:pt modelId="{1B31767F-3F02-400A-B7C6-4CF79CDA3D99}" type="pres">
      <dgm:prSet presAssocID="{FF328190-C2B2-4DD8-8488-B9B6F3B7F939}" presName="Name0" presStyleCnt="0">
        <dgm:presLayoutVars>
          <dgm:dir/>
          <dgm:animLvl val="lvl"/>
          <dgm:resizeHandles val="exact"/>
        </dgm:presLayoutVars>
      </dgm:prSet>
      <dgm:spPr/>
      <dgm:t>
        <a:bodyPr/>
        <a:lstStyle/>
        <a:p>
          <a:endParaRPr lang="pt-BR"/>
        </a:p>
      </dgm:t>
    </dgm:pt>
    <dgm:pt modelId="{3F304542-2F06-488B-9036-ADCAC7A9A075}" type="pres">
      <dgm:prSet presAssocID="{7C5E5F6D-19C7-49B8-A273-47CFB925D12B}" presName="linNode" presStyleCnt="0"/>
      <dgm:spPr/>
    </dgm:pt>
    <dgm:pt modelId="{84883820-0A10-4073-87F1-DE3D02300C6A}" type="pres">
      <dgm:prSet presAssocID="{7C5E5F6D-19C7-49B8-A273-47CFB925D12B}" presName="parentText" presStyleLbl="node1" presStyleIdx="0" presStyleCnt="5">
        <dgm:presLayoutVars>
          <dgm:chMax val="1"/>
          <dgm:bulletEnabled val="1"/>
        </dgm:presLayoutVars>
      </dgm:prSet>
      <dgm:spPr/>
      <dgm:t>
        <a:bodyPr/>
        <a:lstStyle/>
        <a:p>
          <a:endParaRPr lang="pt-BR"/>
        </a:p>
      </dgm:t>
    </dgm:pt>
    <dgm:pt modelId="{6E87BE25-26F7-43BF-9A42-EE7F1BBBD49E}" type="pres">
      <dgm:prSet presAssocID="{7C5E5F6D-19C7-49B8-A273-47CFB925D12B}" presName="descendantText" presStyleLbl="alignAccFollowNode1" presStyleIdx="0" presStyleCnt="5">
        <dgm:presLayoutVars>
          <dgm:bulletEnabled val="1"/>
        </dgm:presLayoutVars>
      </dgm:prSet>
      <dgm:spPr/>
      <dgm:t>
        <a:bodyPr/>
        <a:lstStyle/>
        <a:p>
          <a:endParaRPr lang="pt-BR"/>
        </a:p>
      </dgm:t>
    </dgm:pt>
    <dgm:pt modelId="{CD12057E-28AD-44C4-B662-AA39DB0209B1}" type="pres">
      <dgm:prSet presAssocID="{C988FB17-8927-4C94-8723-986D9B6A7440}" presName="sp" presStyleCnt="0"/>
      <dgm:spPr/>
    </dgm:pt>
    <dgm:pt modelId="{4E04BEBE-4461-42D4-A834-BE51A775F439}" type="pres">
      <dgm:prSet presAssocID="{488C40E7-6323-4C3E-9558-20026B14B49B}" presName="linNode" presStyleCnt="0"/>
      <dgm:spPr/>
    </dgm:pt>
    <dgm:pt modelId="{D021D987-0D59-4402-9F95-38D600E4B768}" type="pres">
      <dgm:prSet presAssocID="{488C40E7-6323-4C3E-9558-20026B14B49B}" presName="parentText" presStyleLbl="node1" presStyleIdx="1" presStyleCnt="5">
        <dgm:presLayoutVars>
          <dgm:chMax val="1"/>
          <dgm:bulletEnabled val="1"/>
        </dgm:presLayoutVars>
      </dgm:prSet>
      <dgm:spPr/>
      <dgm:t>
        <a:bodyPr/>
        <a:lstStyle/>
        <a:p>
          <a:endParaRPr lang="pt-BR"/>
        </a:p>
      </dgm:t>
    </dgm:pt>
    <dgm:pt modelId="{D2FC7BCE-E130-49B2-AAD4-216FEDF0B78B}" type="pres">
      <dgm:prSet presAssocID="{488C40E7-6323-4C3E-9558-20026B14B49B}" presName="descendantText" presStyleLbl="alignAccFollowNode1" presStyleIdx="1" presStyleCnt="5">
        <dgm:presLayoutVars>
          <dgm:bulletEnabled val="1"/>
        </dgm:presLayoutVars>
      </dgm:prSet>
      <dgm:spPr/>
      <dgm:t>
        <a:bodyPr/>
        <a:lstStyle/>
        <a:p>
          <a:endParaRPr lang="pt-BR"/>
        </a:p>
      </dgm:t>
    </dgm:pt>
    <dgm:pt modelId="{D70CB2BF-7B27-4E91-8C3A-5E01F0AD223E}" type="pres">
      <dgm:prSet presAssocID="{41EFE382-4EC2-46ED-BB7E-6C8C13A90B69}" presName="sp" presStyleCnt="0"/>
      <dgm:spPr/>
    </dgm:pt>
    <dgm:pt modelId="{BBD84817-5368-4093-A648-31DE55B56043}" type="pres">
      <dgm:prSet presAssocID="{732B2B4E-65F2-4589-83CF-72AD1B92CC0B}" presName="linNode" presStyleCnt="0"/>
      <dgm:spPr/>
    </dgm:pt>
    <dgm:pt modelId="{F5E72C7A-286E-4959-9E35-816CA036174F}" type="pres">
      <dgm:prSet presAssocID="{732B2B4E-65F2-4589-83CF-72AD1B92CC0B}" presName="parentText" presStyleLbl="node1" presStyleIdx="2" presStyleCnt="5">
        <dgm:presLayoutVars>
          <dgm:chMax val="1"/>
          <dgm:bulletEnabled val="1"/>
        </dgm:presLayoutVars>
      </dgm:prSet>
      <dgm:spPr/>
      <dgm:t>
        <a:bodyPr/>
        <a:lstStyle/>
        <a:p>
          <a:endParaRPr lang="pt-BR"/>
        </a:p>
      </dgm:t>
    </dgm:pt>
    <dgm:pt modelId="{03C71214-C637-481C-BF43-94ACBCD01FF7}" type="pres">
      <dgm:prSet presAssocID="{732B2B4E-65F2-4589-83CF-72AD1B92CC0B}" presName="descendantText" presStyleLbl="alignAccFollowNode1" presStyleIdx="2" presStyleCnt="5">
        <dgm:presLayoutVars>
          <dgm:bulletEnabled val="1"/>
        </dgm:presLayoutVars>
      </dgm:prSet>
      <dgm:spPr/>
      <dgm:t>
        <a:bodyPr/>
        <a:lstStyle/>
        <a:p>
          <a:endParaRPr lang="pt-BR"/>
        </a:p>
      </dgm:t>
    </dgm:pt>
    <dgm:pt modelId="{E46D7284-BCD0-4E66-A332-023C25D8F91C}" type="pres">
      <dgm:prSet presAssocID="{A3911709-255A-40CC-98E8-93AACC7B26F8}" presName="sp" presStyleCnt="0"/>
      <dgm:spPr/>
    </dgm:pt>
    <dgm:pt modelId="{36AD3565-F192-4AAF-9B26-CCBB68ECC423}" type="pres">
      <dgm:prSet presAssocID="{B2394F49-3E59-43EB-A317-A08B6E9C9BEF}" presName="linNode" presStyleCnt="0"/>
      <dgm:spPr/>
    </dgm:pt>
    <dgm:pt modelId="{168C4DFB-A7A4-4637-9506-DE762D98F5F2}" type="pres">
      <dgm:prSet presAssocID="{B2394F49-3E59-43EB-A317-A08B6E9C9BEF}" presName="parentText" presStyleLbl="node1" presStyleIdx="3" presStyleCnt="5">
        <dgm:presLayoutVars>
          <dgm:chMax val="1"/>
          <dgm:bulletEnabled val="1"/>
        </dgm:presLayoutVars>
      </dgm:prSet>
      <dgm:spPr/>
      <dgm:t>
        <a:bodyPr/>
        <a:lstStyle/>
        <a:p>
          <a:endParaRPr lang="pt-BR"/>
        </a:p>
      </dgm:t>
    </dgm:pt>
    <dgm:pt modelId="{EAFFE3F0-AD00-4240-B0FC-B6BBC28188C3}" type="pres">
      <dgm:prSet presAssocID="{B2394F49-3E59-43EB-A317-A08B6E9C9BEF}" presName="descendantText" presStyleLbl="alignAccFollowNode1" presStyleIdx="3" presStyleCnt="5">
        <dgm:presLayoutVars>
          <dgm:bulletEnabled val="1"/>
        </dgm:presLayoutVars>
      </dgm:prSet>
      <dgm:spPr/>
      <dgm:t>
        <a:bodyPr/>
        <a:lstStyle/>
        <a:p>
          <a:endParaRPr lang="pt-BR"/>
        </a:p>
      </dgm:t>
    </dgm:pt>
    <dgm:pt modelId="{309CB461-1170-49C4-8081-E9ECEE4C7154}" type="pres">
      <dgm:prSet presAssocID="{4BD3DA0B-7DF0-4E26-90EC-6FC89B5B9C16}" presName="sp" presStyleCnt="0"/>
      <dgm:spPr/>
    </dgm:pt>
    <dgm:pt modelId="{A30B02CC-BD2D-4724-A075-2401D4B77C86}" type="pres">
      <dgm:prSet presAssocID="{9BF6E92C-3515-4608-AF77-D13F5E8BC75A}" presName="linNode" presStyleCnt="0"/>
      <dgm:spPr/>
    </dgm:pt>
    <dgm:pt modelId="{3691F6CC-A59F-406D-9C2E-A06DD140976B}" type="pres">
      <dgm:prSet presAssocID="{9BF6E92C-3515-4608-AF77-D13F5E8BC75A}" presName="parentText" presStyleLbl="node1" presStyleIdx="4" presStyleCnt="5">
        <dgm:presLayoutVars>
          <dgm:chMax val="1"/>
          <dgm:bulletEnabled val="1"/>
        </dgm:presLayoutVars>
      </dgm:prSet>
      <dgm:spPr/>
      <dgm:t>
        <a:bodyPr/>
        <a:lstStyle/>
        <a:p>
          <a:endParaRPr lang="pt-BR"/>
        </a:p>
      </dgm:t>
    </dgm:pt>
    <dgm:pt modelId="{5F43E654-D4E1-40FA-8D6E-9F1F78A57C16}" type="pres">
      <dgm:prSet presAssocID="{9BF6E92C-3515-4608-AF77-D13F5E8BC75A}" presName="descendantText" presStyleLbl="alignAccFollowNode1" presStyleIdx="4" presStyleCnt="5">
        <dgm:presLayoutVars>
          <dgm:bulletEnabled val="1"/>
        </dgm:presLayoutVars>
      </dgm:prSet>
      <dgm:spPr/>
      <dgm:t>
        <a:bodyPr/>
        <a:lstStyle/>
        <a:p>
          <a:endParaRPr lang="pt-BR"/>
        </a:p>
      </dgm:t>
    </dgm:pt>
  </dgm:ptLst>
  <dgm:cxnLst>
    <dgm:cxn modelId="{89225A97-CB80-40A3-9675-037A1FB727BC}" srcId="{732B2B4E-65F2-4589-83CF-72AD1B92CC0B}" destId="{91736B29-F366-44FA-A811-1492103F90E3}" srcOrd="0" destOrd="0" parTransId="{211A715F-D179-408B-A1A8-5589AE013A9C}" sibTransId="{9E32F059-D8A7-43BD-B697-C2DE80229921}"/>
    <dgm:cxn modelId="{30BA6769-D23F-4D89-99AA-B070BB74A737}" type="presOf" srcId="{732B2B4E-65F2-4589-83CF-72AD1B92CC0B}" destId="{F5E72C7A-286E-4959-9E35-816CA036174F}" srcOrd="0" destOrd="0" presId="urn:microsoft.com/office/officeart/2005/8/layout/vList5"/>
    <dgm:cxn modelId="{39E1F8B9-D841-4619-AA3D-855D0FF12887}" srcId="{7C5E5F6D-19C7-49B8-A273-47CFB925D12B}" destId="{A8FC141A-2F03-4277-ADD9-7D29DBA51A45}" srcOrd="0" destOrd="0" parTransId="{4D946E6A-03BB-4C7E-8425-70519D82F8C2}" sibTransId="{5BCB1B49-CA9D-4374-8189-905421CE487E}"/>
    <dgm:cxn modelId="{A5BC3E37-4DCD-425B-A16F-BA432FB62B90}" type="presOf" srcId="{A8FC141A-2F03-4277-ADD9-7D29DBA51A45}" destId="{6E87BE25-26F7-43BF-9A42-EE7F1BBBD49E}" srcOrd="0" destOrd="0" presId="urn:microsoft.com/office/officeart/2005/8/layout/vList5"/>
    <dgm:cxn modelId="{9B209706-1577-43D2-A38B-93E01AD9257C}" type="presOf" srcId="{B2394F49-3E59-43EB-A317-A08B6E9C9BEF}" destId="{168C4DFB-A7A4-4637-9506-DE762D98F5F2}" srcOrd="0" destOrd="0" presId="urn:microsoft.com/office/officeart/2005/8/layout/vList5"/>
    <dgm:cxn modelId="{F5A2AE51-8ACF-4D21-B0B0-DE8AB7354BCA}" srcId="{B2394F49-3E59-43EB-A317-A08B6E9C9BEF}" destId="{EE5935AB-5538-42FA-BDD2-A30DD407132C}" srcOrd="0" destOrd="0" parTransId="{B1927FE5-C5DB-4357-BC9B-4B77B404822C}" sibTransId="{A07980B5-D7BF-48BE-8AAF-BC2646EAFEA1}"/>
    <dgm:cxn modelId="{18C68C25-B3C2-46B5-99EA-7C766D168C30}" srcId="{FF328190-C2B2-4DD8-8488-B9B6F3B7F939}" destId="{732B2B4E-65F2-4589-83CF-72AD1B92CC0B}" srcOrd="2" destOrd="0" parTransId="{7098BECB-A269-42AE-B2CC-9A8C9012A758}" sibTransId="{A3911709-255A-40CC-98E8-93AACC7B26F8}"/>
    <dgm:cxn modelId="{540124EE-81EA-4DAD-A7BB-7A19EE5377E3}" type="presOf" srcId="{EE5935AB-5538-42FA-BDD2-A30DD407132C}" destId="{EAFFE3F0-AD00-4240-B0FC-B6BBC28188C3}" srcOrd="0" destOrd="0" presId="urn:microsoft.com/office/officeart/2005/8/layout/vList5"/>
    <dgm:cxn modelId="{0E852E20-BE45-4CA3-85E7-88F79E4D4438}" srcId="{488C40E7-6323-4C3E-9558-20026B14B49B}" destId="{B76B89F3-0889-479E-8CD7-5FFF5617B2AB}" srcOrd="0" destOrd="0" parTransId="{3F8D1F60-7153-4A26-8ED8-5404EEF2D394}" sibTransId="{D9D6CB88-28A2-4137-A368-EDEA3BA561C6}"/>
    <dgm:cxn modelId="{BAF5B71F-293F-4970-B7E6-489BB418123A}" type="presOf" srcId="{FF328190-C2B2-4DD8-8488-B9B6F3B7F939}" destId="{1B31767F-3F02-400A-B7C6-4CF79CDA3D99}" srcOrd="0" destOrd="0" presId="urn:microsoft.com/office/officeart/2005/8/layout/vList5"/>
    <dgm:cxn modelId="{A26E02EB-1D67-4215-BA61-F2FDF68E8C4B}" type="presOf" srcId="{B76B89F3-0889-479E-8CD7-5FFF5617B2AB}" destId="{D2FC7BCE-E130-49B2-AAD4-216FEDF0B78B}" srcOrd="0" destOrd="0" presId="urn:microsoft.com/office/officeart/2005/8/layout/vList5"/>
    <dgm:cxn modelId="{667AFDFD-1CD3-412F-8708-A71C0511FEAC}" srcId="{FF328190-C2B2-4DD8-8488-B9B6F3B7F939}" destId="{7C5E5F6D-19C7-49B8-A273-47CFB925D12B}" srcOrd="0" destOrd="0" parTransId="{67078FD4-434A-4248-BE1F-DBD2A5B06ABD}" sibTransId="{C988FB17-8927-4C94-8723-986D9B6A7440}"/>
    <dgm:cxn modelId="{4D480FFE-1B2E-4078-AA67-592594D4A9EA}" type="presOf" srcId="{91736B29-F366-44FA-A811-1492103F90E3}" destId="{03C71214-C637-481C-BF43-94ACBCD01FF7}" srcOrd="0" destOrd="0" presId="urn:microsoft.com/office/officeart/2005/8/layout/vList5"/>
    <dgm:cxn modelId="{967F31D5-7754-4644-BB8F-073AB32E73F8}" srcId="{FF328190-C2B2-4DD8-8488-B9B6F3B7F939}" destId="{B2394F49-3E59-43EB-A317-A08B6E9C9BEF}" srcOrd="3" destOrd="0" parTransId="{13157673-2998-4616-9D6F-498F3F00A88F}" sibTransId="{4BD3DA0B-7DF0-4E26-90EC-6FC89B5B9C16}"/>
    <dgm:cxn modelId="{0031DCE3-8C6A-4A85-AA9B-7637BA5F418B}" type="presOf" srcId="{9BF6E92C-3515-4608-AF77-D13F5E8BC75A}" destId="{3691F6CC-A59F-406D-9C2E-A06DD140976B}" srcOrd="0" destOrd="0" presId="urn:microsoft.com/office/officeart/2005/8/layout/vList5"/>
    <dgm:cxn modelId="{AFC9B7AB-65E6-418E-8156-728236E2DD9F}" type="presOf" srcId="{8D2620CE-7590-4A0E-ABA2-6964D29D269E}" destId="{5F43E654-D4E1-40FA-8D6E-9F1F78A57C16}" srcOrd="0" destOrd="0" presId="urn:microsoft.com/office/officeart/2005/8/layout/vList5"/>
    <dgm:cxn modelId="{0F134F13-7F1E-4067-97AC-BAA35821103A}" type="presOf" srcId="{7C5E5F6D-19C7-49B8-A273-47CFB925D12B}" destId="{84883820-0A10-4073-87F1-DE3D02300C6A}" srcOrd="0" destOrd="0" presId="urn:microsoft.com/office/officeart/2005/8/layout/vList5"/>
    <dgm:cxn modelId="{D5A818D1-F642-43C5-AD92-791B1980C6DE}" srcId="{FF328190-C2B2-4DD8-8488-B9B6F3B7F939}" destId="{9BF6E92C-3515-4608-AF77-D13F5E8BC75A}" srcOrd="4" destOrd="0" parTransId="{B77A8EAC-E6E3-49C3-A313-0063B8FD3185}" sibTransId="{E248E201-6F57-4EC4-ACF9-124BE35E09DB}"/>
    <dgm:cxn modelId="{CBBDBAC6-BA46-4956-9E0F-D326CDF2FFDA}" srcId="{9BF6E92C-3515-4608-AF77-D13F5E8BC75A}" destId="{8D2620CE-7590-4A0E-ABA2-6964D29D269E}" srcOrd="0" destOrd="0" parTransId="{89DBBBC3-6520-41A0-9F98-D776FC3B9025}" sibTransId="{70F8613B-307B-43FD-922B-F45EDE930A72}"/>
    <dgm:cxn modelId="{13A52B2B-7DB9-4B1C-AC7D-1A28ED7FF47D}" type="presOf" srcId="{488C40E7-6323-4C3E-9558-20026B14B49B}" destId="{D021D987-0D59-4402-9F95-38D600E4B768}" srcOrd="0" destOrd="0" presId="urn:microsoft.com/office/officeart/2005/8/layout/vList5"/>
    <dgm:cxn modelId="{A65C204A-EA42-4C1D-899C-24FA289EE6D3}" srcId="{FF328190-C2B2-4DD8-8488-B9B6F3B7F939}" destId="{488C40E7-6323-4C3E-9558-20026B14B49B}" srcOrd="1" destOrd="0" parTransId="{C7900C00-E36E-42FB-B12A-AF2B5E422D7F}" sibTransId="{41EFE382-4EC2-46ED-BB7E-6C8C13A90B69}"/>
    <dgm:cxn modelId="{07937B82-DFDD-492B-B46C-B155D59E3BA2}" type="presParOf" srcId="{1B31767F-3F02-400A-B7C6-4CF79CDA3D99}" destId="{3F304542-2F06-488B-9036-ADCAC7A9A075}" srcOrd="0" destOrd="0" presId="urn:microsoft.com/office/officeart/2005/8/layout/vList5"/>
    <dgm:cxn modelId="{138D698A-2A25-442B-B7D0-5D8A636BE0A7}" type="presParOf" srcId="{3F304542-2F06-488B-9036-ADCAC7A9A075}" destId="{84883820-0A10-4073-87F1-DE3D02300C6A}" srcOrd="0" destOrd="0" presId="urn:microsoft.com/office/officeart/2005/8/layout/vList5"/>
    <dgm:cxn modelId="{4EFE36A2-8ABF-4F49-8D3C-A1DCC8D9E336}" type="presParOf" srcId="{3F304542-2F06-488B-9036-ADCAC7A9A075}" destId="{6E87BE25-26F7-43BF-9A42-EE7F1BBBD49E}" srcOrd="1" destOrd="0" presId="urn:microsoft.com/office/officeart/2005/8/layout/vList5"/>
    <dgm:cxn modelId="{3F1CED02-FE27-42F3-A312-E0E8C2D9D048}" type="presParOf" srcId="{1B31767F-3F02-400A-B7C6-4CF79CDA3D99}" destId="{CD12057E-28AD-44C4-B662-AA39DB0209B1}" srcOrd="1" destOrd="0" presId="urn:microsoft.com/office/officeart/2005/8/layout/vList5"/>
    <dgm:cxn modelId="{0B9A1B47-D25B-432F-A264-A08159EE70DC}" type="presParOf" srcId="{1B31767F-3F02-400A-B7C6-4CF79CDA3D99}" destId="{4E04BEBE-4461-42D4-A834-BE51A775F439}" srcOrd="2" destOrd="0" presId="urn:microsoft.com/office/officeart/2005/8/layout/vList5"/>
    <dgm:cxn modelId="{B247B9A5-A466-419C-B673-5A65EA86B49F}" type="presParOf" srcId="{4E04BEBE-4461-42D4-A834-BE51A775F439}" destId="{D021D987-0D59-4402-9F95-38D600E4B768}" srcOrd="0" destOrd="0" presId="urn:microsoft.com/office/officeart/2005/8/layout/vList5"/>
    <dgm:cxn modelId="{9B026CFD-33CD-442B-8B28-A223197A771E}" type="presParOf" srcId="{4E04BEBE-4461-42D4-A834-BE51A775F439}" destId="{D2FC7BCE-E130-49B2-AAD4-216FEDF0B78B}" srcOrd="1" destOrd="0" presId="urn:microsoft.com/office/officeart/2005/8/layout/vList5"/>
    <dgm:cxn modelId="{6CF8E6D4-405E-4CE8-8597-1EF4EF1E3919}" type="presParOf" srcId="{1B31767F-3F02-400A-B7C6-4CF79CDA3D99}" destId="{D70CB2BF-7B27-4E91-8C3A-5E01F0AD223E}" srcOrd="3" destOrd="0" presId="urn:microsoft.com/office/officeart/2005/8/layout/vList5"/>
    <dgm:cxn modelId="{F703DBB8-A4E2-40F9-A44E-954058480450}" type="presParOf" srcId="{1B31767F-3F02-400A-B7C6-4CF79CDA3D99}" destId="{BBD84817-5368-4093-A648-31DE55B56043}" srcOrd="4" destOrd="0" presId="urn:microsoft.com/office/officeart/2005/8/layout/vList5"/>
    <dgm:cxn modelId="{AEFCC62F-6557-4F99-8219-9EA7F62DB42A}" type="presParOf" srcId="{BBD84817-5368-4093-A648-31DE55B56043}" destId="{F5E72C7A-286E-4959-9E35-816CA036174F}" srcOrd="0" destOrd="0" presId="urn:microsoft.com/office/officeart/2005/8/layout/vList5"/>
    <dgm:cxn modelId="{65697CEE-6D86-4A8F-A491-FBAD5E65FE3B}" type="presParOf" srcId="{BBD84817-5368-4093-A648-31DE55B56043}" destId="{03C71214-C637-481C-BF43-94ACBCD01FF7}" srcOrd="1" destOrd="0" presId="urn:microsoft.com/office/officeart/2005/8/layout/vList5"/>
    <dgm:cxn modelId="{B3DEF09A-92BF-4B09-9861-C0B20D4D2DDD}" type="presParOf" srcId="{1B31767F-3F02-400A-B7C6-4CF79CDA3D99}" destId="{E46D7284-BCD0-4E66-A332-023C25D8F91C}" srcOrd="5" destOrd="0" presId="urn:microsoft.com/office/officeart/2005/8/layout/vList5"/>
    <dgm:cxn modelId="{A6EC54A0-7DCA-48C7-BA82-331ABBC2CA59}" type="presParOf" srcId="{1B31767F-3F02-400A-B7C6-4CF79CDA3D99}" destId="{36AD3565-F192-4AAF-9B26-CCBB68ECC423}" srcOrd="6" destOrd="0" presId="urn:microsoft.com/office/officeart/2005/8/layout/vList5"/>
    <dgm:cxn modelId="{289720B2-585E-47DE-9ACF-7006B1FE19CB}" type="presParOf" srcId="{36AD3565-F192-4AAF-9B26-CCBB68ECC423}" destId="{168C4DFB-A7A4-4637-9506-DE762D98F5F2}" srcOrd="0" destOrd="0" presId="urn:microsoft.com/office/officeart/2005/8/layout/vList5"/>
    <dgm:cxn modelId="{E0FFF873-1162-4394-8FD0-A9720308266D}" type="presParOf" srcId="{36AD3565-F192-4AAF-9B26-CCBB68ECC423}" destId="{EAFFE3F0-AD00-4240-B0FC-B6BBC28188C3}" srcOrd="1" destOrd="0" presId="urn:microsoft.com/office/officeart/2005/8/layout/vList5"/>
    <dgm:cxn modelId="{F77B9989-B6F9-4BBA-9AE3-793E24FE038A}" type="presParOf" srcId="{1B31767F-3F02-400A-B7C6-4CF79CDA3D99}" destId="{309CB461-1170-49C4-8081-E9ECEE4C7154}" srcOrd="7" destOrd="0" presId="urn:microsoft.com/office/officeart/2005/8/layout/vList5"/>
    <dgm:cxn modelId="{90EA0967-848B-493E-A3C8-D006C2F41B3B}" type="presParOf" srcId="{1B31767F-3F02-400A-B7C6-4CF79CDA3D99}" destId="{A30B02CC-BD2D-4724-A075-2401D4B77C86}" srcOrd="8" destOrd="0" presId="urn:microsoft.com/office/officeart/2005/8/layout/vList5"/>
    <dgm:cxn modelId="{6A23EE3F-F53D-4732-B9B0-611295C049AA}" type="presParOf" srcId="{A30B02CC-BD2D-4724-A075-2401D4B77C86}" destId="{3691F6CC-A59F-406D-9C2E-A06DD140976B}" srcOrd="0" destOrd="0" presId="urn:microsoft.com/office/officeart/2005/8/layout/vList5"/>
    <dgm:cxn modelId="{2B958B98-5D8A-47C2-A470-5F5685E2A4F1}" type="presParOf" srcId="{A30B02CC-BD2D-4724-A075-2401D4B77C86}" destId="{5F43E654-D4E1-40FA-8D6E-9F1F78A57C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5CF01-E2FB-4FE9-BB99-A2A33F195C97}" type="datetimeFigureOut">
              <a:rPr lang="pt-BR" smtClean="0"/>
              <a:t>29/01/2013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4C763-720F-4E07-BE57-47C74B2FB491}" type="slidenum">
              <a:rPr lang="pt-BR" smtClean="0"/>
              <a:t>‹nº›</a:t>
            </a:fld>
            <a:endParaRPr lang="pt-BR"/>
          </a:p>
        </p:txBody>
      </p:sp>
    </p:spTree>
    <p:extLst>
      <p:ext uri="{BB962C8B-B14F-4D97-AF65-F5344CB8AC3E}">
        <p14:creationId xmlns:p14="http://schemas.microsoft.com/office/powerpoint/2010/main" val="210300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interfacehallofshame.eu/www.iarchitect.com/stupid.ht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Adobe</a:t>
            </a:r>
            <a:r>
              <a:rPr lang="pt-BR" baseline="0" dirty="0" smtClean="0"/>
              <a:t> Acrobat</a:t>
            </a:r>
          </a:p>
          <a:p>
            <a:r>
              <a:rPr lang="pt-BR" baseline="0" dirty="0" smtClean="0"/>
              <a:t>-Page </a:t>
            </a:r>
            <a:r>
              <a:rPr lang="pt-BR" baseline="0" dirty="0" err="1" smtClean="0"/>
              <a:t>up</a:t>
            </a:r>
            <a:r>
              <a:rPr lang="pt-BR" baseline="0" dirty="0" smtClean="0"/>
              <a:t> e </a:t>
            </a:r>
            <a:r>
              <a:rPr lang="pt-BR" baseline="0" dirty="0" err="1" smtClean="0"/>
              <a:t>page</a:t>
            </a:r>
            <a:r>
              <a:rPr lang="pt-BR" baseline="0" dirty="0" smtClean="0"/>
              <a:t> </a:t>
            </a:r>
            <a:r>
              <a:rPr lang="pt-BR" baseline="0" dirty="0" err="1" smtClean="0"/>
              <a:t>down</a:t>
            </a:r>
            <a:r>
              <a:rPr lang="pt-BR" baseline="0" dirty="0" smtClean="0"/>
              <a:t> sobe e desce a tela</a:t>
            </a:r>
          </a:p>
          <a:p>
            <a:r>
              <a:rPr lang="pt-BR" baseline="0" dirty="0" smtClean="0"/>
              <a:t>-Seta muda a página</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3</a:t>
            </a:fld>
            <a:endParaRPr lang="pt-BR"/>
          </a:p>
        </p:txBody>
      </p:sp>
    </p:spTree>
    <p:extLst>
      <p:ext uri="{BB962C8B-B14F-4D97-AF65-F5344CB8AC3E}">
        <p14:creationId xmlns:p14="http://schemas.microsoft.com/office/powerpoint/2010/main" val="1278424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1" kern="1200" dirty="0" smtClean="0">
                <a:solidFill>
                  <a:schemeClr val="tx1"/>
                </a:solidFill>
                <a:effectLst/>
                <a:latin typeface="+mn-lt"/>
                <a:ea typeface="+mn-ea"/>
                <a:cs typeface="+mn-cs"/>
              </a:rPr>
              <a:t>Click &amp; Print Certificates</a:t>
            </a:r>
            <a:r>
              <a:rPr lang="en-US" sz="1200" b="0" i="0" kern="1200" dirty="0" smtClean="0">
                <a:solidFill>
                  <a:schemeClr val="tx1"/>
                </a:solidFill>
                <a:effectLst/>
                <a:latin typeface="+mn-lt"/>
                <a:ea typeface="+mn-ea"/>
                <a:cs typeface="+mn-cs"/>
              </a:rPr>
              <a:t> is a useful little shareware program for printing a variety of certificates and awards. The program offers a "Style Buddy" to help the user select which of a number of certificates to print. Once you get past the obvious problems with the dialog (instructions in the title bar, right-aligned, vertically-oriented instructions, Cancel button before the OK button, reference to an "OKAY" button, the use of all capital letters, the hard-coded sickly green color, etc.), there are some important design problems related to the choice of control for selecting the desired style.</a:t>
            </a:r>
          </a:p>
          <a:p>
            <a:r>
              <a:rPr lang="en-US" sz="1200" b="0" i="0" kern="1200" dirty="0" smtClean="0">
                <a:solidFill>
                  <a:schemeClr val="tx1"/>
                </a:solidFill>
                <a:effectLst/>
                <a:latin typeface="+mn-lt"/>
                <a:ea typeface="+mn-ea"/>
                <a:cs typeface="+mn-cs"/>
              </a:rPr>
              <a:t>The various styles can be previewed through the use of the horizontal scroll bar; each click displays a different certificate style. There are two significant problems with this design. In the first place, the only way to determine which styles are available is to scroll entirely through each of the styles. A second problem is that the only way to select a particular style is to browse through all those that precede it. For example, to select the "Team Player" certificate, the user must click on the scroll bar 9 times, waiting for the program to load a preview of each of the 9 certificates that precede it.</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14</a:t>
            </a:fld>
            <a:endParaRPr lang="pt-BR"/>
          </a:p>
        </p:txBody>
      </p:sp>
    </p:spTree>
    <p:extLst>
      <p:ext uri="{BB962C8B-B14F-4D97-AF65-F5344CB8AC3E}">
        <p14:creationId xmlns:p14="http://schemas.microsoft.com/office/powerpoint/2010/main" val="3877171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Dicionário informal, </a:t>
            </a:r>
            <a:r>
              <a:rPr lang="pt-BR" dirty="0" err="1" smtClean="0"/>
              <a:t>Wikcionário</a:t>
            </a:r>
            <a:r>
              <a:rPr lang="pt-BR" dirty="0" smtClean="0"/>
              <a:t>, Wikipédia</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16</a:t>
            </a:fld>
            <a:endParaRPr lang="pt-BR"/>
          </a:p>
        </p:txBody>
      </p:sp>
    </p:spTree>
    <p:extLst>
      <p:ext uri="{BB962C8B-B14F-4D97-AF65-F5344CB8AC3E}">
        <p14:creationId xmlns:p14="http://schemas.microsoft.com/office/powerpoint/2010/main" val="3050942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Pré-avaliação: Cenário realista</a:t>
            </a:r>
          </a:p>
          <a:p>
            <a:r>
              <a:rPr lang="pt-BR" dirty="0" smtClean="0"/>
              <a:t>Avaliação: Duas passagens</a:t>
            </a:r>
          </a:p>
          <a:p>
            <a:r>
              <a:rPr lang="pt-BR" dirty="0" smtClean="0"/>
              <a:t>Severidade: </a:t>
            </a:r>
            <a:r>
              <a:rPr lang="pt-BR" dirty="0" err="1" smtClean="0"/>
              <a:t>Frequencia</a:t>
            </a:r>
            <a:r>
              <a:rPr lang="pt-BR" dirty="0" smtClean="0"/>
              <a:t>, impacto,</a:t>
            </a:r>
            <a:r>
              <a:rPr lang="pt-BR" baseline="0" dirty="0" smtClean="0"/>
              <a:t> </a:t>
            </a:r>
            <a:r>
              <a:rPr lang="pt-BR" baseline="0" dirty="0" err="1" smtClean="0"/>
              <a:t>Persistencia</a:t>
            </a:r>
            <a:endParaRPr lang="pt-BR" dirty="0" smtClean="0"/>
          </a:p>
          <a:p>
            <a:r>
              <a:rPr lang="pt-BR" dirty="0" err="1" smtClean="0"/>
              <a:t>Debrief</a:t>
            </a:r>
            <a:r>
              <a:rPr lang="pt-BR" dirty="0" smtClean="0"/>
              <a:t>: De</a:t>
            </a:r>
            <a:r>
              <a:rPr lang="pt-BR" baseline="0" dirty="0" smtClean="0"/>
              <a:t> </a:t>
            </a:r>
            <a:r>
              <a:rPr lang="pt-BR" baseline="0" dirty="0" err="1" smtClean="0"/>
              <a:t>team</a:t>
            </a:r>
            <a:r>
              <a:rPr lang="pt-BR" baseline="0" dirty="0" smtClean="0"/>
              <a:t> rates </a:t>
            </a:r>
            <a:r>
              <a:rPr lang="pt-BR" baseline="0" dirty="0" err="1" smtClean="0"/>
              <a:t>effort</a:t>
            </a:r>
            <a:r>
              <a:rPr lang="pt-BR" baseline="0" dirty="0" smtClean="0"/>
              <a:t> for </a:t>
            </a:r>
            <a:r>
              <a:rPr lang="pt-BR" baseline="0" dirty="0" err="1" smtClean="0"/>
              <a:t>fix</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23</a:t>
            </a:fld>
            <a:endParaRPr lang="pt-BR"/>
          </a:p>
        </p:txBody>
      </p:sp>
    </p:spTree>
    <p:extLst>
      <p:ext uri="{BB962C8B-B14F-4D97-AF65-F5344CB8AC3E}">
        <p14:creationId xmlns:p14="http://schemas.microsoft.com/office/powerpoint/2010/main" val="3864557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Nielsen para websites</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27</a:t>
            </a:fld>
            <a:endParaRPr lang="pt-BR"/>
          </a:p>
        </p:txBody>
      </p:sp>
    </p:spTree>
    <p:extLst>
      <p:ext uri="{BB962C8B-B14F-4D97-AF65-F5344CB8AC3E}">
        <p14:creationId xmlns:p14="http://schemas.microsoft.com/office/powerpoint/2010/main" val="580538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Nielsen</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28</a:t>
            </a:fld>
            <a:endParaRPr lang="pt-BR"/>
          </a:p>
        </p:txBody>
      </p:sp>
    </p:spTree>
    <p:extLst>
      <p:ext uri="{BB962C8B-B14F-4D97-AF65-F5344CB8AC3E}">
        <p14:creationId xmlns:p14="http://schemas.microsoft.com/office/powerpoint/2010/main" val="995929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mtClean="0"/>
              <a:t>Nielsen</a:t>
            </a:r>
            <a:endParaRPr lang="pt-BR"/>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29</a:t>
            </a:fld>
            <a:endParaRPr lang="pt-BR"/>
          </a:p>
        </p:txBody>
      </p:sp>
    </p:spTree>
    <p:extLst>
      <p:ext uri="{BB962C8B-B14F-4D97-AF65-F5344CB8AC3E}">
        <p14:creationId xmlns:p14="http://schemas.microsoft.com/office/powerpoint/2010/main" val="995929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Preese</a:t>
            </a:r>
            <a:r>
              <a:rPr lang="pt-BR" dirty="0" smtClean="0"/>
              <a:t>(2000)</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30</a:t>
            </a:fld>
            <a:endParaRPr lang="pt-BR"/>
          </a:p>
        </p:txBody>
      </p:sp>
    </p:spTree>
    <p:extLst>
      <p:ext uri="{BB962C8B-B14F-4D97-AF65-F5344CB8AC3E}">
        <p14:creationId xmlns:p14="http://schemas.microsoft.com/office/powerpoint/2010/main" val="995929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Para saber mais: www.nngroup.com/topic/heuristic-evaluation</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31</a:t>
            </a:fld>
            <a:endParaRPr lang="pt-BR"/>
          </a:p>
        </p:txBody>
      </p:sp>
    </p:spTree>
    <p:extLst>
      <p:ext uri="{BB962C8B-B14F-4D97-AF65-F5344CB8AC3E}">
        <p14:creationId xmlns:p14="http://schemas.microsoft.com/office/powerpoint/2010/main" val="2662509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Install</a:t>
            </a:r>
            <a:r>
              <a:rPr lang="pt-BR" baseline="0" dirty="0" smtClean="0"/>
              <a:t> desabilita o botão “</a:t>
            </a:r>
            <a:r>
              <a:rPr lang="pt-BR" baseline="0" dirty="0" err="1" smtClean="0"/>
              <a:t>next</a:t>
            </a:r>
            <a:r>
              <a:rPr lang="pt-BR" baseline="0" dirty="0" smtClean="0"/>
              <a:t>”</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4</a:t>
            </a:fld>
            <a:endParaRPr lang="pt-BR"/>
          </a:p>
        </p:txBody>
      </p:sp>
    </p:spTree>
    <p:extLst>
      <p:ext uri="{BB962C8B-B14F-4D97-AF65-F5344CB8AC3E}">
        <p14:creationId xmlns:p14="http://schemas.microsoft.com/office/powerpoint/2010/main" val="3889140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found this especially interesting given the company motto, "Exclusively for women by women."</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5</a:t>
            </a:fld>
            <a:endParaRPr lang="pt-BR"/>
          </a:p>
        </p:txBody>
      </p:sp>
    </p:spTree>
    <p:extLst>
      <p:ext uri="{BB962C8B-B14F-4D97-AF65-F5344CB8AC3E}">
        <p14:creationId xmlns:p14="http://schemas.microsoft.com/office/powerpoint/2010/main" val="2649810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1" kern="1200" dirty="0" smtClean="0">
                <a:solidFill>
                  <a:schemeClr val="tx1"/>
                </a:solidFill>
                <a:effectLst/>
                <a:latin typeface="+mn-lt"/>
                <a:ea typeface="+mn-ea"/>
                <a:cs typeface="+mn-cs"/>
              </a:rPr>
              <a:t>In the Font dialog box for </a:t>
            </a:r>
            <a:r>
              <a:rPr lang="en-US" sz="1200" b="1" i="1" kern="1200" dirty="0" smtClean="0">
                <a:solidFill>
                  <a:schemeClr val="tx1"/>
                </a:solidFill>
                <a:effectLst/>
                <a:latin typeface="+mn-lt"/>
                <a:ea typeface="+mn-ea"/>
                <a:cs typeface="+mn-cs"/>
              </a:rPr>
              <a:t>Word 97</a:t>
            </a:r>
            <a:r>
              <a:rPr lang="en-US" sz="1200" b="0" i="1" kern="1200" dirty="0" smtClean="0">
                <a:solidFill>
                  <a:schemeClr val="tx1"/>
                </a:solidFill>
                <a:effectLst/>
                <a:latin typeface="+mn-lt"/>
                <a:ea typeface="+mn-ea"/>
                <a:cs typeface="+mn-cs"/>
              </a:rPr>
              <a:t> the user can set text attributes using an array of checkboxes; no problem there. However, there a 4 pairs of mutually exclusive options listed: strikethrough/double strikethrough, subscript/superscript, emboss/engrave, and all caps/small caps. the controls look like checkboxes but behave like option buttons. Obviously, using option buttons would have spoiled the aesthetics of the control group.</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6</a:t>
            </a:fld>
            <a:endParaRPr lang="pt-BR"/>
          </a:p>
        </p:txBody>
      </p:sp>
    </p:spTree>
    <p:extLst>
      <p:ext uri="{BB962C8B-B14F-4D97-AF65-F5344CB8AC3E}">
        <p14:creationId xmlns:p14="http://schemas.microsoft.com/office/powerpoint/2010/main" val="3508257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Microsoft's </a:t>
            </a:r>
            <a:r>
              <a:rPr lang="en-US" sz="1200" b="0" i="1" kern="1200" dirty="0" smtClean="0">
                <a:solidFill>
                  <a:schemeClr val="tx1"/>
                </a:solidFill>
                <a:effectLst/>
                <a:latin typeface="+mn-lt"/>
                <a:ea typeface="+mn-ea"/>
                <a:cs typeface="+mn-cs"/>
              </a:rPr>
              <a:t>Visual C++ 5.0</a:t>
            </a:r>
            <a:r>
              <a:rPr lang="en-US" sz="1200" b="0" i="0" kern="1200" dirty="0" smtClean="0">
                <a:solidFill>
                  <a:schemeClr val="tx1"/>
                </a:solidFill>
                <a:effectLst/>
                <a:latin typeface="+mn-lt"/>
                <a:ea typeface="+mn-ea"/>
                <a:cs typeface="+mn-cs"/>
              </a:rPr>
              <a:t> offers developers a rather unusual spin control that caught the attention of visitor </a:t>
            </a:r>
            <a:r>
              <a:rPr lang="en-US" sz="1200" b="1" i="0" kern="1200" dirty="0" smtClean="0">
                <a:solidFill>
                  <a:schemeClr val="tx1"/>
                </a:solidFill>
                <a:effectLst/>
                <a:latin typeface="+mn-lt"/>
                <a:ea typeface="+mn-ea"/>
                <a:cs typeface="+mn-cs"/>
              </a:rPr>
              <a:t>Mark Otway</a:t>
            </a:r>
            <a:r>
              <a:rPr lang="en-US" sz="1200" b="0" i="0" kern="1200" dirty="0" smtClean="0">
                <a:solidFill>
                  <a:schemeClr val="tx1"/>
                </a:solidFill>
                <a:effectLst/>
                <a:latin typeface="+mn-lt"/>
                <a:ea typeface="+mn-ea"/>
                <a:cs typeface="+mn-cs"/>
              </a:rPr>
              <a:t>. As provided by Microsoft, the spin control operates completely counter to the typical user's expectations. To increase the value in the control, the user must click the </a:t>
            </a:r>
            <a:r>
              <a:rPr lang="en-US" sz="1200" b="0" i="1" kern="1200" dirty="0" smtClean="0">
                <a:solidFill>
                  <a:schemeClr val="tx1"/>
                </a:solidFill>
                <a:effectLst/>
                <a:latin typeface="+mn-lt"/>
                <a:ea typeface="+mn-ea"/>
                <a:cs typeface="+mn-cs"/>
              </a:rPr>
              <a:t>down</a:t>
            </a:r>
            <a:r>
              <a:rPr lang="en-US" sz="1200" b="0" i="0" kern="1200" dirty="0" smtClean="0">
                <a:solidFill>
                  <a:schemeClr val="tx1"/>
                </a:solidFill>
                <a:effectLst/>
                <a:latin typeface="+mn-lt"/>
                <a:ea typeface="+mn-ea"/>
                <a:cs typeface="+mn-cs"/>
              </a:rPr>
              <a:t> arrow. Similarly, clicking the up arrow </a:t>
            </a:r>
            <a:r>
              <a:rPr lang="en-US" sz="1200" b="1" i="0" kern="1200" dirty="0" smtClean="0">
                <a:solidFill>
                  <a:schemeClr val="tx1"/>
                </a:solidFill>
                <a:effectLst/>
                <a:latin typeface="+mn-lt"/>
                <a:ea typeface="+mn-ea"/>
                <a:cs typeface="+mn-cs"/>
              </a:rPr>
              <a:t>decreases</a:t>
            </a:r>
            <a:r>
              <a:rPr lang="en-US" sz="1200" b="0" i="0" kern="1200" dirty="0" smtClean="0">
                <a:solidFill>
                  <a:schemeClr val="tx1"/>
                </a:solidFill>
                <a:effectLst/>
                <a:latin typeface="+mn-lt"/>
                <a:ea typeface="+mn-ea"/>
                <a:cs typeface="+mn-cs"/>
              </a:rPr>
              <a:t> the value. The conscientious developer will have to write a routine to reverse the control rules so that the control operates correctly. As Mark notes, "With Microsoft providing this sort of 'help', it's a wonder anyone develops an app with any sort of decent interface....".</a:t>
            </a:r>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7</a:t>
            </a:fld>
            <a:endParaRPr lang="pt-BR"/>
          </a:p>
        </p:txBody>
      </p:sp>
    </p:spTree>
    <p:extLst>
      <p:ext uri="{BB962C8B-B14F-4D97-AF65-F5344CB8AC3E}">
        <p14:creationId xmlns:p14="http://schemas.microsoft.com/office/powerpoint/2010/main" val="455386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1" kern="1200" dirty="0" smtClean="0">
                <a:solidFill>
                  <a:schemeClr val="tx1"/>
                </a:solidFill>
                <a:effectLst/>
                <a:latin typeface="+mn-lt"/>
                <a:ea typeface="+mn-ea"/>
                <a:cs typeface="+mn-cs"/>
              </a:rPr>
              <a:t>SimCity 2000</a:t>
            </a:r>
            <a:r>
              <a:rPr lang="en-US" sz="1200" b="0" i="0" kern="1200" dirty="0" smtClean="0">
                <a:solidFill>
                  <a:schemeClr val="tx1"/>
                </a:solidFill>
                <a:effectLst/>
                <a:latin typeface="+mn-lt"/>
                <a:ea typeface="+mn-ea"/>
                <a:cs typeface="+mn-cs"/>
              </a:rPr>
              <a:t> by Maxis is undoubtedly an engaging (OK, addictive) simulation game, but it does have one unnerving feature that can really interfere with a new user's ability to learn the game. Several of toolbar buttons (notably, not all of them) quite unexpectedly have submenus associated with them, which are available only when the user holds the mouse button down for a period of time after clicking on the toolbar </a:t>
            </a:r>
            <a:r>
              <a:rPr lang="en-US" sz="1200" b="0" i="0" kern="1200" dirty="0" err="1" smtClean="0">
                <a:solidFill>
                  <a:schemeClr val="tx1"/>
                </a:solidFill>
                <a:effectLst/>
                <a:latin typeface="+mn-lt"/>
                <a:ea typeface="+mn-ea"/>
                <a:cs typeface="+mn-cs"/>
              </a:rPr>
              <a:t>button.This</a:t>
            </a:r>
            <a:r>
              <a:rPr lang="en-US" sz="1200" b="0" i="0" kern="1200" dirty="0" smtClean="0">
                <a:solidFill>
                  <a:schemeClr val="tx1"/>
                </a:solidFill>
                <a:effectLst/>
                <a:latin typeface="+mn-lt"/>
                <a:ea typeface="+mn-ea"/>
                <a:cs typeface="+mn-cs"/>
              </a:rPr>
              <a:t> feature was not immediately apparent after a quick review of the user manual, and the toolbar images provide no indication that this functionality exists. Nor is there any indication as to which toolbar images have submenus associated with them. The problem was clearly evident when one of our colleagues needed to add a power plant to his city: the help file merely stated that you simply clicked on the Power toolbar button, but after doing so, the user found that the action only added more power lines to the city. It was only after considerable trial and error (and the resultant frustration), that the user found that if you clicked and held the toolbar image down, a submenu offering power plants became available.</a:t>
            </a:r>
          </a:p>
          <a:p>
            <a:r>
              <a:rPr lang="en-US" sz="1200" b="0" i="0" kern="1200" dirty="0" smtClean="0">
                <a:solidFill>
                  <a:schemeClr val="tx1"/>
                </a:solidFill>
                <a:effectLst/>
                <a:latin typeface="+mn-lt"/>
                <a:ea typeface="+mn-ea"/>
                <a:cs typeface="+mn-cs"/>
              </a:rPr>
              <a:t>One further problem with this design strategy is that a normal button click on the toolbar image will perform the most recent submenu option, but the image provides no indication of which option that might have been. The end result is that the user ends up making many inadvertent selections, or learns to always wait for the submenu to appear before continuing, thereby reducing the efficiency of his or her task.</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8</a:t>
            </a:fld>
            <a:endParaRPr lang="pt-BR"/>
          </a:p>
        </p:txBody>
      </p:sp>
    </p:spTree>
    <p:extLst>
      <p:ext uri="{BB962C8B-B14F-4D97-AF65-F5344CB8AC3E}">
        <p14:creationId xmlns:p14="http://schemas.microsoft.com/office/powerpoint/2010/main" val="2238343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Each of us has been using computers for a long time, and has grown quite fond of using the keyboard to enter data. Imagine our surprise then, when trying to enter the schedule time for an event in </a:t>
            </a:r>
            <a:r>
              <a:rPr lang="en-US" sz="1200" b="0" i="1" kern="1200" dirty="0" smtClean="0">
                <a:solidFill>
                  <a:schemeClr val="tx1"/>
                </a:solidFill>
                <a:effectLst/>
                <a:latin typeface="+mn-lt"/>
                <a:ea typeface="+mn-ea"/>
                <a:cs typeface="+mn-cs"/>
              </a:rPr>
              <a:t>Automate Pro</a:t>
            </a:r>
            <a:r>
              <a:rPr lang="en-US" sz="1200" b="0" i="0" kern="1200" dirty="0" smtClean="0">
                <a:solidFill>
                  <a:schemeClr val="tx1"/>
                </a:solidFill>
                <a:effectLst/>
                <a:latin typeface="+mn-lt"/>
                <a:ea typeface="+mn-ea"/>
                <a:cs typeface="+mn-cs"/>
              </a:rPr>
              <a:t>, we found that despite its appearance, and the fact that we can select text, the control ignores input from the </a:t>
            </a:r>
            <a:r>
              <a:rPr lang="en-US" sz="1200" b="0" i="0" kern="1200" dirty="0" err="1" smtClean="0">
                <a:solidFill>
                  <a:schemeClr val="tx1"/>
                </a:solidFill>
                <a:effectLst/>
                <a:latin typeface="+mn-lt"/>
                <a:ea typeface="+mn-ea"/>
                <a:cs typeface="+mn-cs"/>
              </a:rPr>
              <a:t>keyboard.Rather</a:t>
            </a:r>
            <a:r>
              <a:rPr lang="en-US" sz="1200" b="0" i="0" kern="1200" dirty="0" smtClean="0">
                <a:solidFill>
                  <a:schemeClr val="tx1"/>
                </a:solidFill>
                <a:effectLst/>
                <a:latin typeface="+mn-lt"/>
                <a:ea typeface="+mn-ea"/>
                <a:cs typeface="+mn-cs"/>
              </a:rPr>
              <a:t> than allowing the user to simply enter the time directly, </a:t>
            </a:r>
            <a:r>
              <a:rPr lang="en-US" sz="1200" b="0" i="1" kern="1200" dirty="0" smtClean="0">
                <a:solidFill>
                  <a:schemeClr val="tx1"/>
                </a:solidFill>
                <a:effectLst/>
                <a:latin typeface="+mn-lt"/>
                <a:ea typeface="+mn-ea"/>
                <a:cs typeface="+mn-cs"/>
              </a:rPr>
              <a:t>Automate Pro</a:t>
            </a:r>
            <a:r>
              <a:rPr lang="en-US" sz="1200" b="0" i="0" kern="1200" dirty="0" smtClean="0">
                <a:solidFill>
                  <a:schemeClr val="tx1"/>
                </a:solidFill>
                <a:effectLst/>
                <a:latin typeface="+mn-lt"/>
                <a:ea typeface="+mn-ea"/>
                <a:cs typeface="+mn-cs"/>
              </a:rPr>
              <a:t> requires that the user click on the Set Time button and enter the time using their special "Clock" control. If it were not for the instructions on the form, few users would intuit how to use the control to specify the time.</a:t>
            </a:r>
          </a:p>
          <a:p>
            <a:r>
              <a:rPr lang="en-US" sz="1200" b="0" i="0" kern="1200" dirty="0" smtClean="0">
                <a:solidFill>
                  <a:schemeClr val="tx1"/>
                </a:solidFill>
                <a:effectLst/>
                <a:latin typeface="+mn-lt"/>
                <a:ea typeface="+mn-ea"/>
                <a:cs typeface="+mn-cs"/>
              </a:rPr>
              <a:t>We would have preferred that </a:t>
            </a:r>
            <a:r>
              <a:rPr lang="en-US" sz="1200" b="0" i="1" kern="1200" dirty="0" smtClean="0">
                <a:solidFill>
                  <a:schemeClr val="tx1"/>
                </a:solidFill>
                <a:effectLst/>
                <a:latin typeface="+mn-lt"/>
                <a:ea typeface="+mn-ea"/>
                <a:cs typeface="+mn-cs"/>
              </a:rPr>
              <a:t>Automate Pro</a:t>
            </a:r>
            <a:r>
              <a:rPr lang="en-US" sz="1200" b="0" i="0" kern="1200" dirty="0" smtClean="0">
                <a:solidFill>
                  <a:schemeClr val="tx1"/>
                </a:solidFill>
                <a:effectLst/>
                <a:latin typeface="+mn-lt"/>
                <a:ea typeface="+mn-ea"/>
                <a:cs typeface="+mn-cs"/>
              </a:rPr>
              <a:t> allow the user to employ either method to specify the time. Gimmicks such as their clock control, if necessary at all, should be offered as an </a:t>
            </a:r>
            <a:r>
              <a:rPr lang="en-US" sz="1200" b="0" i="1" kern="1200" dirty="0" smtClean="0">
                <a:solidFill>
                  <a:schemeClr val="tx1"/>
                </a:solidFill>
                <a:effectLst/>
                <a:latin typeface="+mn-lt"/>
                <a:ea typeface="+mn-ea"/>
                <a:cs typeface="+mn-cs"/>
              </a:rPr>
              <a:t>alternative</a:t>
            </a:r>
            <a:r>
              <a:rPr lang="en-US" sz="1200" b="0" i="0" kern="1200" dirty="0" smtClean="0">
                <a:solidFill>
                  <a:schemeClr val="tx1"/>
                </a:solidFill>
                <a:effectLst/>
                <a:latin typeface="+mn-lt"/>
                <a:ea typeface="+mn-ea"/>
                <a:cs typeface="+mn-cs"/>
              </a:rPr>
              <a:t> method of entering data, and the user should be allowed to choose which is most efficient for him or her.</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9</a:t>
            </a:fld>
            <a:endParaRPr lang="pt-BR"/>
          </a:p>
        </p:txBody>
      </p:sp>
    </p:spTree>
    <p:extLst>
      <p:ext uri="{BB962C8B-B14F-4D97-AF65-F5344CB8AC3E}">
        <p14:creationId xmlns:p14="http://schemas.microsoft.com/office/powerpoint/2010/main" val="3778715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Ever wonder about the sequence of building a window in a GUI application? This sequence is particularly apparent in </a:t>
            </a:r>
            <a:r>
              <a:rPr lang="en-US" sz="1200" b="0" i="1" kern="1200" dirty="0" err="1" smtClean="0">
                <a:solidFill>
                  <a:schemeClr val="tx1"/>
                </a:solidFill>
                <a:effectLst/>
                <a:latin typeface="+mn-lt"/>
                <a:ea typeface="+mn-ea"/>
                <a:cs typeface="+mn-cs"/>
              </a:rPr>
              <a:t>Unisyn's</a:t>
            </a:r>
            <a:r>
              <a:rPr lang="en-US" sz="1200" b="0" i="1" kern="1200" dirty="0" smtClean="0">
                <a:solidFill>
                  <a:schemeClr val="tx1"/>
                </a:solidFill>
                <a:effectLst/>
                <a:latin typeface="+mn-lt"/>
                <a:ea typeface="+mn-ea"/>
                <a:cs typeface="+mn-cs"/>
              </a:rPr>
              <a:t> Automate Pro</a:t>
            </a:r>
            <a:r>
              <a:rPr lang="en-US" sz="1200" b="0" i="0" kern="1200" dirty="0" smtClean="0">
                <a:solidFill>
                  <a:schemeClr val="tx1"/>
                </a:solidFill>
                <a:effectLst/>
                <a:latin typeface="+mn-lt"/>
                <a:ea typeface="+mn-ea"/>
                <a:cs typeface="+mn-cs"/>
              </a:rPr>
              <a:t>. The developers apparently forgot about the concept of tab navigation among controls, relying instead on the tab order generated by the programming environment. The sequence of navigation among controls as the Tab key is pressed is illustrated above. As indicated in the figure, the developer first created the Regarding field, then added the OK and Cancel buttons, the Set Frequency button, and so on.</a:t>
            </a:r>
          </a:p>
          <a:p>
            <a:r>
              <a:rPr lang="en-US" sz="1200" b="0" i="0" kern="1200" dirty="0" smtClean="0">
                <a:solidFill>
                  <a:schemeClr val="tx1"/>
                </a:solidFill>
                <a:effectLst/>
                <a:latin typeface="+mn-lt"/>
                <a:ea typeface="+mn-ea"/>
                <a:cs typeface="+mn-cs"/>
              </a:rPr>
              <a:t>The end result of this inattention to the user interface is that the user must press the Tab key seven times in order to move from the Regarding field to the Message field.</a:t>
            </a:r>
          </a:p>
          <a:p>
            <a:r>
              <a:rPr lang="en-US" sz="1200" b="0" i="0" kern="1200" dirty="0" smtClean="0">
                <a:solidFill>
                  <a:schemeClr val="tx1"/>
                </a:solidFill>
                <a:effectLst/>
                <a:latin typeface="+mn-lt"/>
                <a:ea typeface="+mn-ea"/>
                <a:cs typeface="+mn-cs"/>
              </a:rPr>
              <a:t>Perhaps they'll correct it in version 3.8g...</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11</a:t>
            </a:fld>
            <a:endParaRPr lang="pt-BR"/>
          </a:p>
        </p:txBody>
      </p:sp>
    </p:spTree>
    <p:extLst>
      <p:ext uri="{BB962C8B-B14F-4D97-AF65-F5344CB8AC3E}">
        <p14:creationId xmlns:p14="http://schemas.microsoft.com/office/powerpoint/2010/main" val="3233134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installation program for </a:t>
            </a:r>
            <a:r>
              <a:rPr lang="en-US" sz="1200" b="0" i="1" kern="1200" dirty="0" err="1" smtClean="0">
                <a:solidFill>
                  <a:schemeClr val="tx1"/>
                </a:solidFill>
                <a:effectLst/>
                <a:latin typeface="+mn-lt"/>
                <a:ea typeface="+mn-ea"/>
                <a:cs typeface="+mn-cs"/>
              </a:rPr>
              <a:t>PowerSearch</a:t>
            </a:r>
            <a:r>
              <a:rPr lang="en-US" sz="1200" b="0" i="0" kern="1200" dirty="0" smtClean="0">
                <a:solidFill>
                  <a:schemeClr val="tx1"/>
                </a:solidFill>
                <a:effectLst/>
                <a:latin typeface="+mn-lt"/>
                <a:ea typeface="+mn-ea"/>
                <a:cs typeface="+mn-cs"/>
              </a:rPr>
              <a:t> asks you to specify the directory into which it should install itself. The user normally selects the default directory, and the installation proceeds accordingly. Unfortunately, if the user wants to install the program into a different directory, he or she is faced with a few problems, since the dialog provides no controls to assist the user. The user must either recall the directory from memory, or use </a:t>
            </a:r>
            <a:r>
              <a:rPr lang="en-US" sz="1200" b="0" i="1" kern="1200" dirty="0" smtClean="0">
                <a:solidFill>
                  <a:schemeClr val="tx1"/>
                </a:solidFill>
                <a:effectLst/>
                <a:latin typeface="+mn-lt"/>
                <a:ea typeface="+mn-ea"/>
                <a:cs typeface="+mn-cs"/>
              </a:rPr>
              <a:t>some other program</a:t>
            </a:r>
            <a:r>
              <a:rPr lang="en-US" sz="1200" b="0" i="0" kern="1200" dirty="0" smtClean="0">
                <a:solidFill>
                  <a:schemeClr val="tx1"/>
                </a:solidFill>
                <a:effectLst/>
                <a:latin typeface="+mn-lt"/>
                <a:ea typeface="+mn-ea"/>
                <a:cs typeface="+mn-cs"/>
              </a:rPr>
              <a:t> to locate the appropriate directory. In either case, the user will need to type the information, which only increases the likelihood that an error will occur.</a:t>
            </a:r>
          </a:p>
          <a:p>
            <a:r>
              <a:rPr lang="en-US" sz="1200" b="0" i="0" kern="1200" dirty="0" smtClean="0">
                <a:solidFill>
                  <a:schemeClr val="tx1"/>
                </a:solidFill>
                <a:effectLst/>
                <a:latin typeface="+mn-lt"/>
                <a:ea typeface="+mn-ea"/>
                <a:cs typeface="+mn-cs"/>
              </a:rPr>
              <a:t>A related aspect of this dialog would earn it a place in our </a:t>
            </a:r>
            <a:r>
              <a:rPr lang="en-US" sz="1200" b="0" i="0" kern="1200" dirty="0" smtClean="0">
                <a:solidFill>
                  <a:schemeClr val="tx1"/>
                </a:solidFill>
                <a:effectLst/>
                <a:latin typeface="+mn-lt"/>
                <a:ea typeface="+mn-ea"/>
                <a:cs typeface="+mn-cs"/>
                <a:hlinkClick r:id="rId3"/>
              </a:rPr>
              <a:t>Interface Stupidity</a:t>
            </a:r>
            <a:r>
              <a:rPr lang="en-US" sz="1200" b="0" i="0" kern="1200" dirty="0" smtClean="0">
                <a:solidFill>
                  <a:schemeClr val="tx1"/>
                </a:solidFill>
                <a:effectLst/>
                <a:latin typeface="+mn-lt"/>
                <a:ea typeface="+mn-ea"/>
                <a:cs typeface="+mn-cs"/>
              </a:rPr>
              <a:t> section. The application </a:t>
            </a:r>
            <a:r>
              <a:rPr lang="en-US" sz="1200" b="1" i="0" kern="1200" dirty="0" smtClean="0">
                <a:solidFill>
                  <a:schemeClr val="tx1"/>
                </a:solidFill>
                <a:effectLst/>
                <a:latin typeface="+mn-lt"/>
                <a:ea typeface="+mn-ea"/>
                <a:cs typeface="+mn-cs"/>
              </a:rPr>
              <a:t>must</a:t>
            </a:r>
            <a:r>
              <a:rPr lang="en-US" sz="1200" b="0" i="0" kern="1200" dirty="0" smtClean="0">
                <a:solidFill>
                  <a:schemeClr val="tx1"/>
                </a:solidFill>
                <a:effectLst/>
                <a:latin typeface="+mn-lt"/>
                <a:ea typeface="+mn-ea"/>
                <a:cs typeface="+mn-cs"/>
              </a:rPr>
              <a:t> be installed into the Startup directory for Word for Windows; if the user selects some other directory, the </a:t>
            </a:r>
            <a:r>
              <a:rPr lang="en-US" sz="1200" b="0" i="1" kern="1200" dirty="0" err="1" smtClean="0">
                <a:solidFill>
                  <a:schemeClr val="tx1"/>
                </a:solidFill>
                <a:effectLst/>
                <a:latin typeface="+mn-lt"/>
                <a:ea typeface="+mn-ea"/>
                <a:cs typeface="+mn-cs"/>
              </a:rPr>
              <a:t>PowerSearch</a:t>
            </a:r>
            <a:r>
              <a:rPr lang="en-US" sz="1200" b="0" i="0" kern="1200" dirty="0" err="1" smtClean="0">
                <a:solidFill>
                  <a:schemeClr val="tx1"/>
                </a:solidFill>
                <a:effectLst/>
                <a:latin typeface="+mn-lt"/>
                <a:ea typeface="+mn-ea"/>
                <a:cs typeface="+mn-cs"/>
              </a:rPr>
              <a:t>add</a:t>
            </a:r>
            <a:r>
              <a:rPr lang="en-US" sz="1200" b="0" i="0" kern="1200" dirty="0" smtClean="0">
                <a:solidFill>
                  <a:schemeClr val="tx1"/>
                </a:solidFill>
                <a:effectLst/>
                <a:latin typeface="+mn-lt"/>
                <a:ea typeface="+mn-ea"/>
                <a:cs typeface="+mn-cs"/>
              </a:rPr>
              <a:t>-in will not work. This requires that the user know where the directory is located, and because the program does not verify the accuracy of the user's selection, the potential for a serious error is increased. The addition of a single line of code would have made the installation program intelligent enough to determine the appropriate directory, and prevent the user from making unnecessary mistakes.</a:t>
            </a:r>
          </a:p>
          <a:p>
            <a:endParaRPr lang="pt-BR" dirty="0"/>
          </a:p>
        </p:txBody>
      </p:sp>
      <p:sp>
        <p:nvSpPr>
          <p:cNvPr id="4" name="Espaço Reservado para Número de Slide 3"/>
          <p:cNvSpPr>
            <a:spLocks noGrp="1"/>
          </p:cNvSpPr>
          <p:nvPr>
            <p:ph type="sldNum" sz="quarter" idx="10"/>
          </p:nvPr>
        </p:nvSpPr>
        <p:spPr/>
        <p:txBody>
          <a:bodyPr/>
          <a:lstStyle/>
          <a:p>
            <a:fld id="{0824C763-720F-4E07-BE57-47C74B2FB491}" type="slidenum">
              <a:rPr lang="pt-BR" smtClean="0"/>
              <a:t>12</a:t>
            </a:fld>
            <a:endParaRPr lang="pt-BR"/>
          </a:p>
        </p:txBody>
      </p:sp>
    </p:spTree>
    <p:extLst>
      <p:ext uri="{BB962C8B-B14F-4D97-AF65-F5344CB8AC3E}">
        <p14:creationId xmlns:p14="http://schemas.microsoft.com/office/powerpoint/2010/main" val="695741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06E96FAA-B168-4B70-A54A-B4C058B93DAF}" type="datetimeFigureOut">
              <a:rPr lang="pt-BR" smtClean="0"/>
              <a:t>29/01/2013</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C73DDD20-4331-4EC4-AA75-F4D98A181042}" type="slidenum">
              <a:rPr lang="pt-BR" smtClean="0"/>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29/01/2013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29/01/2013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06E96FAA-B168-4B70-A54A-B4C058B93DAF}" type="datetimeFigureOut">
              <a:rPr lang="pt-BR" smtClean="0"/>
              <a:t>29/01/2013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3DDD20-4331-4EC4-AA75-F4D98A181042}" type="slidenum">
              <a:rPr lang="pt-BR" smtClean="0"/>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a:xfrm>
            <a:off x="6400800" y="6355080"/>
            <a:ext cx="2286000" cy="365760"/>
          </a:xfrm>
        </p:spPr>
        <p:txBody>
          <a:bodyPr/>
          <a:lstStyle/>
          <a:p>
            <a:fld id="{06E96FAA-B168-4B70-A54A-B4C058B93DAF}" type="datetimeFigureOut">
              <a:rPr lang="pt-BR" smtClean="0"/>
              <a:t>29/01/2013</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C73DDD20-4331-4EC4-AA75-F4D98A181042}" type="slidenum">
              <a:rPr lang="pt-BR" smtClean="0"/>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06E96FAA-B168-4B70-A54A-B4C058B93DAF}" type="datetimeFigureOut">
              <a:rPr lang="pt-BR" smtClean="0"/>
              <a:t>29/01/2013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06E96FAA-B168-4B70-A54A-B4C058B93DAF}" type="datetimeFigureOut">
              <a:rPr lang="pt-BR" smtClean="0"/>
              <a:t>29/01/2013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3DDD20-4331-4EC4-AA75-F4D98A181042}" type="slidenum">
              <a:rPr lang="pt-BR" smtClean="0"/>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06E96FAA-B168-4B70-A54A-B4C058B93DAF}" type="datetimeFigureOut">
              <a:rPr lang="pt-BR" smtClean="0"/>
              <a:t>29/01/2013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73DDD20-4331-4EC4-AA75-F4D98A181042}" type="slidenum">
              <a:rPr lang="pt-BR" smtClean="0"/>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6E96FAA-B168-4B70-A54A-B4C058B93DAF}" type="datetimeFigureOut">
              <a:rPr lang="pt-BR" smtClean="0"/>
              <a:t>29/01/2013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3DDD20-4331-4EC4-AA75-F4D98A181042}" type="slidenum">
              <a:rPr lang="pt-BR" smtClean="0"/>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06E96FAA-B168-4B70-A54A-B4C058B93DAF}" type="datetimeFigureOut">
              <a:rPr lang="pt-BR" smtClean="0"/>
              <a:t>29/01/2013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06E96FAA-B168-4B70-A54A-B4C058B93DAF}" type="datetimeFigureOut">
              <a:rPr lang="pt-BR" smtClean="0"/>
              <a:t>29/01/2013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3DDD20-4331-4EC4-AA75-F4D98A181042}" type="slidenum">
              <a:rPr lang="pt-BR" smtClean="0"/>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6E96FAA-B168-4B70-A54A-B4C058B93DAF}" type="datetimeFigureOut">
              <a:rPr lang="pt-BR" smtClean="0"/>
              <a:t>29/01/2013</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73DDD20-4331-4EC4-AA75-F4D98A181042}" type="slidenum">
              <a:rPr lang="pt-BR" smtClean="0"/>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pt.wiktionary.org/wiki/simples" TargetMode="External"/><Relationship Id="rId13" Type="http://schemas.openxmlformats.org/officeDocument/2006/relationships/hyperlink" Target="http://pt.wiktionary.org/wiki/solu%C3%A7%C3%A3o" TargetMode="External"/><Relationship Id="rId18" Type="http://schemas.openxmlformats.org/officeDocument/2006/relationships/hyperlink" Target="http://pt.wiktionary.org/wiki/t%C3%A9cnica" TargetMode="External"/><Relationship Id="rId3" Type="http://schemas.openxmlformats.org/officeDocument/2006/relationships/hyperlink" Target="http://pt.wiktionary.org/wiki/disciplina" TargetMode="External"/><Relationship Id="rId21" Type="http://schemas.openxmlformats.org/officeDocument/2006/relationships/hyperlink" Target="http://pt.wikipedia.org/wiki/Heur%C3%ADstica" TargetMode="External"/><Relationship Id="rId7" Type="http://schemas.openxmlformats.org/officeDocument/2006/relationships/hyperlink" Target="http://pt.wiktionary.org/wiki/regra" TargetMode="External"/><Relationship Id="rId12" Type="http://schemas.openxmlformats.org/officeDocument/2006/relationships/hyperlink" Target="http://pt.wiktionary.org/wiki/decis%C3%A3o" TargetMode="External"/><Relationship Id="rId17" Type="http://schemas.openxmlformats.org/officeDocument/2006/relationships/hyperlink" Target="http://pt.wiktionary.org/wiki/completo" TargetMode="External"/><Relationship Id="rId2" Type="http://schemas.openxmlformats.org/officeDocument/2006/relationships/notesSlide" Target="../notesSlides/notesSlide11.xml"/><Relationship Id="rId16" Type="http://schemas.openxmlformats.org/officeDocument/2006/relationships/hyperlink" Target="http://pt.wiktionary.org/wiki/informa%C3%A7%C3%A3o" TargetMode="External"/><Relationship Id="rId20" Type="http://schemas.openxmlformats.org/officeDocument/2006/relationships/hyperlink" Target="http://pt.wikipedia.org/wiki/L%C3%ADngua_grega" TargetMode="External"/><Relationship Id="rId1" Type="http://schemas.openxmlformats.org/officeDocument/2006/relationships/slideLayout" Target="../slideLayouts/slideLayout2.xml"/><Relationship Id="rId6" Type="http://schemas.openxmlformats.org/officeDocument/2006/relationships/hyperlink" Target="http://pt.wiktionary.org/wiki/conjunto" TargetMode="External"/><Relationship Id="rId11" Type="http://schemas.openxmlformats.org/officeDocument/2006/relationships/hyperlink" Target="http://pt.wiktionary.org/wiki/tomada" TargetMode="External"/><Relationship Id="rId5" Type="http://schemas.openxmlformats.org/officeDocument/2006/relationships/hyperlink" Target="http://pt.wiktionary.org/wiki/investiga%C3%A7%C3%A3o" TargetMode="External"/><Relationship Id="rId15" Type="http://schemas.openxmlformats.org/officeDocument/2006/relationships/hyperlink" Target="http://pt.wiktionary.org/wiki/complexo" TargetMode="External"/><Relationship Id="rId10" Type="http://schemas.openxmlformats.org/officeDocument/2006/relationships/hyperlink" Target="http://pt.wiktionary.org/wiki/processo" TargetMode="External"/><Relationship Id="rId19" Type="http://schemas.openxmlformats.org/officeDocument/2006/relationships/hyperlink" Target="http://pt.wiktionary.org/wiki/resolver" TargetMode="External"/><Relationship Id="rId4" Type="http://schemas.openxmlformats.org/officeDocument/2006/relationships/hyperlink" Target="http://pt.wiktionary.org/wiki/descobrimento" TargetMode="External"/><Relationship Id="rId9" Type="http://schemas.openxmlformats.org/officeDocument/2006/relationships/hyperlink" Target="http://pt.wiktionary.org/wiki/explicar" TargetMode="External"/><Relationship Id="rId14" Type="http://schemas.openxmlformats.org/officeDocument/2006/relationships/hyperlink" Target="http://pt.wiktionary.org/wiki/problema" TargetMode="External"/><Relationship Id="rId22" Type="http://schemas.openxmlformats.org/officeDocument/2006/relationships/hyperlink" Target="http://pt.wikipedia.org/wiki/Vi%C3%A9s_cognitivo"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dirty="0" smtClean="0"/>
              <a:t>Design de </a:t>
            </a:r>
            <a:r>
              <a:rPr lang="en-US" dirty="0" err="1" smtClean="0"/>
              <a:t>Interação</a:t>
            </a:r>
            <a:r>
              <a:rPr lang="en-US" dirty="0" smtClean="0"/>
              <a:t/>
            </a:r>
            <a:br>
              <a:rPr lang="en-US" dirty="0" smtClean="0"/>
            </a:br>
            <a:r>
              <a:rPr lang="en-US" dirty="0" smtClean="0"/>
              <a:t>(Aula </a:t>
            </a:r>
            <a:r>
              <a:rPr lang="en-US" dirty="0" smtClean="0"/>
              <a:t>5)</a:t>
            </a:r>
            <a:endParaRPr lang="pt-BR" dirty="0"/>
          </a:p>
        </p:txBody>
      </p:sp>
      <p:sp>
        <p:nvSpPr>
          <p:cNvPr id="3" name="Subtítulo 2"/>
          <p:cNvSpPr>
            <a:spLocks noGrp="1"/>
          </p:cNvSpPr>
          <p:nvPr>
            <p:ph type="subTitle" idx="1"/>
          </p:nvPr>
        </p:nvSpPr>
        <p:spPr/>
        <p:txBody>
          <a:bodyPr/>
          <a:lstStyle/>
          <a:p>
            <a:r>
              <a:rPr lang="en-US" dirty="0" smtClean="0"/>
              <a:t>Professor: Yves J. Albuquerque</a:t>
            </a:r>
            <a:endParaRPr lang="pt-BR" dirty="0"/>
          </a:p>
        </p:txBody>
      </p:sp>
    </p:spTree>
    <p:extLst>
      <p:ext uri="{BB962C8B-B14F-4D97-AF65-F5344CB8AC3E}">
        <p14:creationId xmlns:p14="http://schemas.microsoft.com/office/powerpoint/2010/main" val="81756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8194" name="Picture 2" descr="Psych!"/>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290887" y="3330575"/>
            <a:ext cx="25622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Gee, thanks for the hel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5325" y="2420888"/>
            <a:ext cx="1857375" cy="223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0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1266" name="Picture 2" descr="Navigation Disorder"/>
          <p:cNvPicPr>
            <a:picLocks noGrp="1"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995612" y="2573337"/>
            <a:ext cx="3152775"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266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2290" name="Picture 2" descr="http://interfacehallofshame.eu/www.iarchitect.com/images/nobrows.gif"/>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876550" y="2616200"/>
            <a:ext cx="33909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840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6146" name="Picture 2" descr="Click &amp; Print's Style Buddy"/>
          <p:cNvPicPr>
            <a:picLocks noGrp="1" noChangeAspect="1" noChangeArrowheads="1" noCro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671762" y="2173287"/>
            <a:ext cx="3800475"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32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7170" name="Picture 2" descr="A more usable alternative"/>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714625" y="2487612"/>
            <a:ext cx="371475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682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Avaliação heurística</a:t>
            </a:r>
            <a:endParaRPr lang="pt-BR" dirty="0"/>
          </a:p>
        </p:txBody>
      </p:sp>
      <p:sp>
        <p:nvSpPr>
          <p:cNvPr id="6" name="Espaço Reservado para Texto 5"/>
          <p:cNvSpPr>
            <a:spLocks noGrp="1"/>
          </p:cNvSpPr>
          <p:nvPr>
            <p:ph type="body" idx="1"/>
          </p:nvPr>
        </p:nvSpPr>
        <p:spPr/>
        <p:txBody>
          <a:bodyPr/>
          <a:lstStyle/>
          <a:p>
            <a:endParaRPr lang="pt-BR"/>
          </a:p>
        </p:txBody>
      </p:sp>
    </p:spTree>
    <p:extLst>
      <p:ext uri="{BB962C8B-B14F-4D97-AF65-F5344CB8AC3E}">
        <p14:creationId xmlns:p14="http://schemas.microsoft.com/office/powerpoint/2010/main" val="3724520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Heurística</a:t>
            </a:r>
            <a:endParaRPr lang="pt-BR" dirty="0"/>
          </a:p>
        </p:txBody>
      </p:sp>
      <p:sp>
        <p:nvSpPr>
          <p:cNvPr id="3" name="Espaço Reservado para Conteúdo 2"/>
          <p:cNvSpPr>
            <a:spLocks noGrp="1"/>
          </p:cNvSpPr>
          <p:nvPr>
            <p:ph sz="quarter" idx="1"/>
          </p:nvPr>
        </p:nvSpPr>
        <p:spPr/>
        <p:txBody>
          <a:bodyPr>
            <a:normAutofit fontScale="55000" lnSpcReduction="20000"/>
          </a:bodyPr>
          <a:lstStyle/>
          <a:p>
            <a:r>
              <a:rPr lang="pt-BR" dirty="0"/>
              <a:t>1 arte de inventar, de fazer descobertas; ciência que tem por objeto a descoberta dos fatos. </a:t>
            </a:r>
            <a:br>
              <a:rPr lang="pt-BR" dirty="0"/>
            </a:br>
            <a:r>
              <a:rPr lang="pt-BR" dirty="0"/>
              <a:t>1.1. HIST ramo da História voltado à pesquisa de fontes e documentos .</a:t>
            </a:r>
            <a:br>
              <a:rPr lang="pt-BR" dirty="0"/>
            </a:br>
            <a:r>
              <a:rPr lang="pt-BR" dirty="0"/>
              <a:t>1.2. INF método de investigação baseado na </a:t>
            </a:r>
            <a:r>
              <a:rPr lang="pt-BR" dirty="0" err="1"/>
              <a:t>proximação</a:t>
            </a:r>
            <a:r>
              <a:rPr lang="pt-BR" dirty="0"/>
              <a:t> progressiva de um dado problema </a:t>
            </a:r>
            <a:br>
              <a:rPr lang="pt-BR" dirty="0"/>
            </a:br>
            <a:r>
              <a:rPr lang="pt-BR" dirty="0"/>
              <a:t>1.3. PED método educacional que consiste em fazer descobrir pelo aluno o que se quer lhe ensinar.</a:t>
            </a:r>
          </a:p>
          <a:p>
            <a:pPr marL="0" indent="0">
              <a:buNone/>
            </a:pPr>
            <a:endParaRPr lang="pt-BR" dirty="0" smtClean="0">
              <a:hlinkClick r:id="rId3" tooltip="disciplina"/>
            </a:endParaRPr>
          </a:p>
          <a:p>
            <a:r>
              <a:rPr lang="pt-BR" dirty="0" smtClean="0">
                <a:hlinkClick r:id="rId3" tooltip="disciplina"/>
              </a:rPr>
              <a:t>disciplina</a:t>
            </a:r>
            <a:r>
              <a:rPr lang="pt-BR" dirty="0" smtClean="0"/>
              <a:t> </a:t>
            </a:r>
            <a:r>
              <a:rPr lang="pt-BR" dirty="0"/>
              <a:t>que estuda o </a:t>
            </a:r>
            <a:r>
              <a:rPr lang="pt-BR" dirty="0">
                <a:hlinkClick r:id="rId4" tooltip="descobrimento"/>
              </a:rPr>
              <a:t>descobrimento</a:t>
            </a:r>
            <a:r>
              <a:rPr lang="pt-BR" dirty="0"/>
              <a:t> ou a </a:t>
            </a:r>
            <a:r>
              <a:rPr lang="pt-BR" dirty="0">
                <a:hlinkClick r:id="rId5" tooltip="investigação"/>
              </a:rPr>
              <a:t>investigação</a:t>
            </a:r>
            <a:r>
              <a:rPr lang="pt-BR" dirty="0"/>
              <a:t> </a:t>
            </a:r>
          </a:p>
          <a:p>
            <a:pPr lvl="1"/>
            <a:r>
              <a:rPr lang="pt-BR" i="1" dirty="0"/>
              <a:t>Temos uma demanda inteiramente outra com a </a:t>
            </a:r>
            <a:r>
              <a:rPr lang="pt-BR" b="1" i="1" dirty="0"/>
              <a:t>heurística</a:t>
            </a:r>
            <a:r>
              <a:rPr lang="pt-BR" i="1" dirty="0"/>
              <a:t> </a:t>
            </a:r>
            <a:r>
              <a:rPr lang="pt-BR" i="1" dirty="0" err="1"/>
              <a:t>lebruniana</a:t>
            </a:r>
            <a:r>
              <a:rPr lang="pt-BR" i="1" dirty="0"/>
              <a:t> que atravessa obras de autores tão diversos quanto Pascal, Hume, Kant, Hegel e Nietzsche.</a:t>
            </a:r>
            <a:r>
              <a:rPr lang="pt-BR" dirty="0"/>
              <a:t> (notícia do jornal </a:t>
            </a:r>
            <a:r>
              <a:rPr lang="pt-BR" i="1" dirty="0"/>
              <a:t>O Estado de São Paulo</a:t>
            </a:r>
            <a:r>
              <a:rPr lang="pt-BR" dirty="0"/>
              <a:t> de 03 de setembro de 2006)</a:t>
            </a:r>
          </a:p>
          <a:p>
            <a:pPr lvl="1"/>
            <a:r>
              <a:rPr lang="pt-BR" dirty="0"/>
              <a:t>(</a:t>
            </a:r>
            <a:r>
              <a:rPr lang="pt-BR" i="1" dirty="0"/>
              <a:t>Psicologia</a:t>
            </a:r>
            <a:r>
              <a:rPr lang="pt-BR" dirty="0"/>
              <a:t>) </a:t>
            </a:r>
            <a:r>
              <a:rPr lang="pt-BR" dirty="0">
                <a:hlinkClick r:id="rId6" tooltip="conjunto"/>
              </a:rPr>
              <a:t>conjunto</a:t>
            </a:r>
            <a:r>
              <a:rPr lang="pt-BR" dirty="0"/>
              <a:t> de </a:t>
            </a:r>
            <a:r>
              <a:rPr lang="pt-BR" dirty="0">
                <a:hlinkClick r:id="rId7" tooltip="regra"/>
              </a:rPr>
              <a:t>regras</a:t>
            </a:r>
            <a:r>
              <a:rPr lang="pt-BR" dirty="0"/>
              <a:t> </a:t>
            </a:r>
            <a:r>
              <a:rPr lang="pt-BR" dirty="0">
                <a:hlinkClick r:id="rId8" tooltip="simples"/>
              </a:rPr>
              <a:t>simples</a:t>
            </a:r>
            <a:r>
              <a:rPr lang="pt-BR" dirty="0"/>
              <a:t> que podem </a:t>
            </a:r>
            <a:r>
              <a:rPr lang="pt-BR" dirty="0">
                <a:hlinkClick r:id="rId9" tooltip="explicar"/>
              </a:rPr>
              <a:t>explicar</a:t>
            </a:r>
            <a:r>
              <a:rPr lang="pt-BR" dirty="0"/>
              <a:t> os </a:t>
            </a:r>
            <a:r>
              <a:rPr lang="pt-BR" dirty="0">
                <a:hlinkClick r:id="rId10" tooltip="processo"/>
              </a:rPr>
              <a:t>processos</a:t>
            </a:r>
            <a:r>
              <a:rPr lang="pt-BR" dirty="0"/>
              <a:t> de </a:t>
            </a:r>
            <a:r>
              <a:rPr lang="pt-BR" dirty="0">
                <a:hlinkClick r:id="rId11" tooltip="tomada"/>
              </a:rPr>
              <a:t>tomada</a:t>
            </a:r>
            <a:r>
              <a:rPr lang="pt-BR" dirty="0"/>
              <a:t> de </a:t>
            </a:r>
            <a:r>
              <a:rPr lang="pt-BR" dirty="0">
                <a:hlinkClick r:id="rId12" tooltip="decisão"/>
              </a:rPr>
              <a:t>decisão</a:t>
            </a:r>
            <a:r>
              <a:rPr lang="pt-BR" dirty="0"/>
              <a:t> e </a:t>
            </a:r>
            <a:r>
              <a:rPr lang="pt-BR" dirty="0">
                <a:hlinkClick r:id="rId13" tooltip="solução"/>
              </a:rPr>
              <a:t>solução</a:t>
            </a:r>
            <a:r>
              <a:rPr lang="pt-BR" dirty="0"/>
              <a:t> de </a:t>
            </a:r>
            <a:r>
              <a:rPr lang="pt-BR" dirty="0">
                <a:hlinkClick r:id="rId14" tooltip="problema"/>
              </a:rPr>
              <a:t>problemas</a:t>
            </a:r>
            <a:r>
              <a:rPr lang="pt-BR" dirty="0"/>
              <a:t>, quando estes são </a:t>
            </a:r>
            <a:r>
              <a:rPr lang="pt-BR" dirty="0">
                <a:hlinkClick r:id="rId15" tooltip="complexo"/>
              </a:rPr>
              <a:t>complexos</a:t>
            </a:r>
            <a:r>
              <a:rPr lang="pt-BR" dirty="0"/>
              <a:t> ou não se tem a </a:t>
            </a:r>
            <a:r>
              <a:rPr lang="pt-BR" dirty="0">
                <a:hlinkClick r:id="rId16" tooltip="informação"/>
              </a:rPr>
              <a:t>informação</a:t>
            </a:r>
            <a:r>
              <a:rPr lang="pt-BR" dirty="0"/>
              <a:t> </a:t>
            </a:r>
            <a:r>
              <a:rPr lang="pt-BR" dirty="0">
                <a:hlinkClick r:id="rId17" tooltip="completo"/>
              </a:rPr>
              <a:t>completa</a:t>
            </a:r>
            <a:r>
              <a:rPr lang="pt-BR" dirty="0"/>
              <a:t> sobre os mesmos</a:t>
            </a:r>
          </a:p>
          <a:p>
            <a:pPr lvl="1"/>
            <a:r>
              <a:rPr lang="pt-BR" dirty="0"/>
              <a:t>(</a:t>
            </a:r>
            <a:r>
              <a:rPr lang="pt-BR" i="1" dirty="0"/>
              <a:t>Informática</a:t>
            </a:r>
            <a:r>
              <a:rPr lang="pt-BR" dirty="0"/>
              <a:t>) </a:t>
            </a:r>
            <a:r>
              <a:rPr lang="pt-BR" dirty="0">
                <a:hlinkClick r:id="rId18" tooltip="técnica"/>
              </a:rPr>
              <a:t>técnica</a:t>
            </a:r>
            <a:r>
              <a:rPr lang="pt-BR" dirty="0"/>
              <a:t> para </a:t>
            </a:r>
            <a:r>
              <a:rPr lang="pt-BR" dirty="0">
                <a:hlinkClick r:id="rId19" tooltip="resolver"/>
              </a:rPr>
              <a:t>resolver</a:t>
            </a:r>
            <a:r>
              <a:rPr lang="pt-BR" dirty="0"/>
              <a:t> um </a:t>
            </a:r>
            <a:r>
              <a:rPr lang="pt-BR" dirty="0">
                <a:hlinkClick r:id="rId14" tooltip="problema"/>
              </a:rPr>
              <a:t>problema</a:t>
            </a:r>
            <a:r>
              <a:rPr lang="pt-BR" dirty="0"/>
              <a:t> quando não se sabe se a solução está </a:t>
            </a:r>
            <a:r>
              <a:rPr lang="pt-BR" dirty="0" smtClean="0"/>
              <a:t>correta</a:t>
            </a:r>
          </a:p>
          <a:p>
            <a:endParaRPr lang="pt-BR" dirty="0" smtClean="0"/>
          </a:p>
          <a:p>
            <a:r>
              <a:rPr lang="pt-BR" dirty="0" smtClean="0"/>
              <a:t>A </a:t>
            </a:r>
            <a:r>
              <a:rPr lang="pt-BR" dirty="0"/>
              <a:t>palavra </a:t>
            </a:r>
            <a:r>
              <a:rPr lang="pt-BR" b="1" dirty="0"/>
              <a:t>Heurística</a:t>
            </a:r>
            <a:r>
              <a:rPr lang="pt-BR" dirty="0"/>
              <a:t> vem do </a:t>
            </a:r>
            <a:r>
              <a:rPr lang="pt-BR" dirty="0">
                <a:hlinkClick r:id="rId20" tooltip="Língua grega"/>
              </a:rPr>
              <a:t>grego</a:t>
            </a:r>
            <a:r>
              <a:rPr lang="pt-BR" dirty="0"/>
              <a:t> </a:t>
            </a:r>
            <a:r>
              <a:rPr lang="pt-BR" b="1" dirty="0" err="1"/>
              <a:t>ευρίσκω</a:t>
            </a:r>
            <a:r>
              <a:rPr lang="pt-BR" b="1" dirty="0"/>
              <a:t>,</a:t>
            </a:r>
            <a:r>
              <a:rPr lang="pt-BR" dirty="0"/>
              <a:t> </a:t>
            </a:r>
            <a:r>
              <a:rPr lang="pt-BR" i="1" dirty="0" err="1"/>
              <a:t>heurísko</a:t>
            </a:r>
            <a:r>
              <a:rPr lang="pt-BR" dirty="0"/>
              <a:t>, significando "descubro" ou "acho". É um procedimento simplificador (embora não simplista) que, em face de questões difíceis envolve a substituição destas por outras de resolução mais fácil a fim de encontrar respostas viáveis, ainda que imperfeitas.</a:t>
            </a:r>
            <a:r>
              <a:rPr lang="pt-BR" baseline="30000" dirty="0">
                <a:hlinkClick r:id="rId21"/>
              </a:rPr>
              <a:t>[1][2]</a:t>
            </a:r>
            <a:r>
              <a:rPr lang="pt-BR" dirty="0"/>
              <a:t> Podendo tal procedimento ser tanto uma técnica deliberada de resolução de problemas, como uma operação de comportamento automática, intuitiva e inconsciente.</a:t>
            </a:r>
            <a:r>
              <a:rPr lang="pt-BR" baseline="30000" dirty="0">
                <a:hlinkClick r:id="rId21"/>
              </a:rPr>
              <a:t>[3]</a:t>
            </a:r>
            <a:r>
              <a:rPr lang="pt-BR" dirty="0"/>
              <a:t/>
            </a:r>
            <a:br>
              <a:rPr lang="pt-BR" dirty="0"/>
            </a:br>
            <a:r>
              <a:rPr lang="pt-BR" dirty="0"/>
              <a:t>Na 1ª forma é uma alternativa rápida e </a:t>
            </a:r>
            <a:r>
              <a:rPr lang="pt-BR" dirty="0" err="1"/>
              <a:t>semi-intuitiva</a:t>
            </a:r>
            <a:r>
              <a:rPr lang="pt-BR" dirty="0"/>
              <a:t> ao raciocínio lento e elaborado, que às vezes funciona razoavelmente bem se utilizada dentro de suas limitações. Mas que geralmente induz a </a:t>
            </a:r>
            <a:r>
              <a:rPr lang="pt-BR" dirty="0">
                <a:hlinkClick r:id="rId22" tooltip="Viés cognitivo"/>
              </a:rPr>
              <a:t>vieses</a:t>
            </a:r>
            <a:r>
              <a:rPr lang="pt-BR" dirty="0"/>
              <a:t> e erros graves e recorrentes quando realizada em sua 2ª forma, ou utilizada além de seu escopo.</a:t>
            </a:r>
            <a:r>
              <a:rPr lang="pt-BR" baseline="30000" dirty="0">
                <a:hlinkClick r:id="rId21"/>
              </a:rPr>
              <a:t>[4][5]</a:t>
            </a:r>
            <a:endParaRPr lang="pt-BR" dirty="0"/>
          </a:p>
        </p:txBody>
      </p:sp>
    </p:spTree>
    <p:extLst>
      <p:ext uri="{BB962C8B-B14F-4D97-AF65-F5344CB8AC3E}">
        <p14:creationId xmlns:p14="http://schemas.microsoft.com/office/powerpoint/2010/main" val="792656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a:t>
            </a:r>
            <a:endParaRPr lang="pt-BR" dirty="0"/>
          </a:p>
        </p:txBody>
      </p:sp>
      <p:sp>
        <p:nvSpPr>
          <p:cNvPr id="5" name="Espaço Reservado para Conteúdo 4"/>
          <p:cNvSpPr>
            <a:spLocks noGrp="1"/>
          </p:cNvSpPr>
          <p:nvPr>
            <p:ph sz="quarter" idx="1"/>
          </p:nvPr>
        </p:nvSpPr>
        <p:spPr/>
        <p:txBody>
          <a:bodyPr/>
          <a:lstStyle/>
          <a:p>
            <a:r>
              <a:rPr lang="pt-BR" dirty="0" smtClean="0"/>
              <a:t>Criado por Jakob Nielsen</a:t>
            </a:r>
          </a:p>
          <a:p>
            <a:r>
              <a:rPr lang="pt-BR" dirty="0" smtClean="0"/>
              <a:t>Ajuda a encontrar problemas de usabilidade</a:t>
            </a:r>
          </a:p>
          <a:p>
            <a:r>
              <a:rPr lang="pt-BR" dirty="0" smtClean="0"/>
              <a:t>Pequena quantidade de avaliadores (3-5) examinando UI</a:t>
            </a:r>
          </a:p>
          <a:p>
            <a:r>
              <a:rPr lang="pt-BR" dirty="0" smtClean="0"/>
              <a:t>Podem atuar em uma UI funcional ou sketches</a:t>
            </a:r>
          </a:p>
        </p:txBody>
      </p:sp>
    </p:spTree>
    <p:extLst>
      <p:ext uri="{BB962C8B-B14F-4D97-AF65-F5344CB8AC3E}">
        <p14:creationId xmlns:p14="http://schemas.microsoft.com/office/powerpoint/2010/main" val="514728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Quando usar?</a:t>
            </a:r>
            <a:endParaRPr lang="pt-BR" dirty="0"/>
          </a:p>
        </p:txBody>
      </p:sp>
      <p:sp>
        <p:nvSpPr>
          <p:cNvPr id="5" name="Espaço Reservado para Conteúdo 4"/>
          <p:cNvSpPr>
            <a:spLocks noGrp="1"/>
          </p:cNvSpPr>
          <p:nvPr>
            <p:ph sz="quarter" idx="1"/>
          </p:nvPr>
        </p:nvSpPr>
        <p:spPr/>
        <p:txBody>
          <a:bodyPr/>
          <a:lstStyle/>
          <a:p>
            <a:r>
              <a:rPr lang="pt-BR" dirty="0" smtClean="0"/>
              <a:t>Antes do teste com usuário</a:t>
            </a:r>
          </a:p>
          <a:p>
            <a:r>
              <a:rPr lang="pt-BR" dirty="0" smtClean="0"/>
              <a:t>Antes do </a:t>
            </a:r>
            <a:r>
              <a:rPr lang="pt-BR" dirty="0" err="1" smtClean="0"/>
              <a:t>re-design</a:t>
            </a:r>
            <a:endParaRPr lang="pt-BR" dirty="0" smtClean="0"/>
          </a:p>
          <a:p>
            <a:r>
              <a:rPr lang="pt-BR" dirty="0" smtClean="0"/>
              <a:t>Quando você sabe que há problemas, mas precisa de evidencias</a:t>
            </a:r>
          </a:p>
          <a:p>
            <a:r>
              <a:rPr lang="pt-BR" dirty="0" smtClean="0"/>
              <a:t>Antes do lançamento</a:t>
            </a:r>
            <a:endParaRPr lang="pt-BR" dirty="0"/>
          </a:p>
        </p:txBody>
      </p:sp>
    </p:spTree>
    <p:extLst>
      <p:ext uri="{BB962C8B-B14F-4D97-AF65-F5344CB8AC3E}">
        <p14:creationId xmlns:p14="http://schemas.microsoft.com/office/powerpoint/2010/main" val="1353314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10 princípios da usabilidade</a:t>
            </a:r>
            <a:endParaRPr lang="pt-BR" dirty="0"/>
          </a:p>
        </p:txBody>
      </p:sp>
      <p:graphicFrame>
        <p:nvGraphicFramePr>
          <p:cNvPr id="4" name="Espaço Reservado para Conteúdo 3"/>
          <p:cNvGraphicFramePr>
            <a:graphicFrameLocks noGrp="1"/>
          </p:cNvGraphicFramePr>
          <p:nvPr>
            <p:ph sz="quarter" idx="1"/>
            <p:extLst>
              <p:ext uri="{D42A27DB-BD31-4B8C-83A1-F6EECF244321}">
                <p14:modId xmlns:p14="http://schemas.microsoft.com/office/powerpoint/2010/main" val="2667805264"/>
              </p:ext>
            </p:extLst>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837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err="1" smtClean="0"/>
              <a:t>Bad</a:t>
            </a:r>
            <a:r>
              <a:rPr lang="pt-BR" dirty="0" smtClean="0"/>
              <a:t> Design</a:t>
            </a:r>
            <a:endParaRPr lang="pt-BR" dirty="0"/>
          </a:p>
        </p:txBody>
      </p:sp>
      <p:sp>
        <p:nvSpPr>
          <p:cNvPr id="5" name="Espaço Reservado para Texto 4"/>
          <p:cNvSpPr>
            <a:spLocks noGrp="1"/>
          </p:cNvSpPr>
          <p:nvPr>
            <p:ph type="body" idx="1"/>
          </p:nvPr>
        </p:nvSpPr>
        <p:spPr/>
        <p:txBody>
          <a:bodyPr/>
          <a:lstStyle/>
          <a:p>
            <a:r>
              <a:rPr lang="pt-BR" dirty="0" smtClean="0"/>
              <a:t>Agora em Interfaces!</a:t>
            </a:r>
            <a:endParaRPr lang="pt-BR" dirty="0"/>
          </a:p>
        </p:txBody>
      </p:sp>
    </p:spTree>
    <p:extLst>
      <p:ext uri="{BB962C8B-B14F-4D97-AF65-F5344CB8AC3E}">
        <p14:creationId xmlns:p14="http://schemas.microsoft.com/office/powerpoint/2010/main" val="156260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10 princípios da usabilidade</a:t>
            </a:r>
            <a:endParaRPr lang="pt-BR" dirty="0"/>
          </a:p>
        </p:txBody>
      </p:sp>
      <p:graphicFrame>
        <p:nvGraphicFramePr>
          <p:cNvPr id="4" name="Espaço Reservado para Conteúdo 3"/>
          <p:cNvGraphicFramePr>
            <a:graphicFrameLocks noGrp="1"/>
          </p:cNvGraphicFramePr>
          <p:nvPr>
            <p:ph sz="quarter" idx="1"/>
            <p:extLst>
              <p:ext uri="{D42A27DB-BD31-4B8C-83A1-F6EECF244321}">
                <p14:modId xmlns:p14="http://schemas.microsoft.com/office/powerpoint/2010/main" val="3517416549"/>
              </p:ext>
            </p:extLst>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467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Relação custo benefício (Pesquisa de Jacob Nielsen)</a:t>
            </a:r>
            <a:endParaRPr lang="pt-BR" dirty="0"/>
          </a:p>
        </p:txBody>
      </p:sp>
      <p:sp>
        <p:nvSpPr>
          <p:cNvPr id="3" name="Espaço Reservado para Conteúdo 2"/>
          <p:cNvSpPr>
            <a:spLocks noGrp="1"/>
          </p:cNvSpPr>
          <p:nvPr>
            <p:ph sz="quarter" idx="1"/>
          </p:nvPr>
        </p:nvSpPr>
        <p:spPr/>
        <p:txBody>
          <a:bodyPr/>
          <a:lstStyle/>
          <a:p>
            <a:r>
              <a:rPr lang="pt-BR" dirty="0" smtClean="0"/>
              <a:t>O custo de cada erro é aproximadamente 48 vezes do que o custo para encontrá-lo.</a:t>
            </a:r>
          </a:p>
          <a:p>
            <a:r>
              <a:rPr lang="pt-BR" dirty="0" smtClean="0"/>
              <a:t>Problemas mais graves são encontrados mais frequentemente</a:t>
            </a:r>
          </a:p>
          <a:p>
            <a:r>
              <a:rPr lang="pt-BR" dirty="0" smtClean="0"/>
              <a:t>Um avaliador sozinho consegue encontrar somente cerca de 35% dos problemas de usabilidade</a:t>
            </a:r>
          </a:p>
          <a:p>
            <a:r>
              <a:rPr lang="pt-BR" dirty="0" smtClean="0"/>
              <a:t>5 Avaliadores conseguem encontrar certa de 75% dos problemas</a:t>
            </a:r>
            <a:endParaRPr lang="pt-BR" dirty="0"/>
          </a:p>
        </p:txBody>
      </p:sp>
    </p:spTree>
    <p:extLst>
      <p:ext uri="{BB962C8B-B14F-4D97-AF65-F5344CB8AC3E}">
        <p14:creationId xmlns:p14="http://schemas.microsoft.com/office/powerpoint/2010/main" val="3429648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Avaliação Heurística </a:t>
            </a:r>
            <a:r>
              <a:rPr lang="pt-BR" dirty="0" err="1" smtClean="0"/>
              <a:t>Vs</a:t>
            </a:r>
            <a:r>
              <a:rPr lang="pt-BR" dirty="0" smtClean="0"/>
              <a:t> Teste com usuário</a:t>
            </a:r>
            <a:endParaRPr lang="pt-BR" dirty="0"/>
          </a:p>
        </p:txBody>
      </p:sp>
      <p:sp>
        <p:nvSpPr>
          <p:cNvPr id="3" name="Espaço Reservado para Conteúdo 2"/>
          <p:cNvSpPr>
            <a:spLocks noGrp="1"/>
          </p:cNvSpPr>
          <p:nvPr>
            <p:ph sz="quarter" idx="1"/>
          </p:nvPr>
        </p:nvSpPr>
        <p:spPr/>
        <p:txBody>
          <a:bodyPr/>
          <a:lstStyle/>
          <a:p>
            <a:r>
              <a:rPr lang="pt-BR" dirty="0" smtClean="0"/>
              <a:t>Avaliação heurística é mais rápida (1-2 horas cada avaliador)</a:t>
            </a:r>
          </a:p>
          <a:p>
            <a:r>
              <a:rPr lang="pt-BR" dirty="0" smtClean="0"/>
              <a:t>Avaliação heurística é </a:t>
            </a:r>
            <a:r>
              <a:rPr lang="pt-BR" dirty="0" err="1" smtClean="0"/>
              <a:t>pré</a:t>
            </a:r>
            <a:r>
              <a:rPr lang="pt-BR" dirty="0" smtClean="0"/>
              <a:t>-interpretada</a:t>
            </a:r>
          </a:p>
          <a:p>
            <a:r>
              <a:rPr lang="pt-BR" dirty="0" smtClean="0"/>
              <a:t>Teste com usuário é mais preciso</a:t>
            </a:r>
            <a:endParaRPr lang="pt-BR" dirty="0"/>
          </a:p>
        </p:txBody>
      </p:sp>
    </p:spTree>
    <p:extLst>
      <p:ext uri="{BB962C8B-B14F-4D97-AF65-F5344CB8AC3E}">
        <p14:creationId xmlns:p14="http://schemas.microsoft.com/office/powerpoint/2010/main" val="1635087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Fases da avaliação heurística</a:t>
            </a:r>
            <a:endParaRPr lang="pt-BR" dirty="0"/>
          </a:p>
        </p:txBody>
      </p:sp>
      <p:sp>
        <p:nvSpPr>
          <p:cNvPr id="3" name="Espaço Reservado para Conteúdo 2"/>
          <p:cNvSpPr>
            <a:spLocks noGrp="1"/>
          </p:cNvSpPr>
          <p:nvPr>
            <p:ph sz="quarter" idx="1"/>
          </p:nvPr>
        </p:nvSpPr>
        <p:spPr/>
        <p:txBody>
          <a:bodyPr/>
          <a:lstStyle/>
          <a:p>
            <a:r>
              <a:rPr lang="pt-BR" dirty="0"/>
              <a:t>Pré-avaliação: Forneça aos avaliadores um roteiro como guia para assegurar que cada pessoa recebe a mesma orientação. Neste passo você deve dizer ao especialista o que fazer.</a:t>
            </a:r>
          </a:p>
          <a:p>
            <a:r>
              <a:rPr lang="pt-BR" dirty="0"/>
              <a:t>Avaliação: cada individuo faz sua avaliação e agrega ao resultado</a:t>
            </a:r>
          </a:p>
          <a:p>
            <a:r>
              <a:rPr lang="pt-BR" dirty="0"/>
              <a:t>Estabelecimento de </a:t>
            </a:r>
            <a:r>
              <a:rPr lang="pt-BR" dirty="0" smtClean="0"/>
              <a:t>graus severidade</a:t>
            </a:r>
            <a:r>
              <a:rPr lang="pt-BR" dirty="0"/>
              <a:t>: Determina-se o quão severo é cada problema. Pode fazer primeiramente de maneira individual e depois como grupo.</a:t>
            </a:r>
          </a:p>
          <a:p>
            <a:r>
              <a:rPr lang="pt-BR" dirty="0" err="1"/>
              <a:t>Debrief</a:t>
            </a:r>
            <a:r>
              <a:rPr lang="pt-BR" dirty="0"/>
              <a:t>: A sessão de revisão com a sugestão de </a:t>
            </a:r>
            <a:r>
              <a:rPr lang="pt-BR" dirty="0" smtClean="0"/>
              <a:t>soluções</a:t>
            </a:r>
            <a:endParaRPr lang="pt-BR" dirty="0"/>
          </a:p>
        </p:txBody>
      </p:sp>
    </p:spTree>
    <p:extLst>
      <p:ext uri="{BB962C8B-B14F-4D97-AF65-F5344CB8AC3E}">
        <p14:creationId xmlns:p14="http://schemas.microsoft.com/office/powerpoint/2010/main" val="3105306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Graus de severidade</a:t>
            </a:r>
            <a:endParaRPr lang="pt-BR" dirty="0"/>
          </a:p>
        </p:txBody>
      </p:sp>
      <p:sp>
        <p:nvSpPr>
          <p:cNvPr id="3" name="Espaço Reservado para Conteúdo 2"/>
          <p:cNvSpPr>
            <a:spLocks noGrp="1"/>
          </p:cNvSpPr>
          <p:nvPr>
            <p:ph sz="quarter" idx="1"/>
          </p:nvPr>
        </p:nvSpPr>
        <p:spPr/>
        <p:txBody>
          <a:bodyPr/>
          <a:lstStyle/>
          <a:p>
            <a:r>
              <a:rPr lang="pt-BR" dirty="0" smtClean="0"/>
              <a:t>0 – Não concordo que isto seja um problema de usabilidade</a:t>
            </a:r>
          </a:p>
          <a:p>
            <a:r>
              <a:rPr lang="pt-BR" dirty="0" smtClean="0"/>
              <a:t>1 – Problema cosmético</a:t>
            </a:r>
          </a:p>
          <a:p>
            <a:r>
              <a:rPr lang="pt-BR" dirty="0" smtClean="0"/>
              <a:t>2 – Problema menor de usabilidade</a:t>
            </a:r>
          </a:p>
          <a:p>
            <a:r>
              <a:rPr lang="pt-BR" dirty="0" smtClean="0"/>
              <a:t>3 – Um grande problema de usabilidade</a:t>
            </a:r>
          </a:p>
          <a:p>
            <a:r>
              <a:rPr lang="pt-BR" dirty="0" smtClean="0"/>
              <a:t>4 – Problema catastrófico de usabilidade</a:t>
            </a:r>
            <a:endParaRPr lang="pt-BR" dirty="0"/>
          </a:p>
        </p:txBody>
      </p:sp>
    </p:spTree>
    <p:extLst>
      <p:ext uri="{BB962C8B-B14F-4D97-AF65-F5344CB8AC3E}">
        <p14:creationId xmlns:p14="http://schemas.microsoft.com/office/powerpoint/2010/main" val="4028064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sp>
        <p:nvSpPr>
          <p:cNvPr id="3" name="Espaço Reservado para Conteúdo 2"/>
          <p:cNvSpPr>
            <a:spLocks noGrp="1"/>
          </p:cNvSpPr>
          <p:nvPr>
            <p:ph sz="quarter" idx="1"/>
          </p:nvPr>
        </p:nvSpPr>
        <p:spPr/>
        <p:txBody>
          <a:bodyPr/>
          <a:lstStyle/>
          <a:p>
            <a:r>
              <a:rPr lang="pt-BR" dirty="0" smtClean="0"/>
              <a:t>Não é possível cadastrar o peso de uma pessoa</a:t>
            </a:r>
          </a:p>
          <a:p>
            <a:r>
              <a:rPr lang="pt-BR" dirty="0" smtClean="0"/>
              <a:t>Severidade: 2</a:t>
            </a:r>
          </a:p>
          <a:p>
            <a:r>
              <a:rPr lang="pt-BR" dirty="0" smtClean="0"/>
              <a:t>Heurística violada: Controle do usuário e liberdade</a:t>
            </a:r>
          </a:p>
          <a:p>
            <a:r>
              <a:rPr lang="pt-BR" dirty="0" smtClean="0"/>
              <a:t>Descrição: Quando você abre o </a:t>
            </a:r>
            <a:r>
              <a:rPr lang="pt-BR" dirty="0" err="1" smtClean="0"/>
              <a:t>app</a:t>
            </a:r>
            <a:r>
              <a:rPr lang="pt-BR" dirty="0" smtClean="0"/>
              <a:t> pela primeira vez , você deve entrar com teu peso, mas você não pode atualizar isto depois. Isto pode ser útil se você digitou errado o peso, ou se teu peso mudou após este primeiro uso do </a:t>
            </a:r>
            <a:r>
              <a:rPr lang="pt-BR" dirty="0" err="1" smtClean="0"/>
              <a:t>app</a:t>
            </a:r>
            <a:r>
              <a:rPr lang="pt-BR" dirty="0" smtClean="0"/>
              <a:t>.</a:t>
            </a:r>
            <a:endParaRPr lang="pt-BR" dirty="0"/>
          </a:p>
        </p:txBody>
      </p:sp>
    </p:spTree>
    <p:extLst>
      <p:ext uri="{BB962C8B-B14F-4D97-AF65-F5344CB8AC3E}">
        <p14:creationId xmlns:p14="http://schemas.microsoft.com/office/powerpoint/2010/main" val="1174386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Sim</a:t>
            </a:r>
            <a:endParaRPr lang="pt-BR" dirty="0"/>
          </a:p>
        </p:txBody>
      </p:sp>
      <p:sp>
        <p:nvSpPr>
          <p:cNvPr id="3" name="Espaço Reservado para Conteúdo 2"/>
          <p:cNvSpPr>
            <a:spLocks noGrp="1"/>
          </p:cNvSpPr>
          <p:nvPr>
            <p:ph sz="quarter" idx="1"/>
          </p:nvPr>
        </p:nvSpPr>
        <p:spPr/>
        <p:txBody>
          <a:bodyPr/>
          <a:lstStyle/>
          <a:p>
            <a:r>
              <a:rPr lang="pt-BR" dirty="0" smtClean="0"/>
              <a:t>Você pode ignorar um destes princípios</a:t>
            </a:r>
          </a:p>
          <a:p>
            <a:r>
              <a:rPr lang="pt-BR" dirty="0" smtClean="0"/>
              <a:t>Sim, você pode adicionar novas heurísticas a esta lista baseado em categorias específicas de: Objetivos do design, Analise competitiva e Designs existentes.</a:t>
            </a:r>
            <a:endParaRPr lang="pt-BR" dirty="0"/>
          </a:p>
        </p:txBody>
      </p:sp>
    </p:spTree>
    <p:extLst>
      <p:ext uri="{BB962C8B-B14F-4D97-AF65-F5344CB8AC3E}">
        <p14:creationId xmlns:p14="http://schemas.microsoft.com/office/powerpoint/2010/main" val="1543525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Heurística para sites</a:t>
            </a:r>
            <a:endParaRPr lang="pt-BR" dirty="0"/>
          </a:p>
        </p:txBody>
      </p:sp>
      <p:sp>
        <p:nvSpPr>
          <p:cNvPr id="3" name="Espaço Reservado para Conteúdo 2"/>
          <p:cNvSpPr>
            <a:spLocks noGrp="1"/>
          </p:cNvSpPr>
          <p:nvPr>
            <p:ph sz="quarter" idx="1"/>
          </p:nvPr>
        </p:nvSpPr>
        <p:spPr/>
        <p:txBody>
          <a:bodyPr/>
          <a:lstStyle/>
          <a:p>
            <a:r>
              <a:rPr lang="pt-BR" dirty="0" smtClean="0"/>
              <a:t>Conteúdo de alta qualidade</a:t>
            </a:r>
          </a:p>
          <a:p>
            <a:r>
              <a:rPr lang="pt-BR" dirty="0" smtClean="0"/>
              <a:t>Frequentemente atualizado</a:t>
            </a:r>
          </a:p>
          <a:p>
            <a:r>
              <a:rPr lang="pt-BR" dirty="0" smtClean="0"/>
              <a:t>Tempo mínimo de download</a:t>
            </a:r>
          </a:p>
          <a:p>
            <a:r>
              <a:rPr lang="pt-BR" dirty="0" smtClean="0"/>
              <a:t>Facilidade de uso</a:t>
            </a:r>
          </a:p>
          <a:p>
            <a:r>
              <a:rPr lang="pt-BR" dirty="0" smtClean="0"/>
              <a:t>Relevância para as necessidades dos usuários</a:t>
            </a:r>
          </a:p>
          <a:p>
            <a:r>
              <a:rPr lang="pt-BR" dirty="0" smtClean="0"/>
              <a:t>Somente para o meio on-line</a:t>
            </a:r>
          </a:p>
          <a:p>
            <a:r>
              <a:rPr lang="pt-BR" dirty="0" smtClean="0"/>
              <a:t>Cultura corporativa centrada na rede</a:t>
            </a:r>
            <a:endParaRPr lang="pt-BR" dirty="0"/>
          </a:p>
        </p:txBody>
      </p:sp>
    </p:spTree>
    <p:extLst>
      <p:ext uri="{BB962C8B-B14F-4D97-AF65-F5344CB8AC3E}">
        <p14:creationId xmlns:p14="http://schemas.microsoft.com/office/powerpoint/2010/main" val="3012902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Sugestões para site - Navegação</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Evite páginas órfãs, isto é, páginas que não estejam vinculadas à homepage pois conduzem os usuários a becos sem saída</a:t>
            </a:r>
          </a:p>
          <a:p>
            <a:r>
              <a:rPr lang="pt-BR" dirty="0" smtClean="0"/>
              <a:t>Evite páginas muito longas, com muito espaço em branco, que forcem o uso da barra de rolagem</a:t>
            </a:r>
          </a:p>
          <a:p>
            <a:r>
              <a:rPr lang="pt-BR" dirty="0" smtClean="0"/>
              <a:t>Forneça suporte à navegação, como um bom mapa do site que esteja sempre presente.</a:t>
            </a:r>
          </a:p>
          <a:p>
            <a:r>
              <a:rPr lang="pt-BR" dirty="0" err="1" smtClean="0"/>
              <a:t>Eveite</a:t>
            </a:r>
            <a:r>
              <a:rPr lang="pt-BR" dirty="0" smtClean="0"/>
              <a:t> menus hierárquicos estreitos e profundos que forcem os usuários a mergulhar em sua estrutura.</a:t>
            </a:r>
          </a:p>
          <a:p>
            <a:r>
              <a:rPr lang="pt-BR" dirty="0" smtClean="0"/>
              <a:t>Evite cores não-padronizadas para os links.</a:t>
            </a:r>
          </a:p>
          <a:p>
            <a:r>
              <a:rPr lang="pt-BR" dirty="0" smtClean="0"/>
              <a:t>A navegação deve ser confortável, e o design da informação, agradável</a:t>
            </a:r>
            <a:endParaRPr lang="pt-BR" dirty="0"/>
          </a:p>
        </p:txBody>
      </p:sp>
    </p:spTree>
    <p:extLst>
      <p:ext uri="{BB962C8B-B14F-4D97-AF65-F5344CB8AC3E}">
        <p14:creationId xmlns:p14="http://schemas.microsoft.com/office/powerpoint/2010/main" val="180914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Sugestões para site - Acesso</a:t>
            </a:r>
            <a:endParaRPr lang="pt-BR" dirty="0"/>
          </a:p>
        </p:txBody>
      </p:sp>
      <p:sp>
        <p:nvSpPr>
          <p:cNvPr id="3" name="Espaço Reservado para Conteúdo 2"/>
          <p:cNvSpPr>
            <a:spLocks noGrp="1"/>
          </p:cNvSpPr>
          <p:nvPr>
            <p:ph sz="quarter" idx="1"/>
          </p:nvPr>
        </p:nvSpPr>
        <p:spPr/>
        <p:txBody>
          <a:bodyPr>
            <a:normAutofit/>
          </a:bodyPr>
          <a:lstStyle/>
          <a:p>
            <a:r>
              <a:rPr lang="pt-BR" dirty="0" smtClean="0"/>
              <a:t>Evite </a:t>
            </a:r>
            <a:r>
              <a:rPr lang="pt-BR" dirty="0" err="1" smtClean="0"/>
              <a:t>URLs</a:t>
            </a:r>
            <a:r>
              <a:rPr lang="pt-BR" dirty="0" smtClean="0"/>
              <a:t> complexas</a:t>
            </a:r>
          </a:p>
          <a:p>
            <a:r>
              <a:rPr lang="pt-BR" dirty="0" smtClean="0"/>
              <a:t>Evite downloads muito demorados que aborreçam os usuários</a:t>
            </a:r>
            <a:endParaRPr lang="pt-BR" dirty="0"/>
          </a:p>
        </p:txBody>
      </p:sp>
    </p:spTree>
    <p:extLst>
      <p:ext uri="{BB962C8B-B14F-4D97-AF65-F5344CB8AC3E}">
        <p14:creationId xmlns:p14="http://schemas.microsoft.com/office/powerpoint/2010/main" val="151108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pic>
        <p:nvPicPr>
          <p:cNvPr id="1026" name="Picture 2" descr="New keyboard rules..."/>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005262" y="2906712"/>
            <a:ext cx="1133475"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108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Sugestões para site – Design da informação</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pt-BR" dirty="0" smtClean="0"/>
              <a:t>Informações desatualizadas ou incompletas devem ser evitadas pois cria uma impressão ruim para os usuários.</a:t>
            </a:r>
          </a:p>
          <a:p>
            <a:r>
              <a:rPr lang="pt-BR" dirty="0" smtClean="0"/>
              <a:t>Um bom design gráfico é importante. Ler frases, parágrafos e documentos longos na tela é difícil, assim denso, divida o material em porções significativas e sucintos para fornecer uma estrutura ao site.</a:t>
            </a:r>
          </a:p>
          <a:p>
            <a:r>
              <a:rPr lang="pt-BR" dirty="0" smtClean="0"/>
              <a:t>Evite o uso excessivo de cores. A cor é útil para indicar tipos diferentes de informação, isto é, para dar pistas.</a:t>
            </a:r>
          </a:p>
          <a:p>
            <a:r>
              <a:rPr lang="pt-BR" dirty="0" smtClean="0"/>
              <a:t>Evite o uso gratuito de gráficos e animação. Além de aumentar o tempo de download, gráficos e animações logo s </a:t>
            </a:r>
            <a:r>
              <a:rPr lang="pt-BR" dirty="0" err="1" smtClean="0"/>
              <a:t>etornam</a:t>
            </a:r>
            <a:r>
              <a:rPr lang="pt-BR" dirty="0" smtClean="0"/>
              <a:t> maçantes e tediosos.</a:t>
            </a:r>
          </a:p>
          <a:p>
            <a:r>
              <a:rPr lang="pt-BR" dirty="0" smtClean="0"/>
              <a:t>Seja consistente. A consistência, tanto dentro das páginas (tipos, numeração, terminologia, etc.) como dentro do site (navegação, nomes de menus, etc.) é importante para a usabilidade e para designs esteticamente agradáveis.</a:t>
            </a:r>
          </a:p>
          <a:p>
            <a:endParaRPr lang="pt-BR" dirty="0"/>
          </a:p>
        </p:txBody>
      </p:sp>
    </p:spTree>
    <p:extLst>
      <p:ext uri="{BB962C8B-B14F-4D97-AF65-F5344CB8AC3E}">
        <p14:creationId xmlns:p14="http://schemas.microsoft.com/office/powerpoint/2010/main" val="852187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Exercício 4</a:t>
            </a:r>
            <a:endParaRPr lang="pt-BR" dirty="0"/>
          </a:p>
        </p:txBody>
      </p:sp>
      <p:sp>
        <p:nvSpPr>
          <p:cNvPr id="7" name="Espaço Reservado para Texto 6"/>
          <p:cNvSpPr>
            <a:spLocks noGrp="1"/>
          </p:cNvSpPr>
          <p:nvPr>
            <p:ph type="body" sz="half" idx="2"/>
          </p:nvPr>
        </p:nvSpPr>
        <p:spPr/>
        <p:txBody>
          <a:bodyPr/>
          <a:lstStyle/>
          <a:p>
            <a:r>
              <a:rPr lang="pt-BR" dirty="0" err="1" smtClean="0"/>
              <a:t>Prototipando</a:t>
            </a:r>
            <a:endParaRPr lang="pt-BR" dirty="0"/>
          </a:p>
        </p:txBody>
      </p:sp>
      <p:sp>
        <p:nvSpPr>
          <p:cNvPr id="8" name="CaixaDeTexto 7"/>
          <p:cNvSpPr txBox="1"/>
          <p:nvPr/>
        </p:nvSpPr>
        <p:spPr>
          <a:xfrm>
            <a:off x="539552" y="1958332"/>
            <a:ext cx="7416824" cy="646331"/>
          </a:xfrm>
          <a:prstGeom prst="rect">
            <a:avLst/>
          </a:prstGeom>
          <a:noFill/>
        </p:spPr>
        <p:txBody>
          <a:bodyPr wrap="square" rtlCol="0">
            <a:spAutoFit/>
          </a:bodyPr>
          <a:lstStyle/>
          <a:p>
            <a:pPr marL="342900" indent="-342900">
              <a:buAutoNum type="arabicParenR"/>
            </a:pPr>
            <a:r>
              <a:rPr lang="pt-BR" dirty="0" smtClean="0"/>
              <a:t>Faça a avaliação heurística de, pelo menos, 3 outros trabalhos. (</a:t>
            </a:r>
            <a:r>
              <a:rPr lang="pt-BR" smtClean="0"/>
              <a:t>Em aula)</a:t>
            </a:r>
            <a:endParaRPr lang="pt-BR" dirty="0" smtClean="0"/>
          </a:p>
          <a:p>
            <a:pPr marL="342900" indent="-342900">
              <a:buAutoNum type="arabicParenR"/>
            </a:pPr>
            <a:r>
              <a:rPr lang="pt-BR" dirty="0" smtClean="0"/>
              <a:t>Efetue as correções.</a:t>
            </a:r>
          </a:p>
        </p:txBody>
      </p:sp>
    </p:spTree>
    <p:extLst>
      <p:ext uri="{BB962C8B-B14F-4D97-AF65-F5344CB8AC3E}">
        <p14:creationId xmlns:p14="http://schemas.microsoft.com/office/powerpoint/2010/main" val="107106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2050" name="Picture 2" descr="Why bother to make it an option?"/>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828925" y="2559050"/>
            <a:ext cx="3486150"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22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3074" name="Picture 2" descr="Just to make sure no one is excluded"/>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929062" y="3197225"/>
            <a:ext cx="1285875" cy="98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14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098" name="Picture 2" descr="When artists design interfaces..."/>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833687" y="3282950"/>
            <a:ext cx="3476625"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62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5122" name="Picture 2" descr="MS Visual C++ Spin Controls"/>
          <p:cNvPicPr>
            <a:picLocks noGrp="1"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967162" y="3201987"/>
            <a:ext cx="1209675" cy="971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57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9218" name="Picture 2" descr="Super Toolbars for the patient"/>
          <p:cNvPicPr>
            <a:picLocks noGrp="1"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848100" y="2921000"/>
            <a:ext cx="144780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55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8194" name="Picture 2" descr="Psych!"/>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290887" y="3330575"/>
            <a:ext cx="25622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92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1266</TotalTime>
  <Words>1115</Words>
  <Application>Microsoft Office PowerPoint</Application>
  <PresentationFormat>Apresentação na tela (4:3)</PresentationFormat>
  <Paragraphs>147</Paragraphs>
  <Slides>31</Slides>
  <Notes>17</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Origem</vt:lpstr>
      <vt:lpstr>Design de Interação (Aula 5)</vt:lpstr>
      <vt:lpstr>Bad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Avaliação heurística</vt:lpstr>
      <vt:lpstr>Heurística</vt:lpstr>
      <vt:lpstr>O que é?</vt:lpstr>
      <vt:lpstr>Quando usar?</vt:lpstr>
      <vt:lpstr>10 princípios da usabilidade</vt:lpstr>
      <vt:lpstr>10 princípios da usabilidade</vt:lpstr>
      <vt:lpstr>Relação custo benefício (Pesquisa de Jacob Nielsen)</vt:lpstr>
      <vt:lpstr>Avaliação Heurística Vs Teste com usuário</vt:lpstr>
      <vt:lpstr>Fases da avaliação heurística</vt:lpstr>
      <vt:lpstr>Graus de severidade</vt:lpstr>
      <vt:lpstr>Exemplo</vt:lpstr>
      <vt:lpstr>Sim</vt:lpstr>
      <vt:lpstr>Heurística para sites</vt:lpstr>
      <vt:lpstr>Sugestões para site - Navegação</vt:lpstr>
      <vt:lpstr>Sugestões para site - Acesso</vt:lpstr>
      <vt:lpstr>Sugestões para site – Design da informação</vt:lpstr>
      <vt:lpstr>Exercício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Interação Humano-Computador</dc:title>
  <dc:creator>Yves J. Albuquerque</dc:creator>
  <cp:lastModifiedBy>Yves J. Albuquerque</cp:lastModifiedBy>
  <cp:revision>92</cp:revision>
  <dcterms:created xsi:type="dcterms:W3CDTF">2012-10-04T15:37:27Z</dcterms:created>
  <dcterms:modified xsi:type="dcterms:W3CDTF">2013-01-29T21:19:07Z</dcterms:modified>
</cp:coreProperties>
</file>