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3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3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80" r:id="rId22"/>
    <p:sldId id="278" r:id="rId23"/>
    <p:sldId id="279" r:id="rId24"/>
    <p:sldId id="284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87" d="100"/>
          <a:sy n="87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gradFill flip="none" rotWithShape="1">
          <a:gsLst>
            <a:gs pos="0">
              <a:schemeClr val="tx1">
                <a:lumMod val="95000"/>
              </a:schemeClr>
            </a:gs>
            <a:gs pos="77000">
              <a:schemeClr val="tx1">
                <a:lumMod val="85000"/>
              </a:schemeClr>
            </a:gs>
            <a:gs pos="100000">
              <a:schemeClr val="tx2">
                <a:lumMod val="65000"/>
                <a:lumOff val="3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218-A272-4F62-B240-9A94F238F29A}" type="datetimeFigureOut">
              <a:rPr lang="pt-BR" smtClean="0"/>
              <a:pPr/>
              <a:t>05/09/2010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369-7305-429A-8865-E394E7B12A0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218-A272-4F62-B240-9A94F238F29A}" type="datetimeFigureOut">
              <a:rPr lang="pt-BR" smtClean="0"/>
              <a:pPr/>
              <a:t>05/09/2010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369-7305-429A-8865-E394E7B12A0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218-A272-4F62-B240-9A94F238F29A}" type="datetimeFigureOut">
              <a:rPr lang="pt-BR" smtClean="0"/>
              <a:pPr/>
              <a:t>05/09/2010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369-7305-429A-8865-E394E7B12A0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218-A272-4F62-B240-9A94F238F29A}" type="datetimeFigureOut">
              <a:rPr lang="pt-BR" smtClean="0"/>
              <a:pPr/>
              <a:t>05/09/2010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369-7305-429A-8865-E394E7B12A0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218-A272-4F62-B240-9A94F238F29A}" type="datetimeFigureOut">
              <a:rPr lang="pt-BR" smtClean="0"/>
              <a:pPr/>
              <a:t>05/09/2010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369-7305-429A-8865-E394E7B12A0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218-A272-4F62-B240-9A94F238F29A}" type="datetimeFigureOut">
              <a:rPr lang="pt-BR" smtClean="0"/>
              <a:pPr/>
              <a:t>05/09/2010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369-7305-429A-8865-E394E7B12A0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218-A272-4F62-B240-9A94F238F29A}" type="datetimeFigureOut">
              <a:rPr lang="pt-BR" smtClean="0"/>
              <a:pPr/>
              <a:t>05/09/2010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369-7305-429A-8865-E394E7B12A0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218-A272-4F62-B240-9A94F238F29A}" type="datetimeFigureOut">
              <a:rPr lang="pt-BR" smtClean="0"/>
              <a:pPr/>
              <a:t>05/09/2010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369-7305-429A-8865-E394E7B12A0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218-A272-4F62-B240-9A94F238F29A}" type="datetimeFigureOut">
              <a:rPr lang="pt-BR" smtClean="0"/>
              <a:pPr/>
              <a:t>05/09/2010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369-7305-429A-8865-E394E7B12A0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218-A272-4F62-B240-9A94F238F29A}" type="datetimeFigureOut">
              <a:rPr lang="pt-BR" smtClean="0"/>
              <a:pPr/>
              <a:t>05/09/2010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369-7305-429A-8865-E394E7B12A0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218-A272-4F62-B240-9A94F238F29A}" type="datetimeFigureOut">
              <a:rPr lang="pt-BR" smtClean="0"/>
              <a:pPr/>
              <a:t>05/09/2010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369-7305-429A-8865-E394E7B12A0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77000">
              <a:srgbClr xmlns:mc="http://schemas.openxmlformats.org/markup-compatibility/2006" xmlns:a14="http://schemas.microsoft.com/office/drawing/2010/main" val="C6C6C6" mc:Ignorable=""/>
            </a:gs>
            <a:gs pos="100000">
              <a:schemeClr val="tx2">
                <a:lumMod val="65000"/>
                <a:lumOff val="3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4A218-A272-4F62-B240-9A94F238F29A}" type="datetimeFigureOut">
              <a:rPr lang="pt-BR" smtClean="0"/>
              <a:pPr/>
              <a:t>05/09/2010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D4369-7305-429A-8865-E394E7B12A0C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805264"/>
            <a:ext cx="806676" cy="9231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4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4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4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4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Produzindo Jogos Digitais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7526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Como fazer um jogo?</a:t>
            </a:r>
            <a:endParaRPr lang="pt-BR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Pesquisa de Referência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pesquisadores trazem uma perspectiva imagética que servirá de base para uma melhor completude da arte.</a:t>
            </a:r>
          </a:p>
          <a:p>
            <a:endParaRPr lang="pt-BR" dirty="0"/>
          </a:p>
        </p:txBody>
      </p:sp>
      <p:pic>
        <p:nvPicPr>
          <p:cNvPr id="6" name="Imagem 5" descr="Edinorogi_by_SnowSka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96500"/>
            <a:ext cx="2214546" cy="1660355"/>
          </a:xfrm>
          <a:prstGeom prst="rect">
            <a:avLst/>
          </a:prstGeom>
        </p:spPr>
      </p:pic>
      <p:pic>
        <p:nvPicPr>
          <p:cNvPr id="7" name="Imagem 6" descr="Hot_date_by_teyekan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00438"/>
            <a:ext cx="1545901" cy="2082022"/>
          </a:xfrm>
          <a:prstGeom prst="rect">
            <a:avLst/>
          </a:prstGeom>
        </p:spPr>
      </p:pic>
      <p:pic>
        <p:nvPicPr>
          <p:cNvPr id="8" name="Imagem 7" descr="Anyone__Anywhere_by_LeonaDeLioncou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4071942"/>
            <a:ext cx="1359879" cy="1811359"/>
          </a:xfrm>
          <a:prstGeom prst="rect">
            <a:avLst/>
          </a:prstGeom>
        </p:spPr>
      </p:pic>
      <p:pic>
        <p:nvPicPr>
          <p:cNvPr id="10" name="Imagem 9" descr="1309560657_88568e1d47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4760496"/>
            <a:ext cx="1390645" cy="2097504"/>
          </a:xfrm>
          <a:prstGeom prst="rect">
            <a:avLst/>
          </a:prstGeom>
        </p:spPr>
      </p:pic>
      <p:pic>
        <p:nvPicPr>
          <p:cNvPr id="11" name="Imagem 10" descr="Astronomical_Clock_by_crazy1ad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3643314"/>
            <a:ext cx="2059580" cy="1405488"/>
          </a:xfrm>
          <a:prstGeom prst="rect">
            <a:avLst/>
          </a:prstGeom>
        </p:spPr>
      </p:pic>
      <p:pic>
        <p:nvPicPr>
          <p:cNvPr id="12" name="Imagem 11" descr="PC07039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43372" y="5143512"/>
            <a:ext cx="1142990" cy="1523986"/>
          </a:xfrm>
          <a:prstGeom prst="rect">
            <a:avLst/>
          </a:prstGeom>
        </p:spPr>
      </p:pic>
      <p:pic>
        <p:nvPicPr>
          <p:cNvPr id="13" name="Imagem 12" descr="PC07039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3643314"/>
            <a:ext cx="1643056" cy="2190741"/>
          </a:xfrm>
          <a:prstGeom prst="rect">
            <a:avLst/>
          </a:prstGeom>
        </p:spPr>
      </p:pic>
      <p:pic>
        <p:nvPicPr>
          <p:cNvPr id="14" name="Imagem 13" descr="PC07041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29256" y="4953011"/>
            <a:ext cx="1428742" cy="1904989"/>
          </a:xfrm>
          <a:prstGeom prst="rect">
            <a:avLst/>
          </a:prstGeom>
        </p:spPr>
      </p:pic>
      <p:pic>
        <p:nvPicPr>
          <p:cNvPr id="15" name="Imagem 14" descr="PC07043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57950" y="3643314"/>
            <a:ext cx="1428742" cy="190498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Roteirista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roteirista esboça os primeiros elementos que constituirão a narrativa do jogo.</a:t>
            </a:r>
            <a:endParaRPr lang="pt-BR" dirty="0"/>
          </a:p>
        </p:txBody>
      </p:sp>
      <p:pic>
        <p:nvPicPr>
          <p:cNvPr id="4" name="Imagem 3" descr="Roteir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2786058"/>
            <a:ext cx="2707663" cy="357798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Level</a:t>
            </a:r>
            <a:r>
              <a:rPr lang="pt-BR" dirty="0" smtClean="0"/>
              <a:t> Designer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</a:t>
            </a:r>
            <a:r>
              <a:rPr lang="pt-BR" dirty="0" err="1" smtClean="0"/>
              <a:t>Level</a:t>
            </a:r>
            <a:r>
              <a:rPr lang="pt-BR" dirty="0" smtClean="0"/>
              <a:t> Designer elabora o espaço físico de deslocamento do jogador durante o jogo bem como a disponibilidade dos itens significativos presentes na fase.</a:t>
            </a:r>
            <a:endParaRPr lang="pt-BR" dirty="0"/>
          </a:p>
        </p:txBody>
      </p:sp>
      <p:pic>
        <p:nvPicPr>
          <p:cNvPr id="5" name="Imagem 4" descr="Concep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3786190"/>
            <a:ext cx="3477113" cy="2893898"/>
          </a:xfrm>
          <a:prstGeom prst="rect">
            <a:avLst/>
          </a:prstGeom>
        </p:spPr>
      </p:pic>
      <p:pic>
        <p:nvPicPr>
          <p:cNvPr id="4" name="Imagem 3" descr="Concep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3714752"/>
            <a:ext cx="4373562" cy="304899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Architecture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principais diagramas são traçados pelos projetistas de software. Diagrama de Caso de Uso e o Diagrama de Classe são fundamentais neste processo. </a:t>
            </a:r>
            <a:endParaRPr lang="pt-BR" dirty="0"/>
          </a:p>
        </p:txBody>
      </p:sp>
      <p:pic>
        <p:nvPicPr>
          <p:cNvPr id="4" name="Imagem 3" descr="02CasoUsoJogadorCirc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3786190"/>
            <a:ext cx="2561143" cy="2509835"/>
          </a:xfrm>
          <a:prstGeom prst="rect">
            <a:avLst/>
          </a:prstGeom>
        </p:spPr>
      </p:pic>
      <p:pic>
        <p:nvPicPr>
          <p:cNvPr id="5" name="Imagem 4" descr="ClassDiag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4071942"/>
            <a:ext cx="4720435" cy="203913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Sketchers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primeiros rascunhos são traçados com base nas determinações da Direção de Arte.</a:t>
            </a:r>
            <a:endParaRPr lang="pt-BR" dirty="0"/>
          </a:p>
        </p:txBody>
      </p:sp>
      <p:pic>
        <p:nvPicPr>
          <p:cNvPr id="4" name="Imagem 3" descr="circus esboço abertura 01 72dpismall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7" y="3214686"/>
            <a:ext cx="2071702" cy="1465914"/>
          </a:xfrm>
          <a:prstGeom prst="rect">
            <a:avLst/>
          </a:prstGeom>
        </p:spPr>
      </p:pic>
      <p:pic>
        <p:nvPicPr>
          <p:cNvPr id="5" name="Imagem 4" descr="circus esboço abertura 02 72dpi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4643446"/>
            <a:ext cx="1214446" cy="1922515"/>
          </a:xfrm>
          <a:prstGeom prst="rect">
            <a:avLst/>
          </a:prstGeom>
        </p:spPr>
      </p:pic>
      <p:pic>
        <p:nvPicPr>
          <p:cNvPr id="6" name="Imagem 5" descr="circus esboço abertura 04 72dpi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548" y="3214686"/>
            <a:ext cx="2062162" cy="2522466"/>
          </a:xfrm>
          <a:prstGeom prst="rect">
            <a:avLst/>
          </a:prstGeom>
        </p:spPr>
      </p:pic>
      <p:pic>
        <p:nvPicPr>
          <p:cNvPr id="7" name="Imagem 6" descr="Sketch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3214686"/>
            <a:ext cx="2958777" cy="219927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Concept</a:t>
            </a:r>
            <a:r>
              <a:rPr lang="pt-BR" dirty="0" smtClean="0"/>
              <a:t> </a:t>
            </a:r>
            <a:r>
              <a:rPr lang="pt-BR" dirty="0" err="1" smtClean="0"/>
              <a:t>Artist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desenhistas conceituais refinam os rascunhos transformando-os em uma base a ser produzida futuramente pelos demais artistas.</a:t>
            </a:r>
            <a:endParaRPr lang="pt-BR" dirty="0"/>
          </a:p>
        </p:txBody>
      </p:sp>
      <p:pic>
        <p:nvPicPr>
          <p:cNvPr id="4" name="Imagem 3" descr="gu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4071942"/>
            <a:ext cx="1781209" cy="2519549"/>
          </a:xfrm>
          <a:prstGeom prst="rect">
            <a:avLst/>
          </a:prstGeom>
        </p:spPr>
      </p:pic>
      <p:pic>
        <p:nvPicPr>
          <p:cNvPr id="5" name="Imagem 4" descr="rough_gue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3929066"/>
            <a:ext cx="1633535" cy="273558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Model</a:t>
            </a:r>
            <a:r>
              <a:rPr lang="pt-BR" dirty="0" smtClean="0"/>
              <a:t> </a:t>
            </a:r>
            <a:r>
              <a:rPr lang="pt-BR" dirty="0" err="1" smtClean="0"/>
              <a:t>Sheet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desenho técnico é utilizado em alguns elementos para servirem de guia à equipe de modelagem.</a:t>
            </a:r>
            <a:endParaRPr lang="pt-BR" dirty="0"/>
          </a:p>
        </p:txBody>
      </p:sp>
      <p:pic>
        <p:nvPicPr>
          <p:cNvPr id="4" name="Imagem 3" descr="esquematico_gu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592713"/>
            <a:ext cx="6000760" cy="2265287"/>
          </a:xfrm>
          <a:prstGeom prst="rect">
            <a:avLst/>
          </a:prstGeom>
        </p:spPr>
      </p:pic>
      <p:pic>
        <p:nvPicPr>
          <p:cNvPr id="5" name="Imagem 4" descr="modelsheetgu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000372"/>
            <a:ext cx="2811392" cy="187725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modeladores tridimensionais entram em ação conferindo formas similares aos previstos pelo desenho técnico através da manipulação de vértices, arestas e faces.</a:t>
            </a:r>
            <a:endParaRPr lang="pt-BR" dirty="0"/>
          </a:p>
        </p:txBody>
      </p:sp>
      <p:pic>
        <p:nvPicPr>
          <p:cNvPr id="4" name="Imagem 3" descr="guest_render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929066"/>
            <a:ext cx="1766888" cy="2524126"/>
          </a:xfrm>
          <a:prstGeom prst="rect">
            <a:avLst/>
          </a:prstGeom>
        </p:spPr>
      </p:pic>
      <p:pic>
        <p:nvPicPr>
          <p:cNvPr id="6" name="Imagem 5" descr="gues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3857628"/>
            <a:ext cx="2866195" cy="244201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Texturizadores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 texturas são então trabalhadas por programas de edição de imagens, programas de pintura 3D e programas de escultura 3D (Normal </a:t>
            </a:r>
            <a:r>
              <a:rPr lang="pt-BR" dirty="0" err="1" smtClean="0"/>
              <a:t>Map</a:t>
            </a:r>
            <a:r>
              <a:rPr lang="pt-BR" dirty="0" smtClean="0"/>
              <a:t>).</a:t>
            </a:r>
            <a:endParaRPr lang="pt-BR" dirty="0"/>
          </a:p>
        </p:txBody>
      </p:sp>
      <p:pic>
        <p:nvPicPr>
          <p:cNvPr id="4" name="Imagem 3" descr="guest 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7" y="3533970"/>
            <a:ext cx="2262187" cy="3324030"/>
          </a:xfrm>
          <a:prstGeom prst="rect">
            <a:avLst/>
          </a:prstGeom>
        </p:spPr>
      </p:pic>
      <p:pic>
        <p:nvPicPr>
          <p:cNvPr id="5" name="Imagem 4" descr="guest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3786190"/>
            <a:ext cx="2405058" cy="1803794"/>
          </a:xfrm>
          <a:prstGeom prst="rect">
            <a:avLst/>
          </a:prstGeom>
        </p:spPr>
      </p:pic>
      <p:pic>
        <p:nvPicPr>
          <p:cNvPr id="6" name="Imagem 5" descr="cabeç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5786454"/>
            <a:ext cx="857256" cy="857256"/>
          </a:xfrm>
          <a:prstGeom prst="rect">
            <a:avLst/>
          </a:prstGeom>
        </p:spPr>
      </p:pic>
      <p:pic>
        <p:nvPicPr>
          <p:cNvPr id="7" name="Imagem 6" descr="camis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5786454"/>
            <a:ext cx="857256" cy="857256"/>
          </a:xfrm>
          <a:prstGeom prst="rect">
            <a:avLst/>
          </a:prstGeom>
        </p:spPr>
      </p:pic>
      <p:pic>
        <p:nvPicPr>
          <p:cNvPr id="8" name="Imagem 7" descr="cabelo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4" y="5775394"/>
            <a:ext cx="857256" cy="85725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Rigging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São acrescentados </a:t>
            </a:r>
            <a:r>
              <a:rPr lang="pt-BR" dirty="0" err="1" smtClean="0"/>
              <a:t>bones</a:t>
            </a:r>
            <a:r>
              <a:rPr lang="pt-BR" dirty="0" smtClean="0"/>
              <a:t> aos modelos 3D.</a:t>
            </a:r>
            <a:endParaRPr lang="pt-BR" dirty="0"/>
          </a:p>
        </p:txBody>
      </p:sp>
      <p:pic>
        <p:nvPicPr>
          <p:cNvPr id="4" name="Imagem 3" descr="guest w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2571744"/>
            <a:ext cx="2849312" cy="400050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Tecnologias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C++</a:t>
            </a:r>
          </a:p>
          <a:p>
            <a:pPr lvl="1"/>
            <a:r>
              <a:rPr lang="pt-BR" dirty="0" smtClean="0"/>
              <a:t>SDL</a:t>
            </a:r>
          </a:p>
          <a:p>
            <a:pPr lvl="1"/>
            <a:r>
              <a:rPr lang="pt-BR" dirty="0" err="1" smtClean="0"/>
              <a:t>Allegro</a:t>
            </a:r>
            <a:endParaRPr lang="pt-BR" dirty="0" smtClean="0"/>
          </a:p>
          <a:p>
            <a:pPr lvl="1"/>
            <a:r>
              <a:rPr lang="pt-BR" dirty="0" err="1" smtClean="0"/>
              <a:t>Direct</a:t>
            </a:r>
            <a:r>
              <a:rPr lang="pt-BR" dirty="0" smtClean="0"/>
              <a:t> X</a:t>
            </a:r>
          </a:p>
          <a:p>
            <a:pPr lvl="1"/>
            <a:r>
              <a:rPr lang="pt-BR" dirty="0" smtClean="0"/>
              <a:t>Open GL</a:t>
            </a:r>
          </a:p>
          <a:p>
            <a:r>
              <a:rPr lang="pt-BR" dirty="0" smtClean="0"/>
              <a:t>C#</a:t>
            </a:r>
          </a:p>
          <a:p>
            <a:r>
              <a:rPr lang="pt-BR" dirty="0" smtClean="0"/>
              <a:t>XNA</a:t>
            </a:r>
          </a:p>
          <a:p>
            <a:r>
              <a:rPr lang="pt-BR" dirty="0" smtClean="0"/>
              <a:t>Java</a:t>
            </a:r>
          </a:p>
          <a:p>
            <a:r>
              <a:rPr lang="pt-BR" dirty="0" smtClean="0"/>
              <a:t>Flash</a:t>
            </a:r>
          </a:p>
          <a:p>
            <a:r>
              <a:rPr lang="pt-BR" dirty="0" err="1" smtClean="0"/>
              <a:t>Unity</a:t>
            </a:r>
            <a:r>
              <a:rPr lang="pt-BR" dirty="0" smtClean="0"/>
              <a:t> 3D</a:t>
            </a:r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Animadores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modelo ganha movimentos.</a:t>
            </a:r>
            <a:endParaRPr lang="pt-BR" dirty="0"/>
          </a:p>
        </p:txBody>
      </p:sp>
      <p:pic>
        <p:nvPicPr>
          <p:cNvPr id="4" name="Imagem 3" descr="ambient 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928934"/>
            <a:ext cx="3545479" cy="372959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Efeitos Sonoros</a:t>
            </a:r>
          </a:p>
          <a:p>
            <a:r>
              <a:rPr lang="pt-BR" dirty="0" smtClean="0"/>
              <a:t>Música</a:t>
            </a:r>
          </a:p>
          <a:p>
            <a:r>
              <a:rPr lang="pt-BR" dirty="0" err="1" smtClean="0"/>
              <a:t>Foley</a:t>
            </a:r>
            <a:endParaRPr lang="pt-BR" dirty="0"/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Engine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Programação </a:t>
            </a:r>
            <a:r>
              <a:rPr lang="pt-BR" dirty="0" err="1" smtClean="0"/>
              <a:t>Engine</a:t>
            </a:r>
            <a:endParaRPr lang="pt-BR" dirty="0" smtClean="0"/>
          </a:p>
          <a:p>
            <a:r>
              <a:rPr lang="pt-BR" dirty="0" smtClean="0"/>
              <a:t>Programação Script</a:t>
            </a:r>
          </a:p>
          <a:p>
            <a:r>
              <a:rPr lang="pt-BR" dirty="0" err="1" smtClean="0"/>
              <a:t>Level</a:t>
            </a:r>
            <a:r>
              <a:rPr lang="pt-BR" dirty="0" smtClean="0"/>
              <a:t> Editor</a:t>
            </a:r>
            <a:endParaRPr lang="pt-BR" dirty="0"/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Teste de Usabilidade</a:t>
            </a:r>
          </a:p>
          <a:p>
            <a:r>
              <a:rPr lang="pt-BR" dirty="0" smtClean="0"/>
              <a:t>Teste de Comunicabilidade</a:t>
            </a:r>
          </a:p>
          <a:p>
            <a:r>
              <a:rPr lang="pt-BR" dirty="0" smtClean="0"/>
              <a:t>Teste de Aplicabilidade</a:t>
            </a:r>
          </a:p>
          <a:p>
            <a:r>
              <a:rPr lang="pt-BR" dirty="0" smtClean="0"/>
              <a:t>Teste de Acessibilidade</a:t>
            </a:r>
            <a:endParaRPr lang="pt-BR" dirty="0"/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Obrigado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85786" y="2428868"/>
            <a:ext cx="6643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Yves J. Albuquerque</a:t>
            </a:r>
          </a:p>
          <a:p>
            <a:r>
              <a:rPr lang="pt-BR" sz="2400" dirty="0" err="1" smtClean="0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Producer</a:t>
            </a:r>
            <a:r>
              <a:rPr lang="pt-BR" sz="2400" dirty="0" smtClean="0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&amp; Game Designer</a:t>
            </a:r>
            <a:endParaRPr lang="pt-BR" sz="2400" dirty="0">
              <a:solidFill>
                <a:schemeClr val="bg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57224" y="6000768"/>
            <a:ext cx="6286544" cy="64633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www.kraniostudio.com</a:t>
            </a:r>
            <a:endParaRPr lang="pt-BR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yves@kraniostudiocom</a:t>
            </a:r>
            <a:endParaRPr lang="pt-BR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Scrum</a:t>
            </a:r>
            <a:r>
              <a:rPr lang="pt-BR" dirty="0" smtClean="0"/>
              <a:t> e </a:t>
            </a:r>
            <a:r>
              <a:rPr lang="pt-BR" dirty="0" err="1" smtClean="0"/>
              <a:t>Agile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Equipes Multidisciplinares</a:t>
            </a:r>
          </a:p>
          <a:p>
            <a:r>
              <a:rPr lang="pt-BR" dirty="0" err="1" smtClean="0"/>
              <a:t>Backlog</a:t>
            </a:r>
            <a:r>
              <a:rPr lang="pt-BR" dirty="0" smtClean="0"/>
              <a:t> de </a:t>
            </a:r>
            <a:r>
              <a:rPr lang="pt-BR" dirty="0" err="1" smtClean="0"/>
              <a:t>sprint</a:t>
            </a:r>
            <a:endParaRPr lang="pt-BR" dirty="0" smtClean="0"/>
          </a:p>
          <a:p>
            <a:r>
              <a:rPr lang="pt-BR" dirty="0" err="1" smtClean="0"/>
              <a:t>Backlog</a:t>
            </a:r>
            <a:r>
              <a:rPr lang="pt-BR" dirty="0" smtClean="0"/>
              <a:t> de produto</a:t>
            </a:r>
          </a:p>
          <a:p>
            <a:r>
              <a:rPr lang="pt-BR" dirty="0" err="1" smtClean="0"/>
              <a:t>Sprint</a:t>
            </a:r>
            <a:r>
              <a:rPr lang="pt-BR" dirty="0" smtClean="0"/>
              <a:t> 2 – 4 semanas</a:t>
            </a:r>
          </a:p>
          <a:p>
            <a:r>
              <a:rPr lang="pt-BR" dirty="0" smtClean="0"/>
              <a:t>Stand </a:t>
            </a:r>
            <a:r>
              <a:rPr lang="pt-BR" dirty="0" err="1" smtClean="0"/>
              <a:t>up</a:t>
            </a:r>
            <a:r>
              <a:rPr lang="pt-BR" dirty="0" smtClean="0"/>
              <a:t> meeting</a:t>
            </a:r>
          </a:p>
          <a:p>
            <a:r>
              <a:rPr lang="pt-BR" dirty="0" err="1" smtClean="0"/>
              <a:t>Scrum</a:t>
            </a:r>
            <a:r>
              <a:rPr lang="pt-BR" dirty="0" smtClean="0"/>
              <a:t> de </a:t>
            </a:r>
            <a:r>
              <a:rPr lang="pt-BR" dirty="0" err="1" smtClean="0"/>
              <a:t>Scrum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Fase de pré-produção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Público Alvo</a:t>
            </a:r>
          </a:p>
          <a:p>
            <a:r>
              <a:rPr lang="pt-BR" dirty="0" smtClean="0"/>
              <a:t>Pesquisa de referência</a:t>
            </a:r>
          </a:p>
          <a:p>
            <a:r>
              <a:rPr lang="pt-BR" dirty="0" err="1" smtClean="0"/>
              <a:t>Brainstorm</a:t>
            </a:r>
            <a:endParaRPr lang="pt-BR" dirty="0" smtClean="0"/>
          </a:p>
          <a:p>
            <a:r>
              <a:rPr lang="pt-BR" dirty="0" smtClean="0"/>
              <a:t>Game </a:t>
            </a:r>
            <a:r>
              <a:rPr lang="pt-BR" dirty="0" err="1" smtClean="0"/>
              <a:t>Concept</a:t>
            </a:r>
            <a:endParaRPr lang="pt-BR" dirty="0" smtClean="0"/>
          </a:p>
          <a:p>
            <a:r>
              <a:rPr lang="pt-BR" dirty="0" smtClean="0"/>
              <a:t>Apresentação</a:t>
            </a:r>
          </a:p>
          <a:p>
            <a:r>
              <a:rPr lang="pt-BR" dirty="0" smtClean="0"/>
              <a:t>Game </a:t>
            </a:r>
            <a:r>
              <a:rPr lang="pt-BR" dirty="0" err="1" smtClean="0"/>
              <a:t>Proposal</a:t>
            </a:r>
            <a:endParaRPr lang="pt-BR" dirty="0" smtClean="0"/>
          </a:p>
          <a:p>
            <a:r>
              <a:rPr lang="pt-BR" dirty="0" smtClean="0"/>
              <a:t>Orçamento</a:t>
            </a:r>
          </a:p>
          <a:p>
            <a:r>
              <a:rPr lang="pt-BR" dirty="0" smtClean="0"/>
              <a:t>Equipe</a:t>
            </a:r>
          </a:p>
          <a:p>
            <a:r>
              <a:rPr lang="pt-BR" dirty="0" smtClean="0"/>
              <a:t>Cronograma</a:t>
            </a:r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Fase conceitual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Direção de Arte</a:t>
            </a:r>
          </a:p>
          <a:p>
            <a:r>
              <a:rPr lang="pt-BR" dirty="0" smtClean="0"/>
              <a:t>Definições iniciais de Design</a:t>
            </a:r>
          </a:p>
          <a:p>
            <a:r>
              <a:rPr lang="pt-BR" dirty="0" smtClean="0"/>
              <a:t>Roteiro</a:t>
            </a:r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Fase de produção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Core </a:t>
            </a:r>
            <a:r>
              <a:rPr lang="pt-BR" dirty="0" err="1" smtClean="0"/>
              <a:t>Mechanic</a:t>
            </a:r>
            <a:endParaRPr lang="pt-BR" dirty="0" smtClean="0"/>
          </a:p>
          <a:p>
            <a:r>
              <a:rPr lang="pt-BR" dirty="0" err="1" smtClean="0"/>
              <a:t>Features</a:t>
            </a:r>
            <a:endParaRPr lang="pt-BR" dirty="0" smtClean="0"/>
          </a:p>
          <a:p>
            <a:r>
              <a:rPr lang="pt-BR" dirty="0" smtClean="0"/>
              <a:t>Perfumarias</a:t>
            </a:r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Fase de pós-produção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QA</a:t>
            </a:r>
          </a:p>
          <a:p>
            <a:r>
              <a:rPr lang="pt-BR" dirty="0" err="1" smtClean="0"/>
              <a:t>Post</a:t>
            </a:r>
            <a:r>
              <a:rPr lang="pt-BR" dirty="0" smtClean="0"/>
              <a:t> </a:t>
            </a:r>
            <a:r>
              <a:rPr lang="pt-BR" dirty="0" err="1" smtClean="0"/>
              <a:t>Mortem</a:t>
            </a:r>
            <a:endParaRPr lang="pt-BR" dirty="0" smtClean="0"/>
          </a:p>
          <a:p>
            <a:r>
              <a:rPr lang="pt-BR" dirty="0" smtClean="0"/>
              <a:t>Divulgação</a:t>
            </a:r>
          </a:p>
          <a:p>
            <a:r>
              <a:rPr lang="pt-BR" dirty="0" smtClean="0"/>
              <a:t>Venda</a:t>
            </a:r>
            <a:endParaRPr lang="pt-BR" dirty="0"/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Game Designer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Primeiramente os Game Designers vão definindo o que será o jogo. Como ele funcionará.</a:t>
            </a:r>
          </a:p>
        </p:txBody>
      </p:sp>
      <p:pic>
        <p:nvPicPr>
          <p:cNvPr id="5" name="Imagem 4" descr="Sketch0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429000"/>
            <a:ext cx="2141783" cy="3214685"/>
          </a:xfrm>
          <a:prstGeom prst="rect">
            <a:avLst/>
          </a:prstGeom>
        </p:spPr>
      </p:pic>
      <p:pic>
        <p:nvPicPr>
          <p:cNvPr id="6" name="Imagem 5" descr="Sketch0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3500438"/>
            <a:ext cx="2094189" cy="314324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Diretor de Arte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Diretor de Arte define a escala cromática a ser utilizada, formas, efeitos, texturas...</a:t>
            </a:r>
            <a:endParaRPr lang="pt-BR" dirty="0"/>
          </a:p>
        </p:txBody>
      </p:sp>
      <p:pic>
        <p:nvPicPr>
          <p:cNvPr id="4" name="Imagem 3" descr="Protagonist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4000504"/>
            <a:ext cx="1709771" cy="2418499"/>
          </a:xfrm>
          <a:prstGeom prst="rect">
            <a:avLst/>
          </a:prstGeom>
        </p:spPr>
      </p:pic>
      <p:pic>
        <p:nvPicPr>
          <p:cNvPr id="5" name="Imagem 4" descr="gue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929066"/>
            <a:ext cx="1571636" cy="2463380"/>
          </a:xfrm>
          <a:prstGeom prst="rect">
            <a:avLst/>
          </a:prstGeom>
        </p:spPr>
      </p:pic>
      <p:pic>
        <p:nvPicPr>
          <p:cNvPr id="6" name="Imagem 5" descr="guest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3714752"/>
            <a:ext cx="1071570" cy="271222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Magus">
      <a:dk1>
        <a:srgbClr xmlns:mc="http://schemas.openxmlformats.org/markup-compatibility/2006" xmlns:a14="http://schemas.microsoft.com/office/drawing/2010/main" val="FFFFFF" mc:Ignorable=""/>
      </a:dk1>
      <a:lt1>
        <a:srgbClr xmlns:mc="http://schemas.openxmlformats.org/markup-compatibility/2006" xmlns:a14="http://schemas.microsoft.com/office/drawing/2010/main" val="600000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BFBF00" mc:Ignorable=""/>
      </a:lt2>
      <a:accent1>
        <a:srgbClr xmlns:mc="http://schemas.openxmlformats.org/markup-compatibility/2006" xmlns:a14="http://schemas.microsoft.com/office/drawing/2010/main" val="7F7F00" mc:Ignorable=""/>
      </a:accent1>
      <a:accent2>
        <a:srgbClr xmlns:mc="http://schemas.openxmlformats.org/markup-compatibility/2006" xmlns:a14="http://schemas.microsoft.com/office/drawing/2010/main" val="661900" mc:Ignorable=""/>
      </a:accent2>
      <a:accent3>
        <a:srgbClr xmlns:mc="http://schemas.openxmlformats.org/markup-compatibility/2006" xmlns:a14="http://schemas.microsoft.com/office/drawing/2010/main" val="AAAAAA" mc:Ignorable=""/>
      </a:accent3>
      <a:accent4>
        <a:srgbClr xmlns:mc="http://schemas.openxmlformats.org/markup-compatibility/2006" xmlns:a14="http://schemas.microsoft.com/office/drawing/2010/main" val="DADADA" mc:Ignorable=""/>
      </a:accent4>
      <a:accent5>
        <a:srgbClr xmlns:mc="http://schemas.openxmlformats.org/markup-compatibility/2006" xmlns:a14="http://schemas.microsoft.com/office/drawing/2010/main" val="B8FFAD" mc:Ignorable=""/>
      </a:accent5>
      <a:accent6>
        <a:srgbClr xmlns:mc="http://schemas.openxmlformats.org/markup-compatibility/2006" xmlns:a14="http://schemas.microsoft.com/office/drawing/2010/main" val="B92D00" mc:Ignorable=""/>
      </a:accent6>
      <a:hlink>
        <a:srgbClr xmlns:mc="http://schemas.openxmlformats.org/markup-compatibility/2006" xmlns:a14="http://schemas.microsoft.com/office/drawing/2010/main" val="006060" mc:Ignorable=""/>
      </a:hlink>
      <a:folHlink>
        <a:srgbClr xmlns:mc="http://schemas.openxmlformats.org/markup-compatibility/2006" xmlns:a14="http://schemas.microsoft.com/office/drawing/2010/main" val="3F3F3F" mc:Ignorable="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370</Words>
  <Application>Microsoft Office PowerPoint</Application>
  <PresentationFormat>On-screen Show (4:3)</PresentationFormat>
  <Paragraphs>87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Tema do Office</vt:lpstr>
      <vt:lpstr>Produzindo Jogos Digitais</vt:lpstr>
      <vt:lpstr>Tecnologias</vt:lpstr>
      <vt:lpstr>Scrum e Agile</vt:lpstr>
      <vt:lpstr>Fase de pré-produção</vt:lpstr>
      <vt:lpstr>Fase conceitual</vt:lpstr>
      <vt:lpstr>Fase de produção</vt:lpstr>
      <vt:lpstr>Fase de pós-produção</vt:lpstr>
      <vt:lpstr>O Game Designer</vt:lpstr>
      <vt:lpstr>Diretor de Arte</vt:lpstr>
      <vt:lpstr>Pesquisa de Referência</vt:lpstr>
      <vt:lpstr>Roteirista</vt:lpstr>
      <vt:lpstr>Level Designer</vt:lpstr>
      <vt:lpstr>Architecture</vt:lpstr>
      <vt:lpstr>Sketchers</vt:lpstr>
      <vt:lpstr>Concept Artist</vt:lpstr>
      <vt:lpstr>Model Sheet</vt:lpstr>
      <vt:lpstr>Modeladores</vt:lpstr>
      <vt:lpstr>Texturizadores</vt:lpstr>
      <vt:lpstr>Rigging</vt:lpstr>
      <vt:lpstr>Animadores</vt:lpstr>
      <vt:lpstr>Som</vt:lpstr>
      <vt:lpstr>Engine</vt:lpstr>
      <vt:lpstr>QA</vt:lpstr>
      <vt:lpstr>Obrigado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Produzindo Jogos Digitais</dc:title>
  <dc:creator>Yves J. Albuquerque</dc:creator>
  <cp:lastModifiedBy>Yves</cp:lastModifiedBy>
  <cp:revision>19</cp:revision>
  <dcterms:created xsi:type="dcterms:W3CDTF">2008-10-09T21:45:22Z</dcterms:created>
  <dcterms:modified xsi:type="dcterms:W3CDTF">2010-09-05T12:13:13Z</dcterms:modified>
</cp:coreProperties>
</file>