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8" r:id="rId2"/>
    <p:sldId id="256" r:id="rId3"/>
    <p:sldId id="260" r:id="rId4"/>
    <p:sldId id="262" r:id="rId5"/>
    <p:sldId id="264" r:id="rId6"/>
    <p:sldId id="265" r:id="rId7"/>
    <p:sldId id="261" r:id="rId8"/>
    <p:sldId id="269" r:id="rId9"/>
    <p:sldId id="266" r:id="rId10"/>
    <p:sldId id="267" r:id="rId11"/>
    <p:sldId id="268" r:id="rId12"/>
    <p:sldId id="292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6" r:id="rId35"/>
    <p:sldId id="293" r:id="rId36"/>
    <p:sldId id="294" r:id="rId37"/>
    <p:sldId id="295" r:id="rId38"/>
    <p:sldId id="300" r:id="rId39"/>
    <p:sldId id="299" r:id="rId40"/>
    <p:sldId id="301" r:id="rId41"/>
    <p:sldId id="302" r:id="rId42"/>
    <p:sldId id="304" r:id="rId43"/>
    <p:sldId id="305" r:id="rId44"/>
    <p:sldId id="314" r:id="rId45"/>
    <p:sldId id="309" r:id="rId46"/>
    <p:sldId id="315" r:id="rId47"/>
    <p:sldId id="316" r:id="rId48"/>
    <p:sldId id="317" r:id="rId49"/>
    <p:sldId id="318" r:id="rId50"/>
    <p:sldId id="319" r:id="rId51"/>
    <p:sldId id="320" r:id="rId52"/>
    <p:sldId id="297" r:id="rId53"/>
    <p:sldId id="298" r:id="rId54"/>
    <p:sldId id="310" r:id="rId55"/>
    <p:sldId id="321" r:id="rId56"/>
    <p:sldId id="311" r:id="rId57"/>
    <p:sldId id="322" r:id="rId58"/>
    <p:sldId id="323" r:id="rId59"/>
    <p:sldId id="312" r:id="rId60"/>
    <p:sldId id="324" r:id="rId61"/>
    <p:sldId id="313" r:id="rId62"/>
    <p:sldId id="325" r:id="rId63"/>
    <p:sldId id="326" r:id="rId64"/>
    <p:sldId id="330" r:id="rId65"/>
    <p:sldId id="331" r:id="rId66"/>
    <p:sldId id="332" r:id="rId67"/>
    <p:sldId id="327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28" r:id="rId77"/>
    <p:sldId id="341" r:id="rId78"/>
    <p:sldId id="342" r:id="rId79"/>
    <p:sldId id="343" r:id="rId80"/>
    <p:sldId id="344" r:id="rId81"/>
    <p:sldId id="329" r:id="rId82"/>
    <p:sldId id="345" r:id="rId83"/>
    <p:sldId id="346" r:id="rId84"/>
    <p:sldId id="347" r:id="rId85"/>
    <p:sldId id="348" r:id="rId8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468"/>
    <a:srgbClr val="B1C800"/>
    <a:srgbClr val="DA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>
        <p:scale>
          <a:sx n="100" d="100"/>
          <a:sy n="100" d="100"/>
        </p:scale>
        <p:origin x="-70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E28EA-B1DC-4572-8C3D-D2EBE1AC4E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B464F02-9D18-494C-92EC-895EEC63B9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Todo</a:t>
          </a:r>
        </a:p>
      </dgm:t>
    </dgm:pt>
    <dgm:pt modelId="{B3E9FFB4-90B1-4415-86E0-B6811469A2C5}" type="parTrans" cxnId="{06356F22-ABCD-4810-B474-5B159F66FF39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37BFC93-5C9F-49A9-95EA-D52E1DA15500}" type="sibTrans" cxnId="{06356F22-ABCD-4810-B474-5B159F66FF39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FFFE32D-DC92-48A9-B400-3284BF9FC8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gm:t>
    </dgm:pt>
    <dgm:pt modelId="{F5BD7E51-FE5E-411E-92CE-1D34CD5B09DB}" type="parTrans" cxnId="{AE9F2D7F-E110-4AE4-9D04-E6BBFDA1553D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A5F066B-0C64-4F7B-A03F-499E2953F543}" type="sibTrans" cxnId="{AE9F2D7F-E110-4AE4-9D04-E6BBFDA1553D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5606DB4-6626-434D-B0A2-F1BF053BFA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spc="0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gm:t>
    </dgm:pt>
    <dgm:pt modelId="{87782F86-8ED5-4F80-90DA-F4FFC7FC1435}" type="parTrans" cxnId="{7A3BF868-5FA2-47E5-BAAE-2B917931B144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DC3DB6-3341-4250-9B87-11BDE9D52890}" type="sibTrans" cxnId="{7A3BF868-5FA2-47E5-BAAE-2B917931B144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4B96791-F1FD-4EC5-B6D6-AB59227C53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spc="0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gm:t>
    </dgm:pt>
    <dgm:pt modelId="{7D175A28-9A21-4F58-83E5-E2C3D08A03D8}" type="parTrans" cxnId="{71D3A87E-7D13-4FD3-963E-2F5051128675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3A72347-22E7-4BF2-8C33-8ED6C24AE8DA}" type="sibTrans" cxnId="{71D3A87E-7D13-4FD3-963E-2F5051128675}">
      <dgm:prSet/>
      <dgm:spPr/>
      <dgm:t>
        <a:bodyPr/>
        <a:lstStyle/>
        <a:p>
          <a:endParaRPr lang="pt-BR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F303C82-F111-4629-B35E-1F69FB520F9B}" type="pres">
      <dgm:prSet presAssocID="{DB7E28EA-B1DC-4572-8C3D-D2EBE1AC4E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DC6045-F084-4283-9BF1-50217C88921B}" type="pres">
      <dgm:prSet presAssocID="{AB464F02-9D18-494C-92EC-895EEC63B9EA}" presName="hierRoot1" presStyleCnt="0">
        <dgm:presLayoutVars>
          <dgm:hierBranch/>
        </dgm:presLayoutVars>
      </dgm:prSet>
      <dgm:spPr/>
    </dgm:pt>
    <dgm:pt modelId="{6AB61082-54EA-4F3E-BE1E-3DAEB72D7D01}" type="pres">
      <dgm:prSet presAssocID="{AB464F02-9D18-494C-92EC-895EEC63B9EA}" presName="rootComposite1" presStyleCnt="0"/>
      <dgm:spPr/>
    </dgm:pt>
    <dgm:pt modelId="{60CBC21D-EE8E-4C79-97EA-CBA74C78BE45}" type="pres">
      <dgm:prSet presAssocID="{AB464F02-9D18-494C-92EC-895EEC63B9E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A8552A-C79F-4B2E-B673-3772D68FAF8F}" type="pres">
      <dgm:prSet presAssocID="{AB464F02-9D18-494C-92EC-895EEC63B9E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D5BF6E3-6056-4096-9293-B1DB3130105B}" type="pres">
      <dgm:prSet presAssocID="{AB464F02-9D18-494C-92EC-895EEC63B9EA}" presName="hierChild2" presStyleCnt="0"/>
      <dgm:spPr/>
    </dgm:pt>
    <dgm:pt modelId="{D086BF8E-957E-4810-916B-3DB8A18BE1EF}" type="pres">
      <dgm:prSet presAssocID="{F5BD7E51-FE5E-411E-92CE-1D34CD5B09DB}" presName="Name35" presStyleLbl="parChTrans1D2" presStyleIdx="0" presStyleCnt="3"/>
      <dgm:spPr/>
      <dgm:t>
        <a:bodyPr/>
        <a:lstStyle/>
        <a:p>
          <a:endParaRPr lang="pt-BR"/>
        </a:p>
      </dgm:t>
    </dgm:pt>
    <dgm:pt modelId="{366EB3A0-268A-44B1-A7F8-EAC87A121FCF}" type="pres">
      <dgm:prSet presAssocID="{FFFFE32D-DC92-48A9-B400-3284BF9FC828}" presName="hierRoot2" presStyleCnt="0">
        <dgm:presLayoutVars>
          <dgm:hierBranch/>
        </dgm:presLayoutVars>
      </dgm:prSet>
      <dgm:spPr/>
    </dgm:pt>
    <dgm:pt modelId="{3690E434-ADB5-4941-93AF-52D6B301C28A}" type="pres">
      <dgm:prSet presAssocID="{FFFFE32D-DC92-48A9-B400-3284BF9FC828}" presName="rootComposite" presStyleCnt="0"/>
      <dgm:spPr/>
    </dgm:pt>
    <dgm:pt modelId="{67F631A5-96C6-4868-84F8-C93B8D927F95}" type="pres">
      <dgm:prSet presAssocID="{FFFFE32D-DC92-48A9-B400-3284BF9FC82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D98F2F-338A-48CB-AA42-9E84CBB9A851}" type="pres">
      <dgm:prSet presAssocID="{FFFFE32D-DC92-48A9-B400-3284BF9FC828}" presName="rootConnector" presStyleLbl="node2" presStyleIdx="0" presStyleCnt="3"/>
      <dgm:spPr/>
      <dgm:t>
        <a:bodyPr/>
        <a:lstStyle/>
        <a:p>
          <a:endParaRPr lang="pt-BR"/>
        </a:p>
      </dgm:t>
    </dgm:pt>
    <dgm:pt modelId="{CE1F6181-E4B1-4405-98A9-9FAA14B89B94}" type="pres">
      <dgm:prSet presAssocID="{FFFFE32D-DC92-48A9-B400-3284BF9FC828}" presName="hierChild4" presStyleCnt="0"/>
      <dgm:spPr/>
    </dgm:pt>
    <dgm:pt modelId="{C8077719-1349-4888-8B62-C579974680CB}" type="pres">
      <dgm:prSet presAssocID="{FFFFE32D-DC92-48A9-B400-3284BF9FC828}" presName="hierChild5" presStyleCnt="0"/>
      <dgm:spPr/>
    </dgm:pt>
    <dgm:pt modelId="{F08417A4-0DF0-40EC-8AA7-A28645782DBC}" type="pres">
      <dgm:prSet presAssocID="{87782F86-8ED5-4F80-90DA-F4FFC7FC1435}" presName="Name35" presStyleLbl="parChTrans1D2" presStyleIdx="1" presStyleCnt="3"/>
      <dgm:spPr/>
      <dgm:t>
        <a:bodyPr/>
        <a:lstStyle/>
        <a:p>
          <a:endParaRPr lang="pt-BR"/>
        </a:p>
      </dgm:t>
    </dgm:pt>
    <dgm:pt modelId="{192FEEB2-4D53-4320-96F5-860F15D4EAF7}" type="pres">
      <dgm:prSet presAssocID="{35606DB4-6626-434D-B0A2-F1BF053BFA48}" presName="hierRoot2" presStyleCnt="0">
        <dgm:presLayoutVars>
          <dgm:hierBranch/>
        </dgm:presLayoutVars>
      </dgm:prSet>
      <dgm:spPr/>
    </dgm:pt>
    <dgm:pt modelId="{0F1DFB80-CBD7-428B-9FE5-995DA2EE3B8D}" type="pres">
      <dgm:prSet presAssocID="{35606DB4-6626-434D-B0A2-F1BF053BFA48}" presName="rootComposite" presStyleCnt="0"/>
      <dgm:spPr/>
    </dgm:pt>
    <dgm:pt modelId="{A2F2C170-5574-4A1D-B8D1-C0181DAD5319}" type="pres">
      <dgm:prSet presAssocID="{35606DB4-6626-434D-B0A2-F1BF053BFA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5C309D-BEFD-4ABB-B19D-40E05722DAA8}" type="pres">
      <dgm:prSet presAssocID="{35606DB4-6626-434D-B0A2-F1BF053BFA48}" presName="rootConnector" presStyleLbl="node2" presStyleIdx="1" presStyleCnt="3"/>
      <dgm:spPr/>
      <dgm:t>
        <a:bodyPr/>
        <a:lstStyle/>
        <a:p>
          <a:endParaRPr lang="pt-BR"/>
        </a:p>
      </dgm:t>
    </dgm:pt>
    <dgm:pt modelId="{5174419E-87E9-4855-934F-0AD7B6BD2FD9}" type="pres">
      <dgm:prSet presAssocID="{35606DB4-6626-434D-B0A2-F1BF053BFA48}" presName="hierChild4" presStyleCnt="0"/>
      <dgm:spPr/>
    </dgm:pt>
    <dgm:pt modelId="{0A50F544-BC32-422D-B94F-374FD9A4204C}" type="pres">
      <dgm:prSet presAssocID="{35606DB4-6626-434D-B0A2-F1BF053BFA48}" presName="hierChild5" presStyleCnt="0"/>
      <dgm:spPr/>
    </dgm:pt>
    <dgm:pt modelId="{54936A86-92AA-48AB-A1AC-DEA428979195}" type="pres">
      <dgm:prSet presAssocID="{7D175A28-9A21-4F58-83E5-E2C3D08A03D8}" presName="Name35" presStyleLbl="parChTrans1D2" presStyleIdx="2" presStyleCnt="3"/>
      <dgm:spPr/>
      <dgm:t>
        <a:bodyPr/>
        <a:lstStyle/>
        <a:p>
          <a:endParaRPr lang="pt-BR"/>
        </a:p>
      </dgm:t>
    </dgm:pt>
    <dgm:pt modelId="{FA2DA370-F900-4133-9D71-773462E6E97D}" type="pres">
      <dgm:prSet presAssocID="{74B96791-F1FD-4EC5-B6D6-AB59227C53B8}" presName="hierRoot2" presStyleCnt="0">
        <dgm:presLayoutVars>
          <dgm:hierBranch/>
        </dgm:presLayoutVars>
      </dgm:prSet>
      <dgm:spPr/>
    </dgm:pt>
    <dgm:pt modelId="{070861D5-1283-4EB7-9149-422A8437C983}" type="pres">
      <dgm:prSet presAssocID="{74B96791-F1FD-4EC5-B6D6-AB59227C53B8}" presName="rootComposite" presStyleCnt="0"/>
      <dgm:spPr/>
    </dgm:pt>
    <dgm:pt modelId="{D82CE856-79C0-42DA-BE0D-7AFA6C4DAC80}" type="pres">
      <dgm:prSet presAssocID="{74B96791-F1FD-4EC5-B6D6-AB59227C53B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984692-C7FA-4CA1-BE56-F384866C634B}" type="pres">
      <dgm:prSet presAssocID="{74B96791-F1FD-4EC5-B6D6-AB59227C53B8}" presName="rootConnector" presStyleLbl="node2" presStyleIdx="2" presStyleCnt="3"/>
      <dgm:spPr/>
      <dgm:t>
        <a:bodyPr/>
        <a:lstStyle/>
        <a:p>
          <a:endParaRPr lang="pt-BR"/>
        </a:p>
      </dgm:t>
    </dgm:pt>
    <dgm:pt modelId="{EB328150-F9F5-4091-A9B2-B2FDC1D0C23A}" type="pres">
      <dgm:prSet presAssocID="{74B96791-F1FD-4EC5-B6D6-AB59227C53B8}" presName="hierChild4" presStyleCnt="0"/>
      <dgm:spPr/>
    </dgm:pt>
    <dgm:pt modelId="{A9646F17-0D0F-453E-82C1-64D31A6202E1}" type="pres">
      <dgm:prSet presAssocID="{74B96791-F1FD-4EC5-B6D6-AB59227C53B8}" presName="hierChild5" presStyleCnt="0"/>
      <dgm:spPr/>
    </dgm:pt>
    <dgm:pt modelId="{4479C597-E4BC-4120-A450-3D85371BB86C}" type="pres">
      <dgm:prSet presAssocID="{AB464F02-9D18-494C-92EC-895EEC63B9EA}" presName="hierChild3" presStyleCnt="0"/>
      <dgm:spPr/>
    </dgm:pt>
  </dgm:ptLst>
  <dgm:cxnLst>
    <dgm:cxn modelId="{97C412AF-9A68-4038-8FFD-FCF2A8945723}" type="presOf" srcId="{87782F86-8ED5-4F80-90DA-F4FFC7FC1435}" destId="{F08417A4-0DF0-40EC-8AA7-A28645782DBC}" srcOrd="0" destOrd="0" presId="urn:microsoft.com/office/officeart/2005/8/layout/orgChart1"/>
    <dgm:cxn modelId="{059E8961-3414-45FD-8EF8-C471E6F10D93}" type="presOf" srcId="{DB7E28EA-B1DC-4572-8C3D-D2EBE1AC4EC0}" destId="{7F303C82-F111-4629-B35E-1F69FB520F9B}" srcOrd="0" destOrd="0" presId="urn:microsoft.com/office/officeart/2005/8/layout/orgChart1"/>
    <dgm:cxn modelId="{AFCCAEA5-0285-4396-ADAA-524859CD010B}" type="presOf" srcId="{74B96791-F1FD-4EC5-B6D6-AB59227C53B8}" destId="{1D984692-C7FA-4CA1-BE56-F384866C634B}" srcOrd="1" destOrd="0" presId="urn:microsoft.com/office/officeart/2005/8/layout/orgChart1"/>
    <dgm:cxn modelId="{3592C0FB-6C5B-4FEF-A287-70413F7C0640}" type="presOf" srcId="{AB464F02-9D18-494C-92EC-895EEC63B9EA}" destId="{F1A8552A-C79F-4B2E-B673-3772D68FAF8F}" srcOrd="1" destOrd="0" presId="urn:microsoft.com/office/officeart/2005/8/layout/orgChart1"/>
    <dgm:cxn modelId="{E932FAF5-BD86-4F4A-8810-34493C42994C}" type="presOf" srcId="{FFFFE32D-DC92-48A9-B400-3284BF9FC828}" destId="{67F631A5-96C6-4868-84F8-C93B8D927F95}" srcOrd="0" destOrd="0" presId="urn:microsoft.com/office/officeart/2005/8/layout/orgChart1"/>
    <dgm:cxn modelId="{3E82D4CD-8253-437B-A344-403B3C23D0E9}" type="presOf" srcId="{7D175A28-9A21-4F58-83E5-E2C3D08A03D8}" destId="{54936A86-92AA-48AB-A1AC-DEA428979195}" srcOrd="0" destOrd="0" presId="urn:microsoft.com/office/officeart/2005/8/layout/orgChart1"/>
    <dgm:cxn modelId="{046729A0-5B41-4509-AB49-0F1B092A9488}" type="presOf" srcId="{F5BD7E51-FE5E-411E-92CE-1D34CD5B09DB}" destId="{D086BF8E-957E-4810-916B-3DB8A18BE1EF}" srcOrd="0" destOrd="0" presId="urn:microsoft.com/office/officeart/2005/8/layout/orgChart1"/>
    <dgm:cxn modelId="{71D3A87E-7D13-4FD3-963E-2F5051128675}" srcId="{AB464F02-9D18-494C-92EC-895EEC63B9EA}" destId="{74B96791-F1FD-4EC5-B6D6-AB59227C53B8}" srcOrd="2" destOrd="0" parTransId="{7D175A28-9A21-4F58-83E5-E2C3D08A03D8}" sibTransId="{F3A72347-22E7-4BF2-8C33-8ED6C24AE8DA}"/>
    <dgm:cxn modelId="{CE09B94B-7170-4FD6-BBB0-69589E6484C7}" type="presOf" srcId="{35606DB4-6626-434D-B0A2-F1BF053BFA48}" destId="{A2F2C170-5574-4A1D-B8D1-C0181DAD5319}" srcOrd="0" destOrd="0" presId="urn:microsoft.com/office/officeart/2005/8/layout/orgChart1"/>
    <dgm:cxn modelId="{E3A6EF71-165E-4968-8271-150DB20DA06E}" type="presOf" srcId="{74B96791-F1FD-4EC5-B6D6-AB59227C53B8}" destId="{D82CE856-79C0-42DA-BE0D-7AFA6C4DAC80}" srcOrd="0" destOrd="0" presId="urn:microsoft.com/office/officeart/2005/8/layout/orgChart1"/>
    <dgm:cxn modelId="{7A3BF868-5FA2-47E5-BAAE-2B917931B144}" srcId="{AB464F02-9D18-494C-92EC-895EEC63B9EA}" destId="{35606DB4-6626-434D-B0A2-F1BF053BFA48}" srcOrd="1" destOrd="0" parTransId="{87782F86-8ED5-4F80-90DA-F4FFC7FC1435}" sibTransId="{68DC3DB6-3341-4250-9B87-11BDE9D52890}"/>
    <dgm:cxn modelId="{06356F22-ABCD-4810-B474-5B159F66FF39}" srcId="{DB7E28EA-B1DC-4572-8C3D-D2EBE1AC4EC0}" destId="{AB464F02-9D18-494C-92EC-895EEC63B9EA}" srcOrd="0" destOrd="0" parTransId="{B3E9FFB4-90B1-4415-86E0-B6811469A2C5}" sibTransId="{837BFC93-5C9F-49A9-95EA-D52E1DA15500}"/>
    <dgm:cxn modelId="{757DF4E6-5845-47C8-B17F-B0B3412FE876}" type="presOf" srcId="{AB464F02-9D18-494C-92EC-895EEC63B9EA}" destId="{60CBC21D-EE8E-4C79-97EA-CBA74C78BE45}" srcOrd="0" destOrd="0" presId="urn:microsoft.com/office/officeart/2005/8/layout/orgChart1"/>
    <dgm:cxn modelId="{AE9F2D7F-E110-4AE4-9D04-E6BBFDA1553D}" srcId="{AB464F02-9D18-494C-92EC-895EEC63B9EA}" destId="{FFFFE32D-DC92-48A9-B400-3284BF9FC828}" srcOrd="0" destOrd="0" parTransId="{F5BD7E51-FE5E-411E-92CE-1D34CD5B09DB}" sibTransId="{2A5F066B-0C64-4F7B-A03F-499E2953F543}"/>
    <dgm:cxn modelId="{6EA86D47-092F-4D99-9F99-8D2EA84E8667}" type="presOf" srcId="{FFFFE32D-DC92-48A9-B400-3284BF9FC828}" destId="{B7D98F2F-338A-48CB-AA42-9E84CBB9A851}" srcOrd="1" destOrd="0" presId="urn:microsoft.com/office/officeart/2005/8/layout/orgChart1"/>
    <dgm:cxn modelId="{7292390C-67EE-4397-9E37-EA3E1875CBB0}" type="presOf" srcId="{35606DB4-6626-434D-B0A2-F1BF053BFA48}" destId="{155C309D-BEFD-4ABB-B19D-40E05722DAA8}" srcOrd="1" destOrd="0" presId="urn:microsoft.com/office/officeart/2005/8/layout/orgChart1"/>
    <dgm:cxn modelId="{EB1EADE5-69CB-4DE9-979F-D87D24EFE828}" type="presParOf" srcId="{7F303C82-F111-4629-B35E-1F69FB520F9B}" destId="{60DC6045-F084-4283-9BF1-50217C88921B}" srcOrd="0" destOrd="0" presId="urn:microsoft.com/office/officeart/2005/8/layout/orgChart1"/>
    <dgm:cxn modelId="{72328A1E-3180-4F13-AF6C-A63BABCC07F2}" type="presParOf" srcId="{60DC6045-F084-4283-9BF1-50217C88921B}" destId="{6AB61082-54EA-4F3E-BE1E-3DAEB72D7D01}" srcOrd="0" destOrd="0" presId="urn:microsoft.com/office/officeart/2005/8/layout/orgChart1"/>
    <dgm:cxn modelId="{34973881-1300-4CC6-A020-6D871FFD9A9A}" type="presParOf" srcId="{6AB61082-54EA-4F3E-BE1E-3DAEB72D7D01}" destId="{60CBC21D-EE8E-4C79-97EA-CBA74C78BE45}" srcOrd="0" destOrd="0" presId="urn:microsoft.com/office/officeart/2005/8/layout/orgChart1"/>
    <dgm:cxn modelId="{29D874E5-9A88-4551-927F-70302DC24845}" type="presParOf" srcId="{6AB61082-54EA-4F3E-BE1E-3DAEB72D7D01}" destId="{F1A8552A-C79F-4B2E-B673-3772D68FAF8F}" srcOrd="1" destOrd="0" presId="urn:microsoft.com/office/officeart/2005/8/layout/orgChart1"/>
    <dgm:cxn modelId="{0075D584-B179-432D-ACB4-5A59F578D2D6}" type="presParOf" srcId="{60DC6045-F084-4283-9BF1-50217C88921B}" destId="{FD5BF6E3-6056-4096-9293-B1DB3130105B}" srcOrd="1" destOrd="0" presId="urn:microsoft.com/office/officeart/2005/8/layout/orgChart1"/>
    <dgm:cxn modelId="{D4251B5B-448E-40BF-96C2-37CB9EAF0A22}" type="presParOf" srcId="{FD5BF6E3-6056-4096-9293-B1DB3130105B}" destId="{D086BF8E-957E-4810-916B-3DB8A18BE1EF}" srcOrd="0" destOrd="0" presId="urn:microsoft.com/office/officeart/2005/8/layout/orgChart1"/>
    <dgm:cxn modelId="{AB85624D-8105-4BE8-875F-F32B923D0B47}" type="presParOf" srcId="{FD5BF6E3-6056-4096-9293-B1DB3130105B}" destId="{366EB3A0-268A-44B1-A7F8-EAC87A121FCF}" srcOrd="1" destOrd="0" presId="urn:microsoft.com/office/officeart/2005/8/layout/orgChart1"/>
    <dgm:cxn modelId="{0A460CF9-D4F9-48D5-8454-D813D6DFA906}" type="presParOf" srcId="{366EB3A0-268A-44B1-A7F8-EAC87A121FCF}" destId="{3690E434-ADB5-4941-93AF-52D6B301C28A}" srcOrd="0" destOrd="0" presId="urn:microsoft.com/office/officeart/2005/8/layout/orgChart1"/>
    <dgm:cxn modelId="{FAE3B5DE-B9E7-4C31-A181-05265240F2DE}" type="presParOf" srcId="{3690E434-ADB5-4941-93AF-52D6B301C28A}" destId="{67F631A5-96C6-4868-84F8-C93B8D927F95}" srcOrd="0" destOrd="0" presId="urn:microsoft.com/office/officeart/2005/8/layout/orgChart1"/>
    <dgm:cxn modelId="{4799D7F4-4876-4E56-B6AA-219ADB4B22CB}" type="presParOf" srcId="{3690E434-ADB5-4941-93AF-52D6B301C28A}" destId="{B7D98F2F-338A-48CB-AA42-9E84CBB9A851}" srcOrd="1" destOrd="0" presId="urn:microsoft.com/office/officeart/2005/8/layout/orgChart1"/>
    <dgm:cxn modelId="{5372E554-E357-4FD9-BB45-A30B3B47E0BE}" type="presParOf" srcId="{366EB3A0-268A-44B1-A7F8-EAC87A121FCF}" destId="{CE1F6181-E4B1-4405-98A9-9FAA14B89B94}" srcOrd="1" destOrd="0" presId="urn:microsoft.com/office/officeart/2005/8/layout/orgChart1"/>
    <dgm:cxn modelId="{BD330964-9E67-42BF-AB65-E0D368C2B266}" type="presParOf" srcId="{366EB3A0-268A-44B1-A7F8-EAC87A121FCF}" destId="{C8077719-1349-4888-8B62-C579974680CB}" srcOrd="2" destOrd="0" presId="urn:microsoft.com/office/officeart/2005/8/layout/orgChart1"/>
    <dgm:cxn modelId="{235DA6BE-E56E-49CA-BA22-235F86CBE53A}" type="presParOf" srcId="{FD5BF6E3-6056-4096-9293-B1DB3130105B}" destId="{F08417A4-0DF0-40EC-8AA7-A28645782DBC}" srcOrd="2" destOrd="0" presId="urn:microsoft.com/office/officeart/2005/8/layout/orgChart1"/>
    <dgm:cxn modelId="{F470E417-FE86-401A-8371-A101CC4E5E19}" type="presParOf" srcId="{FD5BF6E3-6056-4096-9293-B1DB3130105B}" destId="{192FEEB2-4D53-4320-96F5-860F15D4EAF7}" srcOrd="3" destOrd="0" presId="urn:microsoft.com/office/officeart/2005/8/layout/orgChart1"/>
    <dgm:cxn modelId="{6F766BFB-4024-470D-B86E-90B3A1A21D76}" type="presParOf" srcId="{192FEEB2-4D53-4320-96F5-860F15D4EAF7}" destId="{0F1DFB80-CBD7-428B-9FE5-995DA2EE3B8D}" srcOrd="0" destOrd="0" presId="urn:microsoft.com/office/officeart/2005/8/layout/orgChart1"/>
    <dgm:cxn modelId="{97581816-EADE-4F0E-8E4D-DC35D99F5F8B}" type="presParOf" srcId="{0F1DFB80-CBD7-428B-9FE5-995DA2EE3B8D}" destId="{A2F2C170-5574-4A1D-B8D1-C0181DAD5319}" srcOrd="0" destOrd="0" presId="urn:microsoft.com/office/officeart/2005/8/layout/orgChart1"/>
    <dgm:cxn modelId="{9DE60ADE-094C-41DD-A3D5-1409FA9572A3}" type="presParOf" srcId="{0F1DFB80-CBD7-428B-9FE5-995DA2EE3B8D}" destId="{155C309D-BEFD-4ABB-B19D-40E05722DAA8}" srcOrd="1" destOrd="0" presId="urn:microsoft.com/office/officeart/2005/8/layout/orgChart1"/>
    <dgm:cxn modelId="{9852036D-781B-4539-981B-9E109624604C}" type="presParOf" srcId="{192FEEB2-4D53-4320-96F5-860F15D4EAF7}" destId="{5174419E-87E9-4855-934F-0AD7B6BD2FD9}" srcOrd="1" destOrd="0" presId="urn:microsoft.com/office/officeart/2005/8/layout/orgChart1"/>
    <dgm:cxn modelId="{A3007B25-1247-42BD-89F1-ADF00BF18542}" type="presParOf" srcId="{192FEEB2-4D53-4320-96F5-860F15D4EAF7}" destId="{0A50F544-BC32-422D-B94F-374FD9A4204C}" srcOrd="2" destOrd="0" presId="urn:microsoft.com/office/officeart/2005/8/layout/orgChart1"/>
    <dgm:cxn modelId="{77A34D2E-52F1-4BC2-A1C0-37558FA8162C}" type="presParOf" srcId="{FD5BF6E3-6056-4096-9293-B1DB3130105B}" destId="{54936A86-92AA-48AB-A1AC-DEA428979195}" srcOrd="4" destOrd="0" presId="urn:microsoft.com/office/officeart/2005/8/layout/orgChart1"/>
    <dgm:cxn modelId="{B44E1BFC-E5DD-424C-9411-F0026965E5C1}" type="presParOf" srcId="{FD5BF6E3-6056-4096-9293-B1DB3130105B}" destId="{FA2DA370-F900-4133-9D71-773462E6E97D}" srcOrd="5" destOrd="0" presId="urn:microsoft.com/office/officeart/2005/8/layout/orgChart1"/>
    <dgm:cxn modelId="{8C5A8354-0970-4733-A7D9-FFC4C52F5E5A}" type="presParOf" srcId="{FA2DA370-F900-4133-9D71-773462E6E97D}" destId="{070861D5-1283-4EB7-9149-422A8437C983}" srcOrd="0" destOrd="0" presId="urn:microsoft.com/office/officeart/2005/8/layout/orgChart1"/>
    <dgm:cxn modelId="{864FFE6F-6EE0-4929-82E6-8D7A6DEEE6DD}" type="presParOf" srcId="{070861D5-1283-4EB7-9149-422A8437C983}" destId="{D82CE856-79C0-42DA-BE0D-7AFA6C4DAC80}" srcOrd="0" destOrd="0" presId="urn:microsoft.com/office/officeart/2005/8/layout/orgChart1"/>
    <dgm:cxn modelId="{8F270B26-0453-4A07-A72E-4FF7BA218A74}" type="presParOf" srcId="{070861D5-1283-4EB7-9149-422A8437C983}" destId="{1D984692-C7FA-4CA1-BE56-F384866C634B}" srcOrd="1" destOrd="0" presId="urn:microsoft.com/office/officeart/2005/8/layout/orgChart1"/>
    <dgm:cxn modelId="{DFD0917B-3C40-4B37-AA01-D4817D8B5503}" type="presParOf" srcId="{FA2DA370-F900-4133-9D71-773462E6E97D}" destId="{EB328150-F9F5-4091-A9B2-B2FDC1D0C23A}" srcOrd="1" destOrd="0" presId="urn:microsoft.com/office/officeart/2005/8/layout/orgChart1"/>
    <dgm:cxn modelId="{742CF970-A7CF-4CE1-B749-178EE8083AA3}" type="presParOf" srcId="{FA2DA370-F900-4133-9D71-773462E6E97D}" destId="{A9646F17-0D0F-453E-82C1-64D31A6202E1}" srcOrd="2" destOrd="0" presId="urn:microsoft.com/office/officeart/2005/8/layout/orgChart1"/>
    <dgm:cxn modelId="{F448A92B-8807-4633-AF01-F424F5A8FA23}" type="presParOf" srcId="{60DC6045-F084-4283-9BF1-50217C88921B}" destId="{4479C597-E4BC-4120-A450-3D85371BB8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472E3-6447-439F-A64B-01BD5B38EA3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E7120C4-1680-4990-80AB-5FD0DD71916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Operacional</a:t>
          </a:r>
        </a:p>
      </dgm:t>
    </dgm:pt>
    <dgm:pt modelId="{42FE2419-940A-4716-A5DD-076A4ED29855}" type="parTrans" cxnId="{836A22F0-38C0-41CE-82B5-9B0377821DA5}">
      <dgm:prSet/>
      <dgm:spPr/>
      <dgm:t>
        <a:bodyPr/>
        <a:lstStyle/>
        <a:p>
          <a:endParaRPr lang="pt-BR"/>
        </a:p>
      </dgm:t>
    </dgm:pt>
    <dgm:pt modelId="{B3CE95EA-C1CE-4A8E-AFC1-3FB4BA31E8D2}" type="sibTrans" cxnId="{836A22F0-38C0-41CE-82B5-9B0377821DA5}">
      <dgm:prSet/>
      <dgm:spPr/>
      <dgm:t>
        <a:bodyPr/>
        <a:lstStyle/>
        <a:p>
          <a:endParaRPr lang="pt-BR"/>
        </a:p>
      </dgm:t>
    </dgm:pt>
    <dgm:pt modelId="{2B67FE5C-CA90-41D9-A16C-53DB901243D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Tático</a:t>
          </a:r>
        </a:p>
      </dgm:t>
    </dgm:pt>
    <dgm:pt modelId="{0C15839F-1BA5-41A7-B307-7955F5AA8F61}" type="parTrans" cxnId="{C21BCF70-CAD5-4C16-AA00-B0C37C6C485D}">
      <dgm:prSet/>
      <dgm:spPr/>
      <dgm:t>
        <a:bodyPr/>
        <a:lstStyle/>
        <a:p>
          <a:endParaRPr lang="pt-BR"/>
        </a:p>
      </dgm:t>
    </dgm:pt>
    <dgm:pt modelId="{3595AF2C-6382-4AEA-8A02-B2B2421D25A5}" type="sibTrans" cxnId="{C21BCF70-CAD5-4C16-AA00-B0C37C6C485D}">
      <dgm:prSet/>
      <dgm:spPr/>
      <dgm:t>
        <a:bodyPr/>
        <a:lstStyle/>
        <a:p>
          <a:endParaRPr lang="pt-BR"/>
        </a:p>
      </dgm:t>
    </dgm:pt>
    <dgm:pt modelId="{E14DA3C1-8B22-42B7-A4A0-F6A1F7B686D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Estratégico</a:t>
          </a:r>
        </a:p>
      </dgm:t>
    </dgm:pt>
    <dgm:pt modelId="{8B026F98-E4CE-469A-A60B-2883E609F5A3}" type="parTrans" cxnId="{6789D311-6F1E-496F-B1D5-98C8425DB492}">
      <dgm:prSet/>
      <dgm:spPr/>
      <dgm:t>
        <a:bodyPr/>
        <a:lstStyle/>
        <a:p>
          <a:endParaRPr lang="pt-BR"/>
        </a:p>
      </dgm:t>
    </dgm:pt>
    <dgm:pt modelId="{9EBA665A-D4D8-4151-B6F5-8BBA0134E69C}" type="sibTrans" cxnId="{6789D311-6F1E-496F-B1D5-98C8425DB492}">
      <dgm:prSet/>
      <dgm:spPr/>
      <dgm:t>
        <a:bodyPr/>
        <a:lstStyle/>
        <a:p>
          <a:endParaRPr lang="pt-BR"/>
        </a:p>
      </dgm:t>
    </dgm:pt>
    <dgm:pt modelId="{36369855-C9E7-4611-AD30-94B30C19D492}" type="pres">
      <dgm:prSet presAssocID="{36F472E3-6447-439F-A64B-01BD5B38EA30}" presName="composite" presStyleCnt="0">
        <dgm:presLayoutVars>
          <dgm:chMax val="5"/>
          <dgm:dir/>
          <dgm:resizeHandles val="exact"/>
        </dgm:presLayoutVars>
      </dgm:prSet>
      <dgm:spPr/>
    </dgm:pt>
    <dgm:pt modelId="{133EB96B-832A-48EB-B4CD-C2CD6DB89CC3}" type="pres">
      <dgm:prSet presAssocID="{CE7120C4-1680-4990-80AB-5FD0DD719162}" presName="circle1" presStyleLbl="lnNode1" presStyleIdx="0" presStyleCnt="3"/>
      <dgm:spPr/>
    </dgm:pt>
    <dgm:pt modelId="{2B38C4A0-A2E5-40F6-87D1-369E03E0E0C8}" type="pres">
      <dgm:prSet presAssocID="{CE7120C4-1680-4990-80AB-5FD0DD71916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767AB6-6A4B-4DD8-8913-CAA4C661E79C}" type="pres">
      <dgm:prSet presAssocID="{CE7120C4-1680-4990-80AB-5FD0DD719162}" presName="line1" presStyleLbl="callout" presStyleIdx="0" presStyleCnt="6"/>
      <dgm:spPr/>
    </dgm:pt>
    <dgm:pt modelId="{9553F268-4FE9-4636-BA65-458FCC44A214}" type="pres">
      <dgm:prSet presAssocID="{CE7120C4-1680-4990-80AB-5FD0DD719162}" presName="d1" presStyleLbl="callout" presStyleIdx="1" presStyleCnt="6"/>
      <dgm:spPr/>
    </dgm:pt>
    <dgm:pt modelId="{24B287D3-0955-4EF9-82F9-B5CF945236D1}" type="pres">
      <dgm:prSet presAssocID="{2B67FE5C-CA90-41D9-A16C-53DB901243D2}" presName="circle2" presStyleLbl="lnNode1" presStyleIdx="1" presStyleCnt="3"/>
      <dgm:spPr/>
    </dgm:pt>
    <dgm:pt modelId="{2E1D357A-0AC8-4541-9EC7-9D2A957C1813}" type="pres">
      <dgm:prSet presAssocID="{2B67FE5C-CA90-41D9-A16C-53DB901243D2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F11E42-06BC-4E62-8084-64C08CAE8930}" type="pres">
      <dgm:prSet presAssocID="{2B67FE5C-CA90-41D9-A16C-53DB901243D2}" presName="line2" presStyleLbl="callout" presStyleIdx="2" presStyleCnt="6"/>
      <dgm:spPr/>
    </dgm:pt>
    <dgm:pt modelId="{B00521C9-B922-449F-947D-6F50F7AE114A}" type="pres">
      <dgm:prSet presAssocID="{2B67FE5C-CA90-41D9-A16C-53DB901243D2}" presName="d2" presStyleLbl="callout" presStyleIdx="3" presStyleCnt="6"/>
      <dgm:spPr/>
    </dgm:pt>
    <dgm:pt modelId="{08403565-9327-4729-8333-0543EA8A5B02}" type="pres">
      <dgm:prSet presAssocID="{E14DA3C1-8B22-42B7-A4A0-F6A1F7B686D5}" presName="circle3" presStyleLbl="lnNode1" presStyleIdx="2" presStyleCnt="3"/>
      <dgm:spPr/>
    </dgm:pt>
    <dgm:pt modelId="{CE896042-B09E-41A7-93ED-203ACB554D33}" type="pres">
      <dgm:prSet presAssocID="{E14DA3C1-8B22-42B7-A4A0-F6A1F7B686D5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22C9D-9A47-4C2C-9026-93DFECDDE293}" type="pres">
      <dgm:prSet presAssocID="{E14DA3C1-8B22-42B7-A4A0-F6A1F7B686D5}" presName="line3" presStyleLbl="callout" presStyleIdx="4" presStyleCnt="6"/>
      <dgm:spPr/>
    </dgm:pt>
    <dgm:pt modelId="{BAE060AF-DDDB-490A-A9E3-B130C7378F05}" type="pres">
      <dgm:prSet presAssocID="{E14DA3C1-8B22-42B7-A4A0-F6A1F7B686D5}" presName="d3" presStyleLbl="callout" presStyleIdx="5" presStyleCnt="6"/>
      <dgm:spPr/>
    </dgm:pt>
  </dgm:ptLst>
  <dgm:cxnLst>
    <dgm:cxn modelId="{B564C8C9-BA49-4B2E-B721-19E92C287A1A}" type="presOf" srcId="{36F472E3-6447-439F-A64B-01BD5B38EA30}" destId="{36369855-C9E7-4611-AD30-94B30C19D492}" srcOrd="0" destOrd="0" presId="urn:microsoft.com/office/officeart/2005/8/layout/target1"/>
    <dgm:cxn modelId="{D53CC6E8-666A-4885-88CF-3AF11927BDBE}" type="presOf" srcId="{E14DA3C1-8B22-42B7-A4A0-F6A1F7B686D5}" destId="{CE896042-B09E-41A7-93ED-203ACB554D33}" srcOrd="0" destOrd="0" presId="urn:microsoft.com/office/officeart/2005/8/layout/target1"/>
    <dgm:cxn modelId="{6789D311-6F1E-496F-B1D5-98C8425DB492}" srcId="{36F472E3-6447-439F-A64B-01BD5B38EA30}" destId="{E14DA3C1-8B22-42B7-A4A0-F6A1F7B686D5}" srcOrd="2" destOrd="0" parTransId="{8B026F98-E4CE-469A-A60B-2883E609F5A3}" sibTransId="{9EBA665A-D4D8-4151-B6F5-8BBA0134E69C}"/>
    <dgm:cxn modelId="{C21BCF70-CAD5-4C16-AA00-B0C37C6C485D}" srcId="{36F472E3-6447-439F-A64B-01BD5B38EA30}" destId="{2B67FE5C-CA90-41D9-A16C-53DB901243D2}" srcOrd="1" destOrd="0" parTransId="{0C15839F-1BA5-41A7-B307-7955F5AA8F61}" sibTransId="{3595AF2C-6382-4AEA-8A02-B2B2421D25A5}"/>
    <dgm:cxn modelId="{836A22F0-38C0-41CE-82B5-9B0377821DA5}" srcId="{36F472E3-6447-439F-A64B-01BD5B38EA30}" destId="{CE7120C4-1680-4990-80AB-5FD0DD719162}" srcOrd="0" destOrd="0" parTransId="{42FE2419-940A-4716-A5DD-076A4ED29855}" sibTransId="{B3CE95EA-C1CE-4A8E-AFC1-3FB4BA31E8D2}"/>
    <dgm:cxn modelId="{382C934A-10CB-4C51-943C-9E1DE7934AB8}" type="presOf" srcId="{2B67FE5C-CA90-41D9-A16C-53DB901243D2}" destId="{2E1D357A-0AC8-4541-9EC7-9D2A957C1813}" srcOrd="0" destOrd="0" presId="urn:microsoft.com/office/officeart/2005/8/layout/target1"/>
    <dgm:cxn modelId="{80B73502-E239-4C9C-B770-75DA78057F7F}" type="presOf" srcId="{CE7120C4-1680-4990-80AB-5FD0DD719162}" destId="{2B38C4A0-A2E5-40F6-87D1-369E03E0E0C8}" srcOrd="0" destOrd="0" presId="urn:microsoft.com/office/officeart/2005/8/layout/target1"/>
    <dgm:cxn modelId="{B5D1329E-F53C-4B3C-9F5D-75CEB3D0A34E}" type="presParOf" srcId="{36369855-C9E7-4611-AD30-94B30C19D492}" destId="{133EB96B-832A-48EB-B4CD-C2CD6DB89CC3}" srcOrd="0" destOrd="0" presId="urn:microsoft.com/office/officeart/2005/8/layout/target1"/>
    <dgm:cxn modelId="{D6C32823-B5C3-4520-B236-C0FF1C4EA1CC}" type="presParOf" srcId="{36369855-C9E7-4611-AD30-94B30C19D492}" destId="{2B38C4A0-A2E5-40F6-87D1-369E03E0E0C8}" srcOrd="1" destOrd="0" presId="urn:microsoft.com/office/officeart/2005/8/layout/target1"/>
    <dgm:cxn modelId="{AE997D0D-0C21-4CCD-98DA-E846D4C52F48}" type="presParOf" srcId="{36369855-C9E7-4611-AD30-94B30C19D492}" destId="{2B767AB6-6A4B-4DD8-8913-CAA4C661E79C}" srcOrd="2" destOrd="0" presId="urn:microsoft.com/office/officeart/2005/8/layout/target1"/>
    <dgm:cxn modelId="{2B034636-50B8-4BF9-AD2A-B753F530F796}" type="presParOf" srcId="{36369855-C9E7-4611-AD30-94B30C19D492}" destId="{9553F268-4FE9-4636-BA65-458FCC44A214}" srcOrd="3" destOrd="0" presId="urn:microsoft.com/office/officeart/2005/8/layout/target1"/>
    <dgm:cxn modelId="{5AAC5963-8CC1-4F53-80A9-28DFFADFFA5B}" type="presParOf" srcId="{36369855-C9E7-4611-AD30-94B30C19D492}" destId="{24B287D3-0955-4EF9-82F9-B5CF945236D1}" srcOrd="4" destOrd="0" presId="urn:microsoft.com/office/officeart/2005/8/layout/target1"/>
    <dgm:cxn modelId="{915891E3-B360-4761-9997-BFFE5A582A97}" type="presParOf" srcId="{36369855-C9E7-4611-AD30-94B30C19D492}" destId="{2E1D357A-0AC8-4541-9EC7-9D2A957C1813}" srcOrd="5" destOrd="0" presId="urn:microsoft.com/office/officeart/2005/8/layout/target1"/>
    <dgm:cxn modelId="{779BAF0B-0650-4D5E-B88F-0AA9C7E9EDB1}" type="presParOf" srcId="{36369855-C9E7-4611-AD30-94B30C19D492}" destId="{CCF11E42-06BC-4E62-8084-64C08CAE8930}" srcOrd="6" destOrd="0" presId="urn:microsoft.com/office/officeart/2005/8/layout/target1"/>
    <dgm:cxn modelId="{DBC1856B-8FCB-49E6-908A-CFC19A07F5F0}" type="presParOf" srcId="{36369855-C9E7-4611-AD30-94B30C19D492}" destId="{B00521C9-B922-449F-947D-6F50F7AE114A}" srcOrd="7" destOrd="0" presId="urn:microsoft.com/office/officeart/2005/8/layout/target1"/>
    <dgm:cxn modelId="{1C1D0803-4D0D-45FA-AE09-4EE29E1F45C5}" type="presParOf" srcId="{36369855-C9E7-4611-AD30-94B30C19D492}" destId="{08403565-9327-4729-8333-0543EA8A5B02}" srcOrd="8" destOrd="0" presId="urn:microsoft.com/office/officeart/2005/8/layout/target1"/>
    <dgm:cxn modelId="{C45CCD26-ACA5-4CAC-A657-A34043F793C1}" type="presParOf" srcId="{36369855-C9E7-4611-AD30-94B30C19D492}" destId="{CE896042-B09E-41A7-93ED-203ACB554D33}" srcOrd="9" destOrd="0" presId="urn:microsoft.com/office/officeart/2005/8/layout/target1"/>
    <dgm:cxn modelId="{F27AD5D8-FE49-4A5E-ABA8-BDF11B5A85C0}" type="presParOf" srcId="{36369855-C9E7-4611-AD30-94B30C19D492}" destId="{B8B22C9D-9A47-4C2C-9026-93DFECDDE293}" srcOrd="10" destOrd="0" presId="urn:microsoft.com/office/officeart/2005/8/layout/target1"/>
    <dgm:cxn modelId="{6289D03A-738C-483A-B3B0-18D294AB9E40}" type="presParOf" srcId="{36369855-C9E7-4611-AD30-94B30C19D492}" destId="{BAE060AF-DDDB-490A-A9E3-B130C7378F0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91A25-8D26-4491-9D41-D69EE011BAD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81F323-6F65-415A-88BD-8B3BE315DCF3}">
      <dgm:prSet/>
      <dgm:spPr/>
      <dgm:t>
        <a:bodyPr/>
        <a:lstStyle/>
        <a:p>
          <a:pPr rtl="0"/>
          <a:r>
            <a:rPr lang="pt-BR" dirty="0" smtClean="0"/>
            <a:t>Empresa</a:t>
          </a:r>
          <a:endParaRPr lang="pt-BR" dirty="0"/>
        </a:p>
      </dgm:t>
    </dgm:pt>
    <dgm:pt modelId="{9C4BF08E-A018-4646-8296-064CBB7FDC0C}" type="parTrans" cxnId="{26178932-A969-4BDD-B094-5460D07B7E0C}">
      <dgm:prSet/>
      <dgm:spPr/>
      <dgm:t>
        <a:bodyPr/>
        <a:lstStyle/>
        <a:p>
          <a:endParaRPr lang="pt-BR"/>
        </a:p>
      </dgm:t>
    </dgm:pt>
    <dgm:pt modelId="{17325D64-0E7B-4D85-9C5B-B007D0975FF6}" type="sibTrans" cxnId="{26178932-A969-4BDD-B094-5460D07B7E0C}">
      <dgm:prSet/>
      <dgm:spPr/>
      <dgm:t>
        <a:bodyPr/>
        <a:lstStyle/>
        <a:p>
          <a:endParaRPr lang="pt-BR"/>
        </a:p>
      </dgm:t>
    </dgm:pt>
    <dgm:pt modelId="{A8D522B6-9BBD-4350-89D5-1E76F565D6D6}">
      <dgm:prSet/>
      <dgm:spPr/>
      <dgm:t>
        <a:bodyPr/>
        <a:lstStyle/>
        <a:p>
          <a:r>
            <a:rPr lang="pt-BR" dirty="0" smtClean="0"/>
            <a:t>Mão de Obra</a:t>
          </a:r>
          <a:endParaRPr lang="pt-BR" dirty="0"/>
        </a:p>
      </dgm:t>
    </dgm:pt>
    <dgm:pt modelId="{BA8CC06E-DBAC-4FFD-8175-6CEB07C95E3E}" type="parTrans" cxnId="{644D4E28-860E-4A21-B147-96808B6B52B2}">
      <dgm:prSet/>
      <dgm:spPr/>
      <dgm:t>
        <a:bodyPr/>
        <a:lstStyle/>
        <a:p>
          <a:endParaRPr lang="pt-BR"/>
        </a:p>
      </dgm:t>
    </dgm:pt>
    <dgm:pt modelId="{F1FC74A8-F289-4FAE-B8DB-41B0D5887435}" type="sibTrans" cxnId="{644D4E28-860E-4A21-B147-96808B6B52B2}">
      <dgm:prSet/>
      <dgm:spPr/>
      <dgm:t>
        <a:bodyPr/>
        <a:lstStyle/>
        <a:p>
          <a:endParaRPr lang="pt-BR"/>
        </a:p>
      </dgm:t>
    </dgm:pt>
    <dgm:pt modelId="{B9EB3446-E872-4E8A-BC02-4A139B98DE7A}">
      <dgm:prSet/>
      <dgm:spPr/>
      <dgm:t>
        <a:bodyPr/>
        <a:lstStyle/>
        <a:p>
          <a:r>
            <a:rPr lang="pt-BR" dirty="0" smtClean="0"/>
            <a:t>Concorrência</a:t>
          </a:r>
          <a:endParaRPr lang="pt-BR" dirty="0"/>
        </a:p>
      </dgm:t>
    </dgm:pt>
    <dgm:pt modelId="{598218FB-A64F-4BAF-8409-CEB2D65AE7BE}" type="parTrans" cxnId="{28890312-1F46-48D5-B4BE-79A5F6F0D8BD}">
      <dgm:prSet/>
      <dgm:spPr/>
      <dgm:t>
        <a:bodyPr/>
        <a:lstStyle/>
        <a:p>
          <a:endParaRPr lang="pt-BR"/>
        </a:p>
      </dgm:t>
    </dgm:pt>
    <dgm:pt modelId="{235C79E5-A960-4B17-B89C-1DBF3C054058}" type="sibTrans" cxnId="{28890312-1F46-48D5-B4BE-79A5F6F0D8BD}">
      <dgm:prSet/>
      <dgm:spPr/>
      <dgm:t>
        <a:bodyPr/>
        <a:lstStyle/>
        <a:p>
          <a:endParaRPr lang="pt-BR"/>
        </a:p>
      </dgm:t>
    </dgm:pt>
    <dgm:pt modelId="{4989DC0A-42F9-4072-A8F5-975CAF0BC93B}">
      <dgm:prSet/>
      <dgm:spPr/>
      <dgm:t>
        <a:bodyPr/>
        <a:lstStyle/>
        <a:p>
          <a:r>
            <a:rPr lang="pt-BR" dirty="0" smtClean="0"/>
            <a:t>Consumidores</a:t>
          </a:r>
          <a:endParaRPr lang="pt-BR" dirty="0"/>
        </a:p>
      </dgm:t>
    </dgm:pt>
    <dgm:pt modelId="{26E23AFD-FB32-4841-8417-4E558188E034}" type="parTrans" cxnId="{B7A22F89-82FB-4AF4-A1D8-891CF3060B75}">
      <dgm:prSet/>
      <dgm:spPr/>
      <dgm:t>
        <a:bodyPr/>
        <a:lstStyle/>
        <a:p>
          <a:endParaRPr lang="pt-BR"/>
        </a:p>
      </dgm:t>
    </dgm:pt>
    <dgm:pt modelId="{35A65A65-10B9-4F9F-B069-2C21164379EA}" type="sibTrans" cxnId="{B7A22F89-82FB-4AF4-A1D8-891CF3060B75}">
      <dgm:prSet/>
      <dgm:spPr/>
      <dgm:t>
        <a:bodyPr/>
        <a:lstStyle/>
        <a:p>
          <a:endParaRPr lang="pt-BR"/>
        </a:p>
      </dgm:t>
    </dgm:pt>
    <dgm:pt modelId="{97A9D3A1-4DF0-4DFC-87A8-03783AC8AA83}">
      <dgm:prSet/>
      <dgm:spPr/>
      <dgm:t>
        <a:bodyPr/>
        <a:lstStyle/>
        <a:p>
          <a:r>
            <a:rPr lang="pt-BR" dirty="0" smtClean="0"/>
            <a:t>Comunidade</a:t>
          </a:r>
          <a:endParaRPr lang="pt-BR" dirty="0"/>
        </a:p>
      </dgm:t>
    </dgm:pt>
    <dgm:pt modelId="{B4F41633-BE49-4A31-BC17-D6DEB0A44C52}" type="parTrans" cxnId="{ED113BE3-7221-4817-B67D-CF3EC8A0670E}">
      <dgm:prSet/>
      <dgm:spPr/>
      <dgm:t>
        <a:bodyPr/>
        <a:lstStyle/>
        <a:p>
          <a:endParaRPr lang="pt-BR"/>
        </a:p>
      </dgm:t>
    </dgm:pt>
    <dgm:pt modelId="{F656FD89-3C20-4A22-A61D-44BE55257167}" type="sibTrans" cxnId="{ED113BE3-7221-4817-B67D-CF3EC8A0670E}">
      <dgm:prSet/>
      <dgm:spPr/>
      <dgm:t>
        <a:bodyPr/>
        <a:lstStyle/>
        <a:p>
          <a:endParaRPr lang="pt-BR"/>
        </a:p>
      </dgm:t>
    </dgm:pt>
    <dgm:pt modelId="{4E30BF4B-4AE6-42E2-BA08-2FD0250C2D12}">
      <dgm:prSet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317990D6-D080-476B-A5D0-EEB41E16A1ED}" type="parTrans" cxnId="{A1F0D3BF-30DC-447C-B73C-2649BCD40BE4}">
      <dgm:prSet/>
      <dgm:spPr/>
      <dgm:t>
        <a:bodyPr/>
        <a:lstStyle/>
        <a:p>
          <a:endParaRPr lang="pt-BR"/>
        </a:p>
      </dgm:t>
    </dgm:pt>
    <dgm:pt modelId="{B6132348-AE49-460E-AC38-72804971AD8D}" type="sibTrans" cxnId="{A1F0D3BF-30DC-447C-B73C-2649BCD40BE4}">
      <dgm:prSet/>
      <dgm:spPr/>
      <dgm:t>
        <a:bodyPr/>
        <a:lstStyle/>
        <a:p>
          <a:endParaRPr lang="pt-BR"/>
        </a:p>
      </dgm:t>
    </dgm:pt>
    <dgm:pt modelId="{0CC4D11F-6CC0-4F9D-A041-293E7DDC1B64}">
      <dgm:prSet/>
      <dgm:spPr/>
      <dgm:t>
        <a:bodyPr/>
        <a:lstStyle/>
        <a:p>
          <a:r>
            <a:rPr lang="pt-BR" dirty="0" smtClean="0"/>
            <a:t>Sindicatos</a:t>
          </a:r>
          <a:endParaRPr lang="pt-BR" dirty="0"/>
        </a:p>
      </dgm:t>
    </dgm:pt>
    <dgm:pt modelId="{5068618D-1626-4DD2-B8D2-F5F061A56FFB}" type="parTrans" cxnId="{1CFE746A-2ADD-418E-B5EB-7A757DF3ECDC}">
      <dgm:prSet/>
      <dgm:spPr/>
      <dgm:t>
        <a:bodyPr/>
        <a:lstStyle/>
        <a:p>
          <a:endParaRPr lang="pt-BR"/>
        </a:p>
      </dgm:t>
    </dgm:pt>
    <dgm:pt modelId="{5F5CAA1E-4C8A-48C9-B864-6C9F9B232B5C}" type="sibTrans" cxnId="{1CFE746A-2ADD-418E-B5EB-7A757DF3ECDC}">
      <dgm:prSet/>
      <dgm:spPr/>
      <dgm:t>
        <a:bodyPr/>
        <a:lstStyle/>
        <a:p>
          <a:endParaRPr lang="pt-BR"/>
        </a:p>
      </dgm:t>
    </dgm:pt>
    <dgm:pt modelId="{947EA158-1DA3-431C-AB96-C5F085137653}">
      <dgm:prSet/>
      <dgm:spPr/>
      <dgm:t>
        <a:bodyPr/>
        <a:lstStyle/>
        <a:p>
          <a:r>
            <a:rPr lang="pt-BR" dirty="0" smtClean="0"/>
            <a:t>Sistema Financeiro</a:t>
          </a:r>
          <a:endParaRPr lang="pt-BR" dirty="0"/>
        </a:p>
      </dgm:t>
    </dgm:pt>
    <dgm:pt modelId="{9FF96303-BEA1-4592-BE7E-8D6C37691B1F}" type="parTrans" cxnId="{F064A8FC-F94A-4790-9584-918ED07D58D0}">
      <dgm:prSet/>
      <dgm:spPr/>
      <dgm:t>
        <a:bodyPr/>
        <a:lstStyle/>
        <a:p>
          <a:endParaRPr lang="pt-BR"/>
        </a:p>
      </dgm:t>
    </dgm:pt>
    <dgm:pt modelId="{DCBC3B33-16D0-438C-95D3-4A2A912D79FD}" type="sibTrans" cxnId="{F064A8FC-F94A-4790-9584-918ED07D58D0}">
      <dgm:prSet/>
      <dgm:spPr/>
      <dgm:t>
        <a:bodyPr/>
        <a:lstStyle/>
        <a:p>
          <a:endParaRPr lang="pt-BR"/>
        </a:p>
      </dgm:t>
    </dgm:pt>
    <dgm:pt modelId="{3291237C-79C1-4C89-9A10-D7407F8F6981}">
      <dgm:prSet/>
      <dgm:spPr/>
      <dgm:t>
        <a:bodyPr/>
        <a:lstStyle/>
        <a:p>
          <a:r>
            <a:rPr lang="pt-BR" dirty="0" smtClean="0"/>
            <a:t>Fornecedores</a:t>
          </a:r>
          <a:endParaRPr lang="pt-BR" dirty="0"/>
        </a:p>
      </dgm:t>
    </dgm:pt>
    <dgm:pt modelId="{8B467FC9-2C14-4C33-BD9E-2EE282B92567}" type="parTrans" cxnId="{DA4BD1DE-0E9D-4DF1-BA78-74173D5F9BC1}">
      <dgm:prSet/>
      <dgm:spPr/>
      <dgm:t>
        <a:bodyPr/>
        <a:lstStyle/>
        <a:p>
          <a:endParaRPr lang="pt-BR"/>
        </a:p>
      </dgm:t>
    </dgm:pt>
    <dgm:pt modelId="{D08CAE80-0C31-4EE5-B49C-5CBB27D9B9FC}" type="sibTrans" cxnId="{DA4BD1DE-0E9D-4DF1-BA78-74173D5F9BC1}">
      <dgm:prSet/>
      <dgm:spPr/>
      <dgm:t>
        <a:bodyPr/>
        <a:lstStyle/>
        <a:p>
          <a:endParaRPr lang="pt-BR"/>
        </a:p>
      </dgm:t>
    </dgm:pt>
    <dgm:pt modelId="{53B4401B-A78A-44D3-AABB-140B8B946973}">
      <dgm:prSet/>
      <dgm:spPr/>
      <dgm:t>
        <a:bodyPr/>
        <a:lstStyle/>
        <a:p>
          <a:r>
            <a:rPr lang="pt-BR" dirty="0" smtClean="0"/>
            <a:t>Governo</a:t>
          </a:r>
          <a:endParaRPr lang="pt-BR" dirty="0"/>
        </a:p>
      </dgm:t>
    </dgm:pt>
    <dgm:pt modelId="{15EECF09-74DA-4498-A544-F06FD9ACAE16}" type="parTrans" cxnId="{700EBDF1-F4CE-4412-B17E-F0DAB376F4C2}">
      <dgm:prSet/>
      <dgm:spPr/>
      <dgm:t>
        <a:bodyPr/>
        <a:lstStyle/>
        <a:p>
          <a:endParaRPr lang="pt-BR"/>
        </a:p>
      </dgm:t>
    </dgm:pt>
    <dgm:pt modelId="{4FE3FBC7-600F-47BD-AF41-5E527339A70C}" type="sibTrans" cxnId="{700EBDF1-F4CE-4412-B17E-F0DAB376F4C2}">
      <dgm:prSet/>
      <dgm:spPr/>
      <dgm:t>
        <a:bodyPr/>
        <a:lstStyle/>
        <a:p>
          <a:endParaRPr lang="pt-BR"/>
        </a:p>
      </dgm:t>
    </dgm:pt>
    <dgm:pt modelId="{3D0775D8-9595-4E88-80C1-8B7ECDA462BA}">
      <dgm:prSet/>
      <dgm:spPr/>
      <dgm:t>
        <a:bodyPr/>
        <a:lstStyle/>
        <a:p>
          <a:r>
            <a:rPr lang="en-US" dirty="0" err="1" smtClean="0"/>
            <a:t>Fenômenos</a:t>
          </a:r>
          <a:r>
            <a:rPr lang="en-US" dirty="0" smtClean="0"/>
            <a:t> </a:t>
          </a:r>
          <a:r>
            <a:rPr lang="en-US" dirty="0" err="1" smtClean="0"/>
            <a:t>Naturais</a:t>
          </a:r>
          <a:endParaRPr lang="pt-BR" dirty="0"/>
        </a:p>
      </dgm:t>
    </dgm:pt>
    <dgm:pt modelId="{63E1F244-B015-40B1-9A3D-72E21BC6DFF6}" type="parTrans" cxnId="{655BEEE4-3B94-4616-8DEC-4CF306A61B5B}">
      <dgm:prSet/>
      <dgm:spPr/>
      <dgm:t>
        <a:bodyPr/>
        <a:lstStyle/>
        <a:p>
          <a:endParaRPr lang="pt-BR"/>
        </a:p>
      </dgm:t>
    </dgm:pt>
    <dgm:pt modelId="{9584CF63-A64C-4B3A-898B-295D6F381813}" type="sibTrans" cxnId="{655BEEE4-3B94-4616-8DEC-4CF306A61B5B}">
      <dgm:prSet/>
      <dgm:spPr/>
      <dgm:t>
        <a:bodyPr/>
        <a:lstStyle/>
        <a:p>
          <a:endParaRPr lang="pt-BR"/>
        </a:p>
      </dgm:t>
    </dgm:pt>
    <dgm:pt modelId="{15581F6C-7B09-4D5B-B85C-6E01E835EAD7}" type="pres">
      <dgm:prSet presAssocID="{18691A25-8D26-4491-9D41-D69EE011BA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5539D9-C893-4666-88A5-CDF4DC8C3FEF}" type="pres">
      <dgm:prSet presAssocID="{7081F323-6F65-415A-88BD-8B3BE315DCF3}" presName="centerShape" presStyleLbl="node0" presStyleIdx="0" presStyleCnt="1"/>
      <dgm:spPr/>
      <dgm:t>
        <a:bodyPr/>
        <a:lstStyle/>
        <a:p>
          <a:endParaRPr lang="pt-BR"/>
        </a:p>
      </dgm:t>
    </dgm:pt>
    <dgm:pt modelId="{97B87C6A-3A91-448B-A6FC-7E9290494F7C}" type="pres">
      <dgm:prSet presAssocID="{BA8CC06E-DBAC-4FFD-8175-6CEB07C95E3E}" presName="Name9" presStyleLbl="parChTrans1D2" presStyleIdx="0" presStyleCnt="10"/>
      <dgm:spPr/>
      <dgm:t>
        <a:bodyPr/>
        <a:lstStyle/>
        <a:p>
          <a:endParaRPr lang="pt-BR"/>
        </a:p>
      </dgm:t>
    </dgm:pt>
    <dgm:pt modelId="{60553208-4C80-4154-AAD8-C2D5B5172A19}" type="pres">
      <dgm:prSet presAssocID="{BA8CC06E-DBAC-4FFD-8175-6CEB07C95E3E}" presName="connTx" presStyleLbl="parChTrans1D2" presStyleIdx="0" presStyleCnt="10"/>
      <dgm:spPr/>
      <dgm:t>
        <a:bodyPr/>
        <a:lstStyle/>
        <a:p>
          <a:endParaRPr lang="pt-BR"/>
        </a:p>
      </dgm:t>
    </dgm:pt>
    <dgm:pt modelId="{094859C6-5ED5-4A32-B280-347F5027373C}" type="pres">
      <dgm:prSet presAssocID="{A8D522B6-9BBD-4350-89D5-1E76F565D6D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36D0A2-C47D-48AD-B97E-272E0DCEB957}" type="pres">
      <dgm:prSet presAssocID="{598218FB-A64F-4BAF-8409-CEB2D65AE7BE}" presName="Name9" presStyleLbl="parChTrans1D2" presStyleIdx="1" presStyleCnt="10"/>
      <dgm:spPr/>
      <dgm:t>
        <a:bodyPr/>
        <a:lstStyle/>
        <a:p>
          <a:endParaRPr lang="pt-BR"/>
        </a:p>
      </dgm:t>
    </dgm:pt>
    <dgm:pt modelId="{C084169A-E79E-4BC2-9314-C7C4B2285840}" type="pres">
      <dgm:prSet presAssocID="{598218FB-A64F-4BAF-8409-CEB2D65AE7BE}" presName="connTx" presStyleLbl="parChTrans1D2" presStyleIdx="1" presStyleCnt="10"/>
      <dgm:spPr/>
      <dgm:t>
        <a:bodyPr/>
        <a:lstStyle/>
        <a:p>
          <a:endParaRPr lang="pt-BR"/>
        </a:p>
      </dgm:t>
    </dgm:pt>
    <dgm:pt modelId="{F7F11769-DDD5-4B19-9E2B-7C2D9B593E83}" type="pres">
      <dgm:prSet presAssocID="{B9EB3446-E872-4E8A-BC02-4A139B98DE7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E3C19-33EF-4F24-9EFA-2E01561A088B}" type="pres">
      <dgm:prSet presAssocID="{26E23AFD-FB32-4841-8417-4E558188E034}" presName="Name9" presStyleLbl="parChTrans1D2" presStyleIdx="2" presStyleCnt="10"/>
      <dgm:spPr/>
      <dgm:t>
        <a:bodyPr/>
        <a:lstStyle/>
        <a:p>
          <a:endParaRPr lang="pt-BR"/>
        </a:p>
      </dgm:t>
    </dgm:pt>
    <dgm:pt modelId="{91C5A73F-3FD8-49E5-907A-02250A855818}" type="pres">
      <dgm:prSet presAssocID="{26E23AFD-FB32-4841-8417-4E558188E034}" presName="connTx" presStyleLbl="parChTrans1D2" presStyleIdx="2" presStyleCnt="10"/>
      <dgm:spPr/>
      <dgm:t>
        <a:bodyPr/>
        <a:lstStyle/>
        <a:p>
          <a:endParaRPr lang="pt-BR"/>
        </a:p>
      </dgm:t>
    </dgm:pt>
    <dgm:pt modelId="{18A7082D-5090-4918-88A4-625488D21D90}" type="pres">
      <dgm:prSet presAssocID="{4989DC0A-42F9-4072-A8F5-975CAF0BC93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BD7C80-7821-42A2-B5F7-B0130B5CA4B0}" type="pres">
      <dgm:prSet presAssocID="{B4F41633-BE49-4A31-BC17-D6DEB0A44C52}" presName="Name9" presStyleLbl="parChTrans1D2" presStyleIdx="3" presStyleCnt="10"/>
      <dgm:spPr/>
      <dgm:t>
        <a:bodyPr/>
        <a:lstStyle/>
        <a:p>
          <a:endParaRPr lang="pt-BR"/>
        </a:p>
      </dgm:t>
    </dgm:pt>
    <dgm:pt modelId="{2B0EBA0C-8427-451B-8B65-500197B1A9A4}" type="pres">
      <dgm:prSet presAssocID="{B4F41633-BE49-4A31-BC17-D6DEB0A44C52}" presName="connTx" presStyleLbl="parChTrans1D2" presStyleIdx="3" presStyleCnt="10"/>
      <dgm:spPr/>
      <dgm:t>
        <a:bodyPr/>
        <a:lstStyle/>
        <a:p>
          <a:endParaRPr lang="pt-BR"/>
        </a:p>
      </dgm:t>
    </dgm:pt>
    <dgm:pt modelId="{0D538717-E230-47E6-B65D-2F471DB39677}" type="pres">
      <dgm:prSet presAssocID="{97A9D3A1-4DF0-4DFC-87A8-03783AC8AA8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1EBD45-E390-4DB1-B205-FC070A1C565E}" type="pres">
      <dgm:prSet presAssocID="{317990D6-D080-476B-A5D0-EEB41E16A1ED}" presName="Name9" presStyleLbl="parChTrans1D2" presStyleIdx="4" presStyleCnt="10"/>
      <dgm:spPr/>
      <dgm:t>
        <a:bodyPr/>
        <a:lstStyle/>
        <a:p>
          <a:endParaRPr lang="pt-BR"/>
        </a:p>
      </dgm:t>
    </dgm:pt>
    <dgm:pt modelId="{EB6C4FB0-FDCA-4052-95F3-596188E8433B}" type="pres">
      <dgm:prSet presAssocID="{317990D6-D080-476B-A5D0-EEB41E16A1ED}" presName="connTx" presStyleLbl="parChTrans1D2" presStyleIdx="4" presStyleCnt="10"/>
      <dgm:spPr/>
      <dgm:t>
        <a:bodyPr/>
        <a:lstStyle/>
        <a:p>
          <a:endParaRPr lang="pt-BR"/>
        </a:p>
      </dgm:t>
    </dgm:pt>
    <dgm:pt modelId="{38CE5960-70FA-4CC0-9D6F-AE78A971AE3D}" type="pres">
      <dgm:prSet presAssocID="{4E30BF4B-4AE6-42E2-BA08-2FD0250C2D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F48FA-8545-492A-A517-5A89CAD09E21}" type="pres">
      <dgm:prSet presAssocID="{5068618D-1626-4DD2-B8D2-F5F061A56FFB}" presName="Name9" presStyleLbl="parChTrans1D2" presStyleIdx="5" presStyleCnt="10"/>
      <dgm:spPr/>
      <dgm:t>
        <a:bodyPr/>
        <a:lstStyle/>
        <a:p>
          <a:endParaRPr lang="pt-BR"/>
        </a:p>
      </dgm:t>
    </dgm:pt>
    <dgm:pt modelId="{540A11FE-0121-49C8-BFE2-3FD7315DD3DA}" type="pres">
      <dgm:prSet presAssocID="{5068618D-1626-4DD2-B8D2-F5F061A56FFB}" presName="connTx" presStyleLbl="parChTrans1D2" presStyleIdx="5" presStyleCnt="10"/>
      <dgm:spPr/>
      <dgm:t>
        <a:bodyPr/>
        <a:lstStyle/>
        <a:p>
          <a:endParaRPr lang="pt-BR"/>
        </a:p>
      </dgm:t>
    </dgm:pt>
    <dgm:pt modelId="{BDE6964F-AC1A-42DC-8AB2-13D2AB30F8E4}" type="pres">
      <dgm:prSet presAssocID="{0CC4D11F-6CC0-4F9D-A041-293E7DDC1B6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E20DF-19E0-49D3-BDE4-89D43EB2A9AF}" type="pres">
      <dgm:prSet presAssocID="{9FF96303-BEA1-4592-BE7E-8D6C37691B1F}" presName="Name9" presStyleLbl="parChTrans1D2" presStyleIdx="6" presStyleCnt="10"/>
      <dgm:spPr/>
      <dgm:t>
        <a:bodyPr/>
        <a:lstStyle/>
        <a:p>
          <a:endParaRPr lang="pt-BR"/>
        </a:p>
      </dgm:t>
    </dgm:pt>
    <dgm:pt modelId="{54D4EA7E-DF15-472B-9623-56F1C81C1A32}" type="pres">
      <dgm:prSet presAssocID="{9FF96303-BEA1-4592-BE7E-8D6C37691B1F}" presName="connTx" presStyleLbl="parChTrans1D2" presStyleIdx="6" presStyleCnt="10"/>
      <dgm:spPr/>
      <dgm:t>
        <a:bodyPr/>
        <a:lstStyle/>
        <a:p>
          <a:endParaRPr lang="pt-BR"/>
        </a:p>
      </dgm:t>
    </dgm:pt>
    <dgm:pt modelId="{917BA04E-05F5-443D-A9B5-3A791E53A283}" type="pres">
      <dgm:prSet presAssocID="{947EA158-1DA3-431C-AB96-C5F08513765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E0CD21-3D5B-4031-AB01-B7811A6F9481}" type="pres">
      <dgm:prSet presAssocID="{8B467FC9-2C14-4C33-BD9E-2EE282B92567}" presName="Name9" presStyleLbl="parChTrans1D2" presStyleIdx="7" presStyleCnt="10"/>
      <dgm:spPr/>
      <dgm:t>
        <a:bodyPr/>
        <a:lstStyle/>
        <a:p>
          <a:endParaRPr lang="pt-BR"/>
        </a:p>
      </dgm:t>
    </dgm:pt>
    <dgm:pt modelId="{8875047F-85C3-4FD8-922D-5AAB3C35F66A}" type="pres">
      <dgm:prSet presAssocID="{8B467FC9-2C14-4C33-BD9E-2EE282B92567}" presName="connTx" presStyleLbl="parChTrans1D2" presStyleIdx="7" presStyleCnt="10"/>
      <dgm:spPr/>
      <dgm:t>
        <a:bodyPr/>
        <a:lstStyle/>
        <a:p>
          <a:endParaRPr lang="pt-BR"/>
        </a:p>
      </dgm:t>
    </dgm:pt>
    <dgm:pt modelId="{D77DBA55-BB43-4AC1-BEEE-72F496B51362}" type="pres">
      <dgm:prSet presAssocID="{3291237C-79C1-4C89-9A10-D7407F8F698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CF73CE-B1EF-4965-BBA4-2119DFC65EE1}" type="pres">
      <dgm:prSet presAssocID="{15EECF09-74DA-4498-A544-F06FD9ACAE16}" presName="Name9" presStyleLbl="parChTrans1D2" presStyleIdx="8" presStyleCnt="10"/>
      <dgm:spPr/>
      <dgm:t>
        <a:bodyPr/>
        <a:lstStyle/>
        <a:p>
          <a:endParaRPr lang="pt-BR"/>
        </a:p>
      </dgm:t>
    </dgm:pt>
    <dgm:pt modelId="{16DE2EEB-4BD4-414B-8377-965BC79F2146}" type="pres">
      <dgm:prSet presAssocID="{15EECF09-74DA-4498-A544-F06FD9ACAE16}" presName="connTx" presStyleLbl="parChTrans1D2" presStyleIdx="8" presStyleCnt="10"/>
      <dgm:spPr/>
      <dgm:t>
        <a:bodyPr/>
        <a:lstStyle/>
        <a:p>
          <a:endParaRPr lang="pt-BR"/>
        </a:p>
      </dgm:t>
    </dgm:pt>
    <dgm:pt modelId="{63BD3987-EB08-4A52-9821-54267AA14B51}" type="pres">
      <dgm:prSet presAssocID="{53B4401B-A78A-44D3-AABB-140B8B94697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591256-1137-4EAC-8BF6-3EF0BDF7F85B}" type="pres">
      <dgm:prSet presAssocID="{63E1F244-B015-40B1-9A3D-72E21BC6DFF6}" presName="Name9" presStyleLbl="parChTrans1D2" presStyleIdx="9" presStyleCnt="10"/>
      <dgm:spPr/>
      <dgm:t>
        <a:bodyPr/>
        <a:lstStyle/>
        <a:p>
          <a:endParaRPr lang="pt-BR"/>
        </a:p>
      </dgm:t>
    </dgm:pt>
    <dgm:pt modelId="{3C53D0C7-4F01-4364-891E-3B8B19683558}" type="pres">
      <dgm:prSet presAssocID="{63E1F244-B015-40B1-9A3D-72E21BC6DFF6}" presName="connTx" presStyleLbl="parChTrans1D2" presStyleIdx="9" presStyleCnt="10"/>
      <dgm:spPr/>
      <dgm:t>
        <a:bodyPr/>
        <a:lstStyle/>
        <a:p>
          <a:endParaRPr lang="pt-BR"/>
        </a:p>
      </dgm:t>
    </dgm:pt>
    <dgm:pt modelId="{5C5D96B0-47E2-40D2-A70C-3EE184539972}" type="pres">
      <dgm:prSet presAssocID="{3D0775D8-9595-4E88-80C1-8B7ECDA462B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113BE3-7221-4817-B67D-CF3EC8A0670E}" srcId="{7081F323-6F65-415A-88BD-8B3BE315DCF3}" destId="{97A9D3A1-4DF0-4DFC-87A8-03783AC8AA83}" srcOrd="3" destOrd="0" parTransId="{B4F41633-BE49-4A31-BC17-D6DEB0A44C52}" sibTransId="{F656FD89-3C20-4A22-A61D-44BE55257167}"/>
    <dgm:cxn modelId="{07C3F86E-733A-42E6-994C-CF0F40A0B17E}" type="presOf" srcId="{3D0775D8-9595-4E88-80C1-8B7ECDA462BA}" destId="{5C5D96B0-47E2-40D2-A70C-3EE184539972}" srcOrd="0" destOrd="0" presId="urn:microsoft.com/office/officeart/2005/8/layout/radial1"/>
    <dgm:cxn modelId="{D70F0816-5C7A-42C4-A76D-0F8DBC4FB98B}" type="presOf" srcId="{9FF96303-BEA1-4592-BE7E-8D6C37691B1F}" destId="{09FE20DF-19E0-49D3-BDE4-89D43EB2A9AF}" srcOrd="0" destOrd="0" presId="urn:microsoft.com/office/officeart/2005/8/layout/radial1"/>
    <dgm:cxn modelId="{B8BA8050-D352-47F9-BFAD-C6AED3978718}" type="presOf" srcId="{B4F41633-BE49-4A31-BC17-D6DEB0A44C52}" destId="{2B0EBA0C-8427-451B-8B65-500197B1A9A4}" srcOrd="1" destOrd="0" presId="urn:microsoft.com/office/officeart/2005/8/layout/radial1"/>
    <dgm:cxn modelId="{26178932-A969-4BDD-B094-5460D07B7E0C}" srcId="{18691A25-8D26-4491-9D41-D69EE011BAD5}" destId="{7081F323-6F65-415A-88BD-8B3BE315DCF3}" srcOrd="0" destOrd="0" parTransId="{9C4BF08E-A018-4646-8296-064CBB7FDC0C}" sibTransId="{17325D64-0E7B-4D85-9C5B-B007D0975FF6}"/>
    <dgm:cxn modelId="{7C75421F-B8B3-416E-879C-A112EDD6CA4C}" type="presOf" srcId="{BA8CC06E-DBAC-4FFD-8175-6CEB07C95E3E}" destId="{97B87C6A-3A91-448B-A6FC-7E9290494F7C}" srcOrd="0" destOrd="0" presId="urn:microsoft.com/office/officeart/2005/8/layout/radial1"/>
    <dgm:cxn modelId="{CF50A58B-05EB-4B20-A580-DD88C916F09E}" type="presOf" srcId="{18691A25-8D26-4491-9D41-D69EE011BAD5}" destId="{15581F6C-7B09-4D5B-B85C-6E01E835EAD7}" srcOrd="0" destOrd="0" presId="urn:microsoft.com/office/officeart/2005/8/layout/radial1"/>
    <dgm:cxn modelId="{5492A2DA-20E6-47B2-B48A-5D7B9DBAC122}" type="presOf" srcId="{53B4401B-A78A-44D3-AABB-140B8B946973}" destId="{63BD3987-EB08-4A52-9821-54267AA14B51}" srcOrd="0" destOrd="0" presId="urn:microsoft.com/office/officeart/2005/8/layout/radial1"/>
    <dgm:cxn modelId="{A8DA68F6-3F3A-4300-8BEF-CC9A15B979B0}" type="presOf" srcId="{598218FB-A64F-4BAF-8409-CEB2D65AE7BE}" destId="{C084169A-E79E-4BC2-9314-C7C4B2285840}" srcOrd="1" destOrd="0" presId="urn:microsoft.com/office/officeart/2005/8/layout/radial1"/>
    <dgm:cxn modelId="{0E517E43-5EDF-4A98-95F8-666F02263B4C}" type="presOf" srcId="{947EA158-1DA3-431C-AB96-C5F085137653}" destId="{917BA04E-05F5-443D-A9B5-3A791E53A283}" srcOrd="0" destOrd="0" presId="urn:microsoft.com/office/officeart/2005/8/layout/radial1"/>
    <dgm:cxn modelId="{DA4BD1DE-0E9D-4DF1-BA78-74173D5F9BC1}" srcId="{7081F323-6F65-415A-88BD-8B3BE315DCF3}" destId="{3291237C-79C1-4C89-9A10-D7407F8F6981}" srcOrd="7" destOrd="0" parTransId="{8B467FC9-2C14-4C33-BD9E-2EE282B92567}" sibTransId="{D08CAE80-0C31-4EE5-B49C-5CBB27D9B9FC}"/>
    <dgm:cxn modelId="{F1D80D6F-F963-4033-AFC4-2DA32F6B9462}" type="presOf" srcId="{317990D6-D080-476B-A5D0-EEB41E16A1ED}" destId="{4F1EBD45-E390-4DB1-B205-FC070A1C565E}" srcOrd="0" destOrd="0" presId="urn:microsoft.com/office/officeart/2005/8/layout/radial1"/>
    <dgm:cxn modelId="{700EBDF1-F4CE-4412-B17E-F0DAB376F4C2}" srcId="{7081F323-6F65-415A-88BD-8B3BE315DCF3}" destId="{53B4401B-A78A-44D3-AABB-140B8B946973}" srcOrd="8" destOrd="0" parTransId="{15EECF09-74DA-4498-A544-F06FD9ACAE16}" sibTransId="{4FE3FBC7-600F-47BD-AF41-5E527339A70C}"/>
    <dgm:cxn modelId="{AFD79F30-112B-44A9-A9F1-42455AC86C68}" type="presOf" srcId="{15EECF09-74DA-4498-A544-F06FD9ACAE16}" destId="{16DE2EEB-4BD4-414B-8377-965BC79F2146}" srcOrd="1" destOrd="0" presId="urn:microsoft.com/office/officeart/2005/8/layout/radial1"/>
    <dgm:cxn modelId="{655BEEE4-3B94-4616-8DEC-4CF306A61B5B}" srcId="{7081F323-6F65-415A-88BD-8B3BE315DCF3}" destId="{3D0775D8-9595-4E88-80C1-8B7ECDA462BA}" srcOrd="9" destOrd="0" parTransId="{63E1F244-B015-40B1-9A3D-72E21BC6DFF6}" sibTransId="{9584CF63-A64C-4B3A-898B-295D6F381813}"/>
    <dgm:cxn modelId="{0B9CA302-079F-430A-BA69-EC8D516EA4FC}" type="presOf" srcId="{B9EB3446-E872-4E8A-BC02-4A139B98DE7A}" destId="{F7F11769-DDD5-4B19-9E2B-7C2D9B593E83}" srcOrd="0" destOrd="0" presId="urn:microsoft.com/office/officeart/2005/8/layout/radial1"/>
    <dgm:cxn modelId="{54EFB682-FC5E-415C-93A6-FA75670E7422}" type="presOf" srcId="{5068618D-1626-4DD2-B8D2-F5F061A56FFB}" destId="{540A11FE-0121-49C8-BFE2-3FD7315DD3DA}" srcOrd="1" destOrd="0" presId="urn:microsoft.com/office/officeart/2005/8/layout/radial1"/>
    <dgm:cxn modelId="{28890312-1F46-48D5-B4BE-79A5F6F0D8BD}" srcId="{7081F323-6F65-415A-88BD-8B3BE315DCF3}" destId="{B9EB3446-E872-4E8A-BC02-4A139B98DE7A}" srcOrd="1" destOrd="0" parTransId="{598218FB-A64F-4BAF-8409-CEB2D65AE7BE}" sibTransId="{235C79E5-A960-4B17-B89C-1DBF3C054058}"/>
    <dgm:cxn modelId="{5BDE112B-751A-45B6-BF0A-6BEFB2C1A4C9}" type="presOf" srcId="{7081F323-6F65-415A-88BD-8B3BE315DCF3}" destId="{F15539D9-C893-4666-88A5-CDF4DC8C3FEF}" srcOrd="0" destOrd="0" presId="urn:microsoft.com/office/officeart/2005/8/layout/radial1"/>
    <dgm:cxn modelId="{25964294-83F1-422B-948D-BF789C1A7C34}" type="presOf" srcId="{8B467FC9-2C14-4C33-BD9E-2EE282B92567}" destId="{94E0CD21-3D5B-4031-AB01-B7811A6F9481}" srcOrd="0" destOrd="0" presId="urn:microsoft.com/office/officeart/2005/8/layout/radial1"/>
    <dgm:cxn modelId="{E5E455E0-FF7A-450A-AE48-5CA1E7B0F614}" type="presOf" srcId="{26E23AFD-FB32-4841-8417-4E558188E034}" destId="{538E3C19-33EF-4F24-9EFA-2E01561A088B}" srcOrd="0" destOrd="0" presId="urn:microsoft.com/office/officeart/2005/8/layout/radial1"/>
    <dgm:cxn modelId="{A1F0D3BF-30DC-447C-B73C-2649BCD40BE4}" srcId="{7081F323-6F65-415A-88BD-8B3BE315DCF3}" destId="{4E30BF4B-4AE6-42E2-BA08-2FD0250C2D12}" srcOrd="4" destOrd="0" parTransId="{317990D6-D080-476B-A5D0-EEB41E16A1ED}" sibTransId="{B6132348-AE49-460E-AC38-72804971AD8D}"/>
    <dgm:cxn modelId="{1CFE746A-2ADD-418E-B5EB-7A757DF3ECDC}" srcId="{7081F323-6F65-415A-88BD-8B3BE315DCF3}" destId="{0CC4D11F-6CC0-4F9D-A041-293E7DDC1B64}" srcOrd="5" destOrd="0" parTransId="{5068618D-1626-4DD2-B8D2-F5F061A56FFB}" sibTransId="{5F5CAA1E-4C8A-48C9-B864-6C9F9B232B5C}"/>
    <dgm:cxn modelId="{A824D30A-725D-4F0E-AACC-558ECA92BB3F}" type="presOf" srcId="{598218FB-A64F-4BAF-8409-CEB2D65AE7BE}" destId="{7436D0A2-C47D-48AD-B97E-272E0DCEB957}" srcOrd="0" destOrd="0" presId="urn:microsoft.com/office/officeart/2005/8/layout/radial1"/>
    <dgm:cxn modelId="{644D4E28-860E-4A21-B147-96808B6B52B2}" srcId="{7081F323-6F65-415A-88BD-8B3BE315DCF3}" destId="{A8D522B6-9BBD-4350-89D5-1E76F565D6D6}" srcOrd="0" destOrd="0" parTransId="{BA8CC06E-DBAC-4FFD-8175-6CEB07C95E3E}" sibTransId="{F1FC74A8-F289-4FAE-B8DB-41B0D5887435}"/>
    <dgm:cxn modelId="{A68366AA-0343-44BB-856F-CCC72B57EA98}" type="presOf" srcId="{317990D6-D080-476B-A5D0-EEB41E16A1ED}" destId="{EB6C4FB0-FDCA-4052-95F3-596188E8433B}" srcOrd="1" destOrd="0" presId="urn:microsoft.com/office/officeart/2005/8/layout/radial1"/>
    <dgm:cxn modelId="{F064A8FC-F94A-4790-9584-918ED07D58D0}" srcId="{7081F323-6F65-415A-88BD-8B3BE315DCF3}" destId="{947EA158-1DA3-431C-AB96-C5F085137653}" srcOrd="6" destOrd="0" parTransId="{9FF96303-BEA1-4592-BE7E-8D6C37691B1F}" sibTransId="{DCBC3B33-16D0-438C-95D3-4A2A912D79FD}"/>
    <dgm:cxn modelId="{B011D8E9-237B-45B0-87FF-82369C8CEE5E}" type="presOf" srcId="{5068618D-1626-4DD2-B8D2-F5F061A56FFB}" destId="{5EDF48FA-8545-492A-A517-5A89CAD09E21}" srcOrd="0" destOrd="0" presId="urn:microsoft.com/office/officeart/2005/8/layout/radial1"/>
    <dgm:cxn modelId="{BFC9298E-01A2-4017-8F18-E1E34CD547C4}" type="presOf" srcId="{15EECF09-74DA-4498-A544-F06FD9ACAE16}" destId="{BBCF73CE-B1EF-4965-BBA4-2119DFC65EE1}" srcOrd="0" destOrd="0" presId="urn:microsoft.com/office/officeart/2005/8/layout/radial1"/>
    <dgm:cxn modelId="{97C90B3E-7AEC-4911-A3CA-F4BA178CCBA2}" type="presOf" srcId="{26E23AFD-FB32-4841-8417-4E558188E034}" destId="{91C5A73F-3FD8-49E5-907A-02250A855818}" srcOrd="1" destOrd="0" presId="urn:microsoft.com/office/officeart/2005/8/layout/radial1"/>
    <dgm:cxn modelId="{B7A22F89-82FB-4AF4-A1D8-891CF3060B75}" srcId="{7081F323-6F65-415A-88BD-8B3BE315DCF3}" destId="{4989DC0A-42F9-4072-A8F5-975CAF0BC93B}" srcOrd="2" destOrd="0" parTransId="{26E23AFD-FB32-4841-8417-4E558188E034}" sibTransId="{35A65A65-10B9-4F9F-B069-2C21164379EA}"/>
    <dgm:cxn modelId="{6690D3D8-DF33-410D-82FF-DDEB72AD8553}" type="presOf" srcId="{63E1F244-B015-40B1-9A3D-72E21BC6DFF6}" destId="{43591256-1137-4EAC-8BF6-3EF0BDF7F85B}" srcOrd="0" destOrd="0" presId="urn:microsoft.com/office/officeart/2005/8/layout/radial1"/>
    <dgm:cxn modelId="{E1985501-7FF3-4C1C-816B-35659FCFF04D}" type="presOf" srcId="{9FF96303-BEA1-4592-BE7E-8D6C37691B1F}" destId="{54D4EA7E-DF15-472B-9623-56F1C81C1A32}" srcOrd="1" destOrd="0" presId="urn:microsoft.com/office/officeart/2005/8/layout/radial1"/>
    <dgm:cxn modelId="{E8325FC0-6A19-42D7-87E3-EB19E6CA95EF}" type="presOf" srcId="{97A9D3A1-4DF0-4DFC-87A8-03783AC8AA83}" destId="{0D538717-E230-47E6-B65D-2F471DB39677}" srcOrd="0" destOrd="0" presId="urn:microsoft.com/office/officeart/2005/8/layout/radial1"/>
    <dgm:cxn modelId="{64D5A092-CDFB-45FC-A978-9E6F05724C31}" type="presOf" srcId="{4E30BF4B-4AE6-42E2-BA08-2FD0250C2D12}" destId="{38CE5960-70FA-4CC0-9D6F-AE78A971AE3D}" srcOrd="0" destOrd="0" presId="urn:microsoft.com/office/officeart/2005/8/layout/radial1"/>
    <dgm:cxn modelId="{7FB14D96-93F8-4472-882C-401DB1D61627}" type="presOf" srcId="{4989DC0A-42F9-4072-A8F5-975CAF0BC93B}" destId="{18A7082D-5090-4918-88A4-625488D21D90}" srcOrd="0" destOrd="0" presId="urn:microsoft.com/office/officeart/2005/8/layout/radial1"/>
    <dgm:cxn modelId="{3DE5BCB9-9ED4-4572-BD0B-E30F18C6EC0A}" type="presOf" srcId="{0CC4D11F-6CC0-4F9D-A041-293E7DDC1B64}" destId="{BDE6964F-AC1A-42DC-8AB2-13D2AB30F8E4}" srcOrd="0" destOrd="0" presId="urn:microsoft.com/office/officeart/2005/8/layout/radial1"/>
    <dgm:cxn modelId="{B31317DA-7F1A-4C53-9A3E-FD91B2426F5C}" type="presOf" srcId="{B4F41633-BE49-4A31-BC17-D6DEB0A44C52}" destId="{91BD7C80-7821-42A2-B5F7-B0130B5CA4B0}" srcOrd="0" destOrd="0" presId="urn:microsoft.com/office/officeart/2005/8/layout/radial1"/>
    <dgm:cxn modelId="{B99BB16F-8BFC-44FF-8C56-4E8951987959}" type="presOf" srcId="{8B467FC9-2C14-4C33-BD9E-2EE282B92567}" destId="{8875047F-85C3-4FD8-922D-5AAB3C35F66A}" srcOrd="1" destOrd="0" presId="urn:microsoft.com/office/officeart/2005/8/layout/radial1"/>
    <dgm:cxn modelId="{3E65BA24-9A52-4093-835B-764534A63DB4}" type="presOf" srcId="{63E1F244-B015-40B1-9A3D-72E21BC6DFF6}" destId="{3C53D0C7-4F01-4364-891E-3B8B19683558}" srcOrd="1" destOrd="0" presId="urn:microsoft.com/office/officeart/2005/8/layout/radial1"/>
    <dgm:cxn modelId="{A39B2F7B-19DD-4125-9B88-005BCD2E5055}" type="presOf" srcId="{BA8CC06E-DBAC-4FFD-8175-6CEB07C95E3E}" destId="{60553208-4C80-4154-AAD8-C2D5B5172A19}" srcOrd="1" destOrd="0" presId="urn:microsoft.com/office/officeart/2005/8/layout/radial1"/>
    <dgm:cxn modelId="{9762A964-1497-4498-9A42-DCCD70025CBC}" type="presOf" srcId="{3291237C-79C1-4C89-9A10-D7407F8F6981}" destId="{D77DBA55-BB43-4AC1-BEEE-72F496B51362}" srcOrd="0" destOrd="0" presId="urn:microsoft.com/office/officeart/2005/8/layout/radial1"/>
    <dgm:cxn modelId="{C3941AB3-2255-4E52-B27E-266C95C7C27C}" type="presOf" srcId="{A8D522B6-9BBD-4350-89D5-1E76F565D6D6}" destId="{094859C6-5ED5-4A32-B280-347F5027373C}" srcOrd="0" destOrd="0" presId="urn:microsoft.com/office/officeart/2005/8/layout/radial1"/>
    <dgm:cxn modelId="{6E6F8779-6B64-4EDC-990F-6229A297C1BB}" type="presParOf" srcId="{15581F6C-7B09-4D5B-B85C-6E01E835EAD7}" destId="{F15539D9-C893-4666-88A5-CDF4DC8C3FEF}" srcOrd="0" destOrd="0" presId="urn:microsoft.com/office/officeart/2005/8/layout/radial1"/>
    <dgm:cxn modelId="{F9F7B5B0-14C3-446C-9F79-9B3D2DA89BBC}" type="presParOf" srcId="{15581F6C-7B09-4D5B-B85C-6E01E835EAD7}" destId="{97B87C6A-3A91-448B-A6FC-7E9290494F7C}" srcOrd="1" destOrd="0" presId="urn:microsoft.com/office/officeart/2005/8/layout/radial1"/>
    <dgm:cxn modelId="{ABDE8FDA-387E-47BC-BF30-50BC560B2351}" type="presParOf" srcId="{97B87C6A-3A91-448B-A6FC-7E9290494F7C}" destId="{60553208-4C80-4154-AAD8-C2D5B5172A19}" srcOrd="0" destOrd="0" presId="urn:microsoft.com/office/officeart/2005/8/layout/radial1"/>
    <dgm:cxn modelId="{253EFFD1-8C1A-4F3E-B6C1-43F7697C7FFA}" type="presParOf" srcId="{15581F6C-7B09-4D5B-B85C-6E01E835EAD7}" destId="{094859C6-5ED5-4A32-B280-347F5027373C}" srcOrd="2" destOrd="0" presId="urn:microsoft.com/office/officeart/2005/8/layout/radial1"/>
    <dgm:cxn modelId="{C0B78EF6-7B7B-4C35-A0B8-C1EFD62B6AE0}" type="presParOf" srcId="{15581F6C-7B09-4D5B-B85C-6E01E835EAD7}" destId="{7436D0A2-C47D-48AD-B97E-272E0DCEB957}" srcOrd="3" destOrd="0" presId="urn:microsoft.com/office/officeart/2005/8/layout/radial1"/>
    <dgm:cxn modelId="{DC1DCFFE-3DB5-4ACC-ABB2-3AFBB1852540}" type="presParOf" srcId="{7436D0A2-C47D-48AD-B97E-272E0DCEB957}" destId="{C084169A-E79E-4BC2-9314-C7C4B2285840}" srcOrd="0" destOrd="0" presId="urn:microsoft.com/office/officeart/2005/8/layout/radial1"/>
    <dgm:cxn modelId="{ADE4C03A-9235-4FF8-829A-012B5CC0DF98}" type="presParOf" srcId="{15581F6C-7B09-4D5B-B85C-6E01E835EAD7}" destId="{F7F11769-DDD5-4B19-9E2B-7C2D9B593E83}" srcOrd="4" destOrd="0" presId="urn:microsoft.com/office/officeart/2005/8/layout/radial1"/>
    <dgm:cxn modelId="{AAA86181-669F-476B-9134-0D54231EEBE5}" type="presParOf" srcId="{15581F6C-7B09-4D5B-B85C-6E01E835EAD7}" destId="{538E3C19-33EF-4F24-9EFA-2E01561A088B}" srcOrd="5" destOrd="0" presId="urn:microsoft.com/office/officeart/2005/8/layout/radial1"/>
    <dgm:cxn modelId="{E17D8A04-52FC-4129-BA46-C22F90A96434}" type="presParOf" srcId="{538E3C19-33EF-4F24-9EFA-2E01561A088B}" destId="{91C5A73F-3FD8-49E5-907A-02250A855818}" srcOrd="0" destOrd="0" presId="urn:microsoft.com/office/officeart/2005/8/layout/radial1"/>
    <dgm:cxn modelId="{97165FE3-411C-4C6C-B1F8-2AFB76B153BD}" type="presParOf" srcId="{15581F6C-7B09-4D5B-B85C-6E01E835EAD7}" destId="{18A7082D-5090-4918-88A4-625488D21D90}" srcOrd="6" destOrd="0" presId="urn:microsoft.com/office/officeart/2005/8/layout/radial1"/>
    <dgm:cxn modelId="{956A4CF7-283E-4F92-8C34-C26F792A6EE4}" type="presParOf" srcId="{15581F6C-7B09-4D5B-B85C-6E01E835EAD7}" destId="{91BD7C80-7821-42A2-B5F7-B0130B5CA4B0}" srcOrd="7" destOrd="0" presId="urn:microsoft.com/office/officeart/2005/8/layout/radial1"/>
    <dgm:cxn modelId="{42CEA154-0CC0-4B1E-B04F-D26B0AF03023}" type="presParOf" srcId="{91BD7C80-7821-42A2-B5F7-B0130B5CA4B0}" destId="{2B0EBA0C-8427-451B-8B65-500197B1A9A4}" srcOrd="0" destOrd="0" presId="urn:microsoft.com/office/officeart/2005/8/layout/radial1"/>
    <dgm:cxn modelId="{AD455589-2E8A-4B8D-A075-A3232BA666AB}" type="presParOf" srcId="{15581F6C-7B09-4D5B-B85C-6E01E835EAD7}" destId="{0D538717-E230-47E6-B65D-2F471DB39677}" srcOrd="8" destOrd="0" presId="urn:microsoft.com/office/officeart/2005/8/layout/radial1"/>
    <dgm:cxn modelId="{C2D3DE54-0BED-4AF3-8C6A-1B6301D96ED2}" type="presParOf" srcId="{15581F6C-7B09-4D5B-B85C-6E01E835EAD7}" destId="{4F1EBD45-E390-4DB1-B205-FC070A1C565E}" srcOrd="9" destOrd="0" presId="urn:microsoft.com/office/officeart/2005/8/layout/radial1"/>
    <dgm:cxn modelId="{9D2706ED-37BF-4726-91B6-63376D882715}" type="presParOf" srcId="{4F1EBD45-E390-4DB1-B205-FC070A1C565E}" destId="{EB6C4FB0-FDCA-4052-95F3-596188E8433B}" srcOrd="0" destOrd="0" presId="urn:microsoft.com/office/officeart/2005/8/layout/radial1"/>
    <dgm:cxn modelId="{A1F50521-7C10-4780-B22B-12E88870C6C6}" type="presParOf" srcId="{15581F6C-7B09-4D5B-B85C-6E01E835EAD7}" destId="{38CE5960-70FA-4CC0-9D6F-AE78A971AE3D}" srcOrd="10" destOrd="0" presId="urn:microsoft.com/office/officeart/2005/8/layout/radial1"/>
    <dgm:cxn modelId="{1B48C4AE-C799-4DD4-B946-38591490BBBE}" type="presParOf" srcId="{15581F6C-7B09-4D5B-B85C-6E01E835EAD7}" destId="{5EDF48FA-8545-492A-A517-5A89CAD09E21}" srcOrd="11" destOrd="0" presId="urn:microsoft.com/office/officeart/2005/8/layout/radial1"/>
    <dgm:cxn modelId="{6820BC07-4798-4795-84B2-CF068E2E49FA}" type="presParOf" srcId="{5EDF48FA-8545-492A-A517-5A89CAD09E21}" destId="{540A11FE-0121-49C8-BFE2-3FD7315DD3DA}" srcOrd="0" destOrd="0" presId="urn:microsoft.com/office/officeart/2005/8/layout/radial1"/>
    <dgm:cxn modelId="{678D7C80-D125-4D7F-B9E3-12CDC19C59D0}" type="presParOf" srcId="{15581F6C-7B09-4D5B-B85C-6E01E835EAD7}" destId="{BDE6964F-AC1A-42DC-8AB2-13D2AB30F8E4}" srcOrd="12" destOrd="0" presId="urn:microsoft.com/office/officeart/2005/8/layout/radial1"/>
    <dgm:cxn modelId="{0D4CB91E-FE94-4823-9D20-38A1187DFC27}" type="presParOf" srcId="{15581F6C-7B09-4D5B-B85C-6E01E835EAD7}" destId="{09FE20DF-19E0-49D3-BDE4-89D43EB2A9AF}" srcOrd="13" destOrd="0" presId="urn:microsoft.com/office/officeart/2005/8/layout/radial1"/>
    <dgm:cxn modelId="{F499E312-5F7B-4CC7-93E3-B6C016BBE637}" type="presParOf" srcId="{09FE20DF-19E0-49D3-BDE4-89D43EB2A9AF}" destId="{54D4EA7E-DF15-472B-9623-56F1C81C1A32}" srcOrd="0" destOrd="0" presId="urn:microsoft.com/office/officeart/2005/8/layout/radial1"/>
    <dgm:cxn modelId="{23F9C822-041B-4F47-B3AA-D833C0E5AD16}" type="presParOf" srcId="{15581F6C-7B09-4D5B-B85C-6E01E835EAD7}" destId="{917BA04E-05F5-443D-A9B5-3A791E53A283}" srcOrd="14" destOrd="0" presId="urn:microsoft.com/office/officeart/2005/8/layout/radial1"/>
    <dgm:cxn modelId="{DD72FEDF-23C8-47ED-9F4E-F38026586909}" type="presParOf" srcId="{15581F6C-7B09-4D5B-B85C-6E01E835EAD7}" destId="{94E0CD21-3D5B-4031-AB01-B7811A6F9481}" srcOrd="15" destOrd="0" presId="urn:microsoft.com/office/officeart/2005/8/layout/radial1"/>
    <dgm:cxn modelId="{9BD597F4-84CE-4008-8F36-B37434B92034}" type="presParOf" srcId="{94E0CD21-3D5B-4031-AB01-B7811A6F9481}" destId="{8875047F-85C3-4FD8-922D-5AAB3C35F66A}" srcOrd="0" destOrd="0" presId="urn:microsoft.com/office/officeart/2005/8/layout/radial1"/>
    <dgm:cxn modelId="{6CC21F93-8917-4EEC-B4A9-857E296059EE}" type="presParOf" srcId="{15581F6C-7B09-4D5B-B85C-6E01E835EAD7}" destId="{D77DBA55-BB43-4AC1-BEEE-72F496B51362}" srcOrd="16" destOrd="0" presId="urn:microsoft.com/office/officeart/2005/8/layout/radial1"/>
    <dgm:cxn modelId="{B2D40A7D-08D3-4B51-8244-2D26548557CA}" type="presParOf" srcId="{15581F6C-7B09-4D5B-B85C-6E01E835EAD7}" destId="{BBCF73CE-B1EF-4965-BBA4-2119DFC65EE1}" srcOrd="17" destOrd="0" presId="urn:microsoft.com/office/officeart/2005/8/layout/radial1"/>
    <dgm:cxn modelId="{95EFC6A8-EF40-467F-93DE-D72C6473AD00}" type="presParOf" srcId="{BBCF73CE-B1EF-4965-BBA4-2119DFC65EE1}" destId="{16DE2EEB-4BD4-414B-8377-965BC79F2146}" srcOrd="0" destOrd="0" presId="urn:microsoft.com/office/officeart/2005/8/layout/radial1"/>
    <dgm:cxn modelId="{2D126919-25BF-418D-B71F-43F672990D75}" type="presParOf" srcId="{15581F6C-7B09-4D5B-B85C-6E01E835EAD7}" destId="{63BD3987-EB08-4A52-9821-54267AA14B51}" srcOrd="18" destOrd="0" presId="urn:microsoft.com/office/officeart/2005/8/layout/radial1"/>
    <dgm:cxn modelId="{7D54DD4F-1C27-4055-99AB-813F902072B4}" type="presParOf" srcId="{15581F6C-7B09-4D5B-B85C-6E01E835EAD7}" destId="{43591256-1137-4EAC-8BF6-3EF0BDF7F85B}" srcOrd="19" destOrd="0" presId="urn:microsoft.com/office/officeart/2005/8/layout/radial1"/>
    <dgm:cxn modelId="{F92F916D-6814-4317-BB2B-FC2C0C15548D}" type="presParOf" srcId="{43591256-1137-4EAC-8BF6-3EF0BDF7F85B}" destId="{3C53D0C7-4F01-4364-891E-3B8B19683558}" srcOrd="0" destOrd="0" presId="urn:microsoft.com/office/officeart/2005/8/layout/radial1"/>
    <dgm:cxn modelId="{6045E8CC-1981-492C-9C3F-8DF76C60451F}" type="presParOf" srcId="{15581F6C-7B09-4D5B-B85C-6E01E835EAD7}" destId="{5C5D96B0-47E2-40D2-A70C-3EE184539972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D8825-2C55-4EC8-A186-A19AB1E66929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DB9EB871-13C8-4881-84B5-1F6F531CB00F}">
      <dgm:prSet phldrT="[Texto]"/>
      <dgm:spPr/>
      <dgm:t>
        <a:bodyPr/>
        <a:lstStyle/>
        <a:p>
          <a:r>
            <a:rPr lang="en-US" dirty="0" err="1" smtClean="0"/>
            <a:t>Estratégico</a:t>
          </a:r>
          <a:endParaRPr lang="pt-BR" dirty="0"/>
        </a:p>
      </dgm:t>
    </dgm:pt>
    <dgm:pt modelId="{D17EAFE8-7526-493F-866D-F11FCF31F2DF}" type="parTrans" cxnId="{6EA2EAE6-233C-445D-81C2-4F1A4B7F0CC8}">
      <dgm:prSet/>
      <dgm:spPr/>
      <dgm:t>
        <a:bodyPr/>
        <a:lstStyle/>
        <a:p>
          <a:endParaRPr lang="pt-BR"/>
        </a:p>
      </dgm:t>
    </dgm:pt>
    <dgm:pt modelId="{71320D0B-22CE-41E9-BBD4-A95368765473}" type="sibTrans" cxnId="{6EA2EAE6-233C-445D-81C2-4F1A4B7F0CC8}">
      <dgm:prSet/>
      <dgm:spPr/>
      <dgm:t>
        <a:bodyPr/>
        <a:lstStyle/>
        <a:p>
          <a:endParaRPr lang="pt-BR"/>
        </a:p>
      </dgm:t>
    </dgm:pt>
    <dgm:pt modelId="{23B23985-61FF-47EA-9B3F-BECDF0230535}">
      <dgm:prSet phldrT="[Texto]"/>
      <dgm:spPr/>
      <dgm:t>
        <a:bodyPr/>
        <a:lstStyle/>
        <a:p>
          <a:r>
            <a:rPr lang="en-US" dirty="0" err="1" smtClean="0"/>
            <a:t>Tático</a:t>
          </a:r>
          <a:endParaRPr lang="pt-BR" dirty="0"/>
        </a:p>
      </dgm:t>
    </dgm:pt>
    <dgm:pt modelId="{58A11CD8-61DD-4033-8B50-ECA1549A42EA}" type="parTrans" cxnId="{F91ACF39-E86E-448E-97D5-BD7A03FF0D3D}">
      <dgm:prSet/>
      <dgm:spPr/>
      <dgm:t>
        <a:bodyPr/>
        <a:lstStyle/>
        <a:p>
          <a:endParaRPr lang="pt-BR"/>
        </a:p>
      </dgm:t>
    </dgm:pt>
    <dgm:pt modelId="{190F5695-2911-400F-B082-E1DC77EA2800}" type="sibTrans" cxnId="{F91ACF39-E86E-448E-97D5-BD7A03FF0D3D}">
      <dgm:prSet/>
      <dgm:spPr/>
      <dgm:t>
        <a:bodyPr/>
        <a:lstStyle/>
        <a:p>
          <a:endParaRPr lang="pt-BR"/>
        </a:p>
      </dgm:t>
    </dgm:pt>
    <dgm:pt modelId="{09C1622B-1F1D-4934-A10B-E31E955FB4B6}">
      <dgm:prSet phldrT="[Texto]"/>
      <dgm:spPr/>
      <dgm:t>
        <a:bodyPr/>
        <a:lstStyle/>
        <a:p>
          <a:r>
            <a:rPr lang="en-US" dirty="0" err="1" smtClean="0"/>
            <a:t>Operacional</a:t>
          </a:r>
          <a:endParaRPr lang="pt-BR" dirty="0"/>
        </a:p>
      </dgm:t>
    </dgm:pt>
    <dgm:pt modelId="{823E7FF3-07B4-4129-927B-BC7B8EB25C7A}" type="parTrans" cxnId="{513C6430-9245-41A7-B45E-559EFA75F059}">
      <dgm:prSet/>
      <dgm:spPr/>
      <dgm:t>
        <a:bodyPr/>
        <a:lstStyle/>
        <a:p>
          <a:endParaRPr lang="pt-BR"/>
        </a:p>
      </dgm:t>
    </dgm:pt>
    <dgm:pt modelId="{E404B88A-4E2F-4DCC-8740-D474B64364B5}" type="sibTrans" cxnId="{513C6430-9245-41A7-B45E-559EFA75F059}">
      <dgm:prSet/>
      <dgm:spPr/>
      <dgm:t>
        <a:bodyPr/>
        <a:lstStyle/>
        <a:p>
          <a:endParaRPr lang="pt-BR"/>
        </a:p>
      </dgm:t>
    </dgm:pt>
    <dgm:pt modelId="{DCA45D6F-F13B-4004-8CE3-0209FC5469BB}" type="pres">
      <dgm:prSet presAssocID="{B56D8825-2C55-4EC8-A186-A19AB1E66929}" presName="Name0" presStyleCnt="0">
        <dgm:presLayoutVars>
          <dgm:dir/>
          <dgm:animLvl val="lvl"/>
          <dgm:resizeHandles val="exact"/>
        </dgm:presLayoutVars>
      </dgm:prSet>
      <dgm:spPr/>
    </dgm:pt>
    <dgm:pt modelId="{8E01E7E8-23AD-4873-A671-E6E8DA485DC3}" type="pres">
      <dgm:prSet presAssocID="{DB9EB871-13C8-4881-84B5-1F6F531CB00F}" presName="Name8" presStyleCnt="0"/>
      <dgm:spPr/>
    </dgm:pt>
    <dgm:pt modelId="{30B9F075-BF6C-4757-98CC-8360BF606BFE}" type="pres">
      <dgm:prSet presAssocID="{DB9EB871-13C8-4881-84B5-1F6F531CB00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6AB466-6557-4438-BF99-E37539D90513}" type="pres">
      <dgm:prSet presAssocID="{DB9EB871-13C8-4881-84B5-1F6F531CB0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E3DAF-FB39-47A8-B8D0-F1B32240C762}" type="pres">
      <dgm:prSet presAssocID="{23B23985-61FF-47EA-9B3F-BECDF0230535}" presName="Name8" presStyleCnt="0"/>
      <dgm:spPr/>
    </dgm:pt>
    <dgm:pt modelId="{382AF9A3-A7DC-458E-8385-0F47F335BEEF}" type="pres">
      <dgm:prSet presAssocID="{23B23985-61FF-47EA-9B3F-BECDF023053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ECA7F-B3AD-4651-87D2-D424DCDE0B9E}" type="pres">
      <dgm:prSet presAssocID="{23B23985-61FF-47EA-9B3F-BECDF02305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A5E14-3770-4DF5-83F8-7209AB953823}" type="pres">
      <dgm:prSet presAssocID="{09C1622B-1F1D-4934-A10B-E31E955FB4B6}" presName="Name8" presStyleCnt="0"/>
      <dgm:spPr/>
    </dgm:pt>
    <dgm:pt modelId="{3AEE54FB-BD25-4C27-A723-4512D2736974}" type="pres">
      <dgm:prSet presAssocID="{09C1622B-1F1D-4934-A10B-E31E955FB4B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E3DD95-D74C-47B4-AE58-8337F0E5EF9E}" type="pres">
      <dgm:prSet presAssocID="{09C1622B-1F1D-4934-A10B-E31E955FB4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A2EAE6-233C-445D-81C2-4F1A4B7F0CC8}" srcId="{B56D8825-2C55-4EC8-A186-A19AB1E66929}" destId="{DB9EB871-13C8-4881-84B5-1F6F531CB00F}" srcOrd="0" destOrd="0" parTransId="{D17EAFE8-7526-493F-866D-F11FCF31F2DF}" sibTransId="{71320D0B-22CE-41E9-BBD4-A95368765473}"/>
    <dgm:cxn modelId="{60A5BC91-F733-46D1-B3FC-161723B8C271}" type="presOf" srcId="{23B23985-61FF-47EA-9B3F-BECDF0230535}" destId="{2DBECA7F-B3AD-4651-87D2-D424DCDE0B9E}" srcOrd="1" destOrd="0" presId="urn:microsoft.com/office/officeart/2005/8/layout/pyramid1"/>
    <dgm:cxn modelId="{7AA42EA0-7B9C-43C2-A0E2-ABB658E89001}" type="presOf" srcId="{DB9EB871-13C8-4881-84B5-1F6F531CB00F}" destId="{30B9F075-BF6C-4757-98CC-8360BF606BFE}" srcOrd="0" destOrd="0" presId="urn:microsoft.com/office/officeart/2005/8/layout/pyramid1"/>
    <dgm:cxn modelId="{D7518F0F-6BB1-41AD-AEAF-F4608B3E9EF4}" type="presOf" srcId="{B56D8825-2C55-4EC8-A186-A19AB1E66929}" destId="{DCA45D6F-F13B-4004-8CE3-0209FC5469BB}" srcOrd="0" destOrd="0" presId="urn:microsoft.com/office/officeart/2005/8/layout/pyramid1"/>
    <dgm:cxn modelId="{5BADB49C-CA2A-4814-9E82-334B67562B88}" type="presOf" srcId="{09C1622B-1F1D-4934-A10B-E31E955FB4B6}" destId="{CDE3DD95-D74C-47B4-AE58-8337F0E5EF9E}" srcOrd="1" destOrd="0" presId="urn:microsoft.com/office/officeart/2005/8/layout/pyramid1"/>
    <dgm:cxn modelId="{FC058EF6-E857-4144-B93F-66C38BB7BD0F}" type="presOf" srcId="{23B23985-61FF-47EA-9B3F-BECDF0230535}" destId="{382AF9A3-A7DC-458E-8385-0F47F335BEEF}" srcOrd="0" destOrd="0" presId="urn:microsoft.com/office/officeart/2005/8/layout/pyramid1"/>
    <dgm:cxn modelId="{6426A10E-BEF9-4751-9BAF-81CFD0FBE17A}" type="presOf" srcId="{09C1622B-1F1D-4934-A10B-E31E955FB4B6}" destId="{3AEE54FB-BD25-4C27-A723-4512D2736974}" srcOrd="0" destOrd="0" presId="urn:microsoft.com/office/officeart/2005/8/layout/pyramid1"/>
    <dgm:cxn modelId="{F91ACF39-E86E-448E-97D5-BD7A03FF0D3D}" srcId="{B56D8825-2C55-4EC8-A186-A19AB1E66929}" destId="{23B23985-61FF-47EA-9B3F-BECDF0230535}" srcOrd="1" destOrd="0" parTransId="{58A11CD8-61DD-4033-8B50-ECA1549A42EA}" sibTransId="{190F5695-2911-400F-B082-E1DC77EA2800}"/>
    <dgm:cxn modelId="{F4D4C1C0-F29F-47C3-92F6-0E8752104606}" type="presOf" srcId="{DB9EB871-13C8-4881-84B5-1F6F531CB00F}" destId="{BD6AB466-6557-4438-BF99-E37539D90513}" srcOrd="1" destOrd="0" presId="urn:microsoft.com/office/officeart/2005/8/layout/pyramid1"/>
    <dgm:cxn modelId="{513C6430-9245-41A7-B45E-559EFA75F059}" srcId="{B56D8825-2C55-4EC8-A186-A19AB1E66929}" destId="{09C1622B-1F1D-4934-A10B-E31E955FB4B6}" srcOrd="2" destOrd="0" parTransId="{823E7FF3-07B4-4129-927B-BC7B8EB25C7A}" sibTransId="{E404B88A-4E2F-4DCC-8740-D474B64364B5}"/>
    <dgm:cxn modelId="{AAA53141-973E-4BD0-AC44-498313C442B2}" type="presParOf" srcId="{DCA45D6F-F13B-4004-8CE3-0209FC5469BB}" destId="{8E01E7E8-23AD-4873-A671-E6E8DA485DC3}" srcOrd="0" destOrd="0" presId="urn:microsoft.com/office/officeart/2005/8/layout/pyramid1"/>
    <dgm:cxn modelId="{C59EF209-DB64-4BA8-AB92-C7EE1CEA156E}" type="presParOf" srcId="{8E01E7E8-23AD-4873-A671-E6E8DA485DC3}" destId="{30B9F075-BF6C-4757-98CC-8360BF606BFE}" srcOrd="0" destOrd="0" presId="urn:microsoft.com/office/officeart/2005/8/layout/pyramid1"/>
    <dgm:cxn modelId="{100D3D56-3F02-457A-85F3-9CB5E9F8855B}" type="presParOf" srcId="{8E01E7E8-23AD-4873-A671-E6E8DA485DC3}" destId="{BD6AB466-6557-4438-BF99-E37539D90513}" srcOrd="1" destOrd="0" presId="urn:microsoft.com/office/officeart/2005/8/layout/pyramid1"/>
    <dgm:cxn modelId="{6E3D1DAE-CFDE-4D50-97D1-88CDC630C8BE}" type="presParOf" srcId="{DCA45D6F-F13B-4004-8CE3-0209FC5469BB}" destId="{21FE3DAF-FB39-47A8-B8D0-F1B32240C762}" srcOrd="1" destOrd="0" presId="urn:microsoft.com/office/officeart/2005/8/layout/pyramid1"/>
    <dgm:cxn modelId="{99E8FAD6-A061-4814-8EC1-7DBC7A4B5CC5}" type="presParOf" srcId="{21FE3DAF-FB39-47A8-B8D0-F1B32240C762}" destId="{382AF9A3-A7DC-458E-8385-0F47F335BEEF}" srcOrd="0" destOrd="0" presId="urn:microsoft.com/office/officeart/2005/8/layout/pyramid1"/>
    <dgm:cxn modelId="{321EC32D-2013-4200-9789-5393F24B7FD1}" type="presParOf" srcId="{21FE3DAF-FB39-47A8-B8D0-F1B32240C762}" destId="{2DBECA7F-B3AD-4651-87D2-D424DCDE0B9E}" srcOrd="1" destOrd="0" presId="urn:microsoft.com/office/officeart/2005/8/layout/pyramid1"/>
    <dgm:cxn modelId="{1AD52466-EA31-4274-9C1A-08850EE4C886}" type="presParOf" srcId="{DCA45D6F-F13B-4004-8CE3-0209FC5469BB}" destId="{C2FA5E14-3770-4DF5-83F8-7209AB953823}" srcOrd="2" destOrd="0" presId="urn:microsoft.com/office/officeart/2005/8/layout/pyramid1"/>
    <dgm:cxn modelId="{FF344D7D-FC7E-4544-A98A-8BAFA6D409C2}" type="presParOf" srcId="{C2FA5E14-3770-4DF5-83F8-7209AB953823}" destId="{3AEE54FB-BD25-4C27-A723-4512D2736974}" srcOrd="0" destOrd="0" presId="urn:microsoft.com/office/officeart/2005/8/layout/pyramid1"/>
    <dgm:cxn modelId="{68E39812-9374-45C8-9979-B3ACFCD89DA2}" type="presParOf" srcId="{C2FA5E14-3770-4DF5-83F8-7209AB953823}" destId="{CDE3DD95-D74C-47B4-AE58-8337F0E5EF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6E798-EB87-44A5-A902-C90F5094284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C54C3D-FEC2-420A-B227-131E367895CD}">
      <dgm:prSet phldrT="[Texto]"/>
      <dgm:spPr/>
      <dgm:t>
        <a:bodyPr/>
        <a:lstStyle/>
        <a:p>
          <a:r>
            <a:rPr lang="pt-BR" dirty="0" smtClean="0"/>
            <a:t>Qualidade Ilusória</a:t>
          </a:r>
          <a:endParaRPr lang="pt-BR" dirty="0"/>
        </a:p>
      </dgm:t>
    </dgm:pt>
    <dgm:pt modelId="{87D3CB1C-C636-4A86-8D24-A575C842E967}" type="parTrans" cxnId="{A87DAB00-141B-40FD-8B2B-FCFC436E1968}">
      <dgm:prSet/>
      <dgm:spPr/>
      <dgm:t>
        <a:bodyPr/>
        <a:lstStyle/>
        <a:p>
          <a:endParaRPr lang="pt-BR"/>
        </a:p>
      </dgm:t>
    </dgm:pt>
    <dgm:pt modelId="{2D302B54-2AEB-4E9B-93C7-74DFFF714537}" type="sibTrans" cxnId="{A87DAB00-141B-40FD-8B2B-FCFC436E1968}">
      <dgm:prSet/>
      <dgm:spPr/>
      <dgm:t>
        <a:bodyPr/>
        <a:lstStyle/>
        <a:p>
          <a:endParaRPr lang="pt-BR"/>
        </a:p>
      </dgm:t>
    </dgm:pt>
    <dgm:pt modelId="{D73034EB-CDD3-4C73-AB8B-9864259B2147}">
      <dgm:prSet phldrT="[Texto]"/>
      <dgm:spPr/>
      <dgm:t>
        <a:bodyPr/>
        <a:lstStyle/>
        <a:p>
          <a:r>
            <a:rPr lang="pt-BR" dirty="0" smtClean="0"/>
            <a:t>Qualidade Total</a:t>
          </a:r>
          <a:endParaRPr lang="pt-BR" dirty="0"/>
        </a:p>
      </dgm:t>
    </dgm:pt>
    <dgm:pt modelId="{61D7CF21-FEBA-479A-B8AF-DBC474C3FAB0}" type="parTrans" cxnId="{9E13E6B7-FB67-424A-877C-C9419EE4E7DA}">
      <dgm:prSet/>
      <dgm:spPr/>
      <dgm:t>
        <a:bodyPr/>
        <a:lstStyle/>
        <a:p>
          <a:endParaRPr lang="pt-BR"/>
        </a:p>
      </dgm:t>
    </dgm:pt>
    <dgm:pt modelId="{F5527856-0EA7-4EC0-93AF-A8852A66E853}" type="sibTrans" cxnId="{9E13E6B7-FB67-424A-877C-C9419EE4E7DA}">
      <dgm:prSet/>
      <dgm:spPr/>
      <dgm:t>
        <a:bodyPr/>
        <a:lstStyle/>
        <a:p>
          <a:endParaRPr lang="pt-BR"/>
        </a:p>
      </dgm:t>
    </dgm:pt>
    <dgm:pt modelId="{9F81734C-2551-4B90-91FC-B73CAE87F265}">
      <dgm:prSet phldrT="[Texto]"/>
      <dgm:spPr/>
      <dgm:t>
        <a:bodyPr/>
        <a:lstStyle/>
        <a:p>
          <a:r>
            <a:rPr lang="pt-BR" dirty="0" smtClean="0"/>
            <a:t>Qualidade Insatisfatória</a:t>
          </a:r>
          <a:endParaRPr lang="pt-BR" dirty="0"/>
        </a:p>
      </dgm:t>
    </dgm:pt>
    <dgm:pt modelId="{FCDCD64B-F9D5-4473-A4EA-3D5F767CA282}" type="parTrans" cxnId="{2BCE240C-EDA6-4E76-8EA6-57B576040462}">
      <dgm:prSet/>
      <dgm:spPr/>
      <dgm:t>
        <a:bodyPr/>
        <a:lstStyle/>
        <a:p>
          <a:endParaRPr lang="pt-BR"/>
        </a:p>
      </dgm:t>
    </dgm:pt>
    <dgm:pt modelId="{CACD4A9A-A9EF-4BBD-AD27-ACA8F0A1F4F4}" type="sibTrans" cxnId="{2BCE240C-EDA6-4E76-8EA6-57B576040462}">
      <dgm:prSet/>
      <dgm:spPr/>
      <dgm:t>
        <a:bodyPr/>
        <a:lstStyle/>
        <a:p>
          <a:endParaRPr lang="pt-BR"/>
        </a:p>
      </dgm:t>
    </dgm:pt>
    <dgm:pt modelId="{76BC07B1-FD6C-4463-BB0A-5D5901B2EE2C}">
      <dgm:prSet phldrT="[Texto]"/>
      <dgm:spPr/>
      <dgm:t>
        <a:bodyPr/>
        <a:lstStyle/>
        <a:p>
          <a:r>
            <a:rPr lang="pt-BR" dirty="0" smtClean="0"/>
            <a:t>Qualidade Técnica</a:t>
          </a:r>
          <a:endParaRPr lang="pt-BR" dirty="0"/>
        </a:p>
      </dgm:t>
    </dgm:pt>
    <dgm:pt modelId="{5B23136F-BB0A-4652-9440-38FEFDF5E597}" type="parTrans" cxnId="{B8FEB455-3378-41B3-ADF7-5551A9F66174}">
      <dgm:prSet/>
      <dgm:spPr/>
      <dgm:t>
        <a:bodyPr/>
        <a:lstStyle/>
        <a:p>
          <a:endParaRPr lang="pt-BR"/>
        </a:p>
      </dgm:t>
    </dgm:pt>
    <dgm:pt modelId="{884A831E-C9C2-4F0E-84F2-F6D5A28899C4}" type="sibTrans" cxnId="{B8FEB455-3378-41B3-ADF7-5551A9F66174}">
      <dgm:prSet/>
      <dgm:spPr/>
      <dgm:t>
        <a:bodyPr/>
        <a:lstStyle/>
        <a:p>
          <a:endParaRPr lang="pt-BR"/>
        </a:p>
      </dgm:t>
    </dgm:pt>
    <dgm:pt modelId="{F2728255-121C-4E67-8B27-D4FC92626437}" type="pres">
      <dgm:prSet presAssocID="{3D36E798-EB87-44A5-A902-C90F5094284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F9D0EA-7136-4393-BAEA-A28B3BFC64C1}" type="pres">
      <dgm:prSet presAssocID="{3D36E798-EB87-44A5-A902-C90F50942849}" presName="axisShape" presStyleLbl="bgShp" presStyleIdx="0" presStyleCnt="1"/>
      <dgm:spPr/>
    </dgm:pt>
    <dgm:pt modelId="{80F9A0AE-90C3-4A55-98DF-B4455972C30F}" type="pres">
      <dgm:prSet presAssocID="{3D36E798-EB87-44A5-A902-C90F5094284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C43721-68E3-4111-990F-3FE815FED87F}" type="pres">
      <dgm:prSet presAssocID="{3D36E798-EB87-44A5-A902-C90F5094284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F01CD6-10B8-4CC5-8B95-3C1CB804C9BD}" type="pres">
      <dgm:prSet presAssocID="{3D36E798-EB87-44A5-A902-C90F5094284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84D1E6-F59F-4C3F-B030-4EC3499A0B5E}" type="pres">
      <dgm:prSet presAssocID="{3D36E798-EB87-44A5-A902-C90F5094284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13E6B7-FB67-424A-877C-C9419EE4E7DA}" srcId="{3D36E798-EB87-44A5-A902-C90F50942849}" destId="{D73034EB-CDD3-4C73-AB8B-9864259B2147}" srcOrd="1" destOrd="0" parTransId="{61D7CF21-FEBA-479A-B8AF-DBC474C3FAB0}" sibTransId="{F5527856-0EA7-4EC0-93AF-A8852A66E853}"/>
    <dgm:cxn modelId="{DE416497-A279-437B-88E3-A75CA078B770}" type="presOf" srcId="{D73034EB-CDD3-4C73-AB8B-9864259B2147}" destId="{9EC43721-68E3-4111-990F-3FE815FED87F}" srcOrd="0" destOrd="0" presId="urn:microsoft.com/office/officeart/2005/8/layout/matrix2"/>
    <dgm:cxn modelId="{A87DAB00-141B-40FD-8B2B-FCFC436E1968}" srcId="{3D36E798-EB87-44A5-A902-C90F50942849}" destId="{67C54C3D-FEC2-420A-B227-131E367895CD}" srcOrd="0" destOrd="0" parTransId="{87D3CB1C-C636-4A86-8D24-A575C842E967}" sibTransId="{2D302B54-2AEB-4E9B-93C7-74DFFF714537}"/>
    <dgm:cxn modelId="{8AE073FC-9446-42B3-8DBB-74C38A5E9E75}" type="presOf" srcId="{67C54C3D-FEC2-420A-B227-131E367895CD}" destId="{80F9A0AE-90C3-4A55-98DF-B4455972C30F}" srcOrd="0" destOrd="0" presId="urn:microsoft.com/office/officeart/2005/8/layout/matrix2"/>
    <dgm:cxn modelId="{8527CF83-616F-4A95-BCD6-2709CFF45A40}" type="presOf" srcId="{76BC07B1-FD6C-4463-BB0A-5D5901B2EE2C}" destId="{7084D1E6-F59F-4C3F-B030-4EC3499A0B5E}" srcOrd="0" destOrd="0" presId="urn:microsoft.com/office/officeart/2005/8/layout/matrix2"/>
    <dgm:cxn modelId="{86137E06-2947-4408-B2AE-FEEA650606BD}" type="presOf" srcId="{9F81734C-2551-4B90-91FC-B73CAE87F265}" destId="{6FF01CD6-10B8-4CC5-8B95-3C1CB804C9BD}" srcOrd="0" destOrd="0" presId="urn:microsoft.com/office/officeart/2005/8/layout/matrix2"/>
    <dgm:cxn modelId="{2BCE240C-EDA6-4E76-8EA6-57B576040462}" srcId="{3D36E798-EB87-44A5-A902-C90F50942849}" destId="{9F81734C-2551-4B90-91FC-B73CAE87F265}" srcOrd="2" destOrd="0" parTransId="{FCDCD64B-F9D5-4473-A4EA-3D5F767CA282}" sibTransId="{CACD4A9A-A9EF-4BBD-AD27-ACA8F0A1F4F4}"/>
    <dgm:cxn modelId="{B8FEB455-3378-41B3-ADF7-5551A9F66174}" srcId="{3D36E798-EB87-44A5-A902-C90F50942849}" destId="{76BC07B1-FD6C-4463-BB0A-5D5901B2EE2C}" srcOrd="3" destOrd="0" parTransId="{5B23136F-BB0A-4652-9440-38FEFDF5E597}" sibTransId="{884A831E-C9C2-4F0E-84F2-F6D5A28899C4}"/>
    <dgm:cxn modelId="{45B638AD-E7DD-479F-8C5A-ED7EE32AB371}" type="presOf" srcId="{3D36E798-EB87-44A5-A902-C90F50942849}" destId="{F2728255-121C-4E67-8B27-D4FC92626437}" srcOrd="0" destOrd="0" presId="urn:microsoft.com/office/officeart/2005/8/layout/matrix2"/>
    <dgm:cxn modelId="{02116AA8-C648-4F62-A0BF-3F7725ED3D69}" type="presParOf" srcId="{F2728255-121C-4E67-8B27-D4FC92626437}" destId="{8CF9D0EA-7136-4393-BAEA-A28B3BFC64C1}" srcOrd="0" destOrd="0" presId="urn:microsoft.com/office/officeart/2005/8/layout/matrix2"/>
    <dgm:cxn modelId="{455EB502-4514-4E28-8D03-FED1B90B26E9}" type="presParOf" srcId="{F2728255-121C-4E67-8B27-D4FC92626437}" destId="{80F9A0AE-90C3-4A55-98DF-B4455972C30F}" srcOrd="1" destOrd="0" presId="urn:microsoft.com/office/officeart/2005/8/layout/matrix2"/>
    <dgm:cxn modelId="{50DFF59F-FE5B-45A0-832D-63E70FB16D75}" type="presParOf" srcId="{F2728255-121C-4E67-8B27-D4FC92626437}" destId="{9EC43721-68E3-4111-990F-3FE815FED87F}" srcOrd="2" destOrd="0" presId="urn:microsoft.com/office/officeart/2005/8/layout/matrix2"/>
    <dgm:cxn modelId="{3CC0CE2F-3B51-4494-9F02-E3C90A748EDD}" type="presParOf" srcId="{F2728255-121C-4E67-8B27-D4FC92626437}" destId="{6FF01CD6-10B8-4CC5-8B95-3C1CB804C9BD}" srcOrd="3" destOrd="0" presId="urn:microsoft.com/office/officeart/2005/8/layout/matrix2"/>
    <dgm:cxn modelId="{27560E66-7829-4132-949C-CF36A099D47A}" type="presParOf" srcId="{F2728255-121C-4E67-8B27-D4FC92626437}" destId="{7084D1E6-F59F-4C3F-B030-4EC3499A0B5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36A86-92AA-48AB-A1AC-DEA428979195}">
      <dsp:nvSpPr>
        <dsp:cNvPr id="0" name=""/>
        <dsp:cNvSpPr/>
      </dsp:nvSpPr>
      <dsp:spPr>
        <a:xfrm>
          <a:off x="2015207" y="775133"/>
          <a:ext cx="1425774" cy="24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4"/>
              </a:lnTo>
              <a:lnTo>
                <a:pt x="1425774" y="123724"/>
              </a:lnTo>
              <a:lnTo>
                <a:pt x="1425774" y="247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417A4-0DF0-40EC-8AA7-A28645782DBC}">
      <dsp:nvSpPr>
        <dsp:cNvPr id="0" name=""/>
        <dsp:cNvSpPr/>
      </dsp:nvSpPr>
      <dsp:spPr>
        <a:xfrm>
          <a:off x="1969487" y="775133"/>
          <a:ext cx="91440" cy="247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6BF8E-957E-4810-916B-3DB8A18BE1EF}">
      <dsp:nvSpPr>
        <dsp:cNvPr id="0" name=""/>
        <dsp:cNvSpPr/>
      </dsp:nvSpPr>
      <dsp:spPr>
        <a:xfrm>
          <a:off x="589433" y="775133"/>
          <a:ext cx="1425774" cy="247448"/>
        </a:xfrm>
        <a:custGeom>
          <a:avLst/>
          <a:gdLst/>
          <a:ahLst/>
          <a:cxnLst/>
          <a:rect l="0" t="0" r="0" b="0"/>
          <a:pathLst>
            <a:path>
              <a:moveTo>
                <a:pt x="1425774" y="0"/>
              </a:moveTo>
              <a:lnTo>
                <a:pt x="1425774" y="123724"/>
              </a:lnTo>
              <a:lnTo>
                <a:pt x="0" y="123724"/>
              </a:lnTo>
              <a:lnTo>
                <a:pt x="0" y="247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BC21D-EE8E-4C79-97EA-CBA74C78BE45}">
      <dsp:nvSpPr>
        <dsp:cNvPr id="0" name=""/>
        <dsp:cNvSpPr/>
      </dsp:nvSpPr>
      <dsp:spPr>
        <a:xfrm>
          <a:off x="1426044" y="185970"/>
          <a:ext cx="1178325" cy="58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3500" b="1" i="0" u="none" strike="noStrike" kern="1200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Todo</a:t>
          </a:r>
        </a:p>
      </dsp:txBody>
      <dsp:txXfrm>
        <a:off x="1426044" y="185970"/>
        <a:ext cx="1178325" cy="589162"/>
      </dsp:txXfrm>
    </dsp:sp>
    <dsp:sp modelId="{67F631A5-96C6-4868-84F8-C93B8D927F95}">
      <dsp:nvSpPr>
        <dsp:cNvPr id="0" name=""/>
        <dsp:cNvSpPr/>
      </dsp:nvSpPr>
      <dsp:spPr>
        <a:xfrm>
          <a:off x="270" y="1022582"/>
          <a:ext cx="1178325" cy="58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3500" b="1" i="0" u="none" strike="noStrike" kern="1200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sp:txBody>
      <dsp:txXfrm>
        <a:off x="270" y="1022582"/>
        <a:ext cx="1178325" cy="589162"/>
      </dsp:txXfrm>
    </dsp:sp>
    <dsp:sp modelId="{A2F2C170-5574-4A1D-B8D1-C0181DAD5319}">
      <dsp:nvSpPr>
        <dsp:cNvPr id="0" name=""/>
        <dsp:cNvSpPr/>
      </dsp:nvSpPr>
      <dsp:spPr>
        <a:xfrm>
          <a:off x="1426044" y="1022582"/>
          <a:ext cx="1178325" cy="58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3500" b="1" i="0" u="none" strike="noStrike" kern="1200" cap="none" spc="0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sp:txBody>
      <dsp:txXfrm>
        <a:off x="1426044" y="1022582"/>
        <a:ext cx="1178325" cy="589162"/>
      </dsp:txXfrm>
    </dsp:sp>
    <dsp:sp modelId="{D82CE856-79C0-42DA-BE0D-7AFA6C4DAC80}">
      <dsp:nvSpPr>
        <dsp:cNvPr id="0" name=""/>
        <dsp:cNvSpPr/>
      </dsp:nvSpPr>
      <dsp:spPr>
        <a:xfrm>
          <a:off x="2851818" y="1022582"/>
          <a:ext cx="1178325" cy="58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3500" b="1" i="0" u="none" strike="noStrike" kern="1200" cap="none" spc="0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rPr>
            <a:t>Parte</a:t>
          </a:r>
        </a:p>
      </dsp:txBody>
      <dsp:txXfrm>
        <a:off x="2851818" y="1022582"/>
        <a:ext cx="1178325" cy="589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03565-9327-4729-8333-0543EA8A5B02}">
      <dsp:nvSpPr>
        <dsp:cNvPr id="0" name=""/>
        <dsp:cNvSpPr/>
      </dsp:nvSpPr>
      <dsp:spPr>
        <a:xfrm>
          <a:off x="0" y="1067700"/>
          <a:ext cx="2138674" cy="2138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287D3-0955-4EF9-82F9-B5CF945236D1}">
      <dsp:nvSpPr>
        <dsp:cNvPr id="0" name=""/>
        <dsp:cNvSpPr/>
      </dsp:nvSpPr>
      <dsp:spPr>
        <a:xfrm>
          <a:off x="427734" y="1495435"/>
          <a:ext cx="1283204" cy="1283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EB96B-832A-48EB-B4CD-C2CD6DB89CC3}">
      <dsp:nvSpPr>
        <dsp:cNvPr id="0" name=""/>
        <dsp:cNvSpPr/>
      </dsp:nvSpPr>
      <dsp:spPr>
        <a:xfrm>
          <a:off x="855469" y="1923170"/>
          <a:ext cx="427734" cy="427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8C4A0-A2E5-40F6-87D1-369E03E0E0C8}">
      <dsp:nvSpPr>
        <dsp:cNvPr id="0" name=""/>
        <dsp:cNvSpPr/>
      </dsp:nvSpPr>
      <dsp:spPr>
        <a:xfrm>
          <a:off x="2495120" y="354808"/>
          <a:ext cx="1069337" cy="623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Operacional</a:t>
          </a:r>
        </a:p>
      </dsp:txBody>
      <dsp:txXfrm>
        <a:off x="2495120" y="354808"/>
        <a:ext cx="1069337" cy="623780"/>
      </dsp:txXfrm>
    </dsp:sp>
    <dsp:sp modelId="{2B767AB6-6A4B-4DD8-8913-CAA4C661E79C}">
      <dsp:nvSpPr>
        <dsp:cNvPr id="0" name=""/>
        <dsp:cNvSpPr/>
      </dsp:nvSpPr>
      <dsp:spPr>
        <a:xfrm>
          <a:off x="2227786" y="666698"/>
          <a:ext cx="267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3F268-4FE9-4636-BA65-458FCC44A214}">
      <dsp:nvSpPr>
        <dsp:cNvPr id="0" name=""/>
        <dsp:cNvSpPr/>
      </dsp:nvSpPr>
      <dsp:spPr>
        <a:xfrm rot="5400000">
          <a:off x="913035" y="823356"/>
          <a:ext cx="1469982" cy="11573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D357A-0AC8-4541-9EC7-9D2A957C1813}">
      <dsp:nvSpPr>
        <dsp:cNvPr id="0" name=""/>
        <dsp:cNvSpPr/>
      </dsp:nvSpPr>
      <dsp:spPr>
        <a:xfrm>
          <a:off x="2495120" y="978588"/>
          <a:ext cx="1069337" cy="623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Tático</a:t>
          </a:r>
        </a:p>
      </dsp:txBody>
      <dsp:txXfrm>
        <a:off x="2495120" y="978588"/>
        <a:ext cx="1069337" cy="623780"/>
      </dsp:txXfrm>
    </dsp:sp>
    <dsp:sp modelId="{CCF11E42-06BC-4E62-8084-64C08CAE8930}">
      <dsp:nvSpPr>
        <dsp:cNvPr id="0" name=""/>
        <dsp:cNvSpPr/>
      </dsp:nvSpPr>
      <dsp:spPr>
        <a:xfrm>
          <a:off x="2227786" y="1290479"/>
          <a:ext cx="267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21C9-B922-449F-947D-6F50F7AE114A}">
      <dsp:nvSpPr>
        <dsp:cNvPr id="0" name=""/>
        <dsp:cNvSpPr/>
      </dsp:nvSpPr>
      <dsp:spPr>
        <a:xfrm rot="5400000">
          <a:off x="1228561" y="1437405"/>
          <a:ext cx="1145474" cy="8508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96042-B09E-41A7-93ED-203ACB554D33}">
      <dsp:nvSpPr>
        <dsp:cNvPr id="0" name=""/>
        <dsp:cNvSpPr/>
      </dsp:nvSpPr>
      <dsp:spPr>
        <a:xfrm>
          <a:off x="2495120" y="1602369"/>
          <a:ext cx="1069337" cy="623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Estratégico</a:t>
          </a:r>
        </a:p>
      </dsp:txBody>
      <dsp:txXfrm>
        <a:off x="2495120" y="1602369"/>
        <a:ext cx="1069337" cy="623780"/>
      </dsp:txXfrm>
    </dsp:sp>
    <dsp:sp modelId="{B8B22C9D-9A47-4C2C-9026-93DFECDDE293}">
      <dsp:nvSpPr>
        <dsp:cNvPr id="0" name=""/>
        <dsp:cNvSpPr/>
      </dsp:nvSpPr>
      <dsp:spPr>
        <a:xfrm>
          <a:off x="2227786" y="1914259"/>
          <a:ext cx="267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060AF-DDDB-490A-A9E3-B130C7378F05}">
      <dsp:nvSpPr>
        <dsp:cNvPr id="0" name=""/>
        <dsp:cNvSpPr/>
      </dsp:nvSpPr>
      <dsp:spPr>
        <a:xfrm rot="5400000">
          <a:off x="1544479" y="2050956"/>
          <a:ext cx="818399" cy="5442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539D9-C893-4666-88A5-CDF4DC8C3FEF}">
      <dsp:nvSpPr>
        <dsp:cNvPr id="0" name=""/>
        <dsp:cNvSpPr/>
      </dsp:nvSpPr>
      <dsp:spPr>
        <a:xfrm>
          <a:off x="3882492" y="2244564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Empresa</a:t>
          </a:r>
          <a:endParaRPr lang="pt-BR" sz="1600" kern="1200" dirty="0"/>
        </a:p>
      </dsp:txBody>
      <dsp:txXfrm>
        <a:off x="4037064" y="2399136"/>
        <a:ext cx="746342" cy="746342"/>
      </dsp:txXfrm>
    </dsp:sp>
    <dsp:sp modelId="{97B87C6A-3A91-448B-A6FC-7E9290494F7C}">
      <dsp:nvSpPr>
        <dsp:cNvPr id="0" name=""/>
        <dsp:cNvSpPr/>
      </dsp:nvSpPr>
      <dsp:spPr>
        <a:xfrm rot="16200000">
          <a:off x="3825983" y="1649542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81023" y="1631099"/>
        <a:ext cx="58425" cy="58425"/>
      </dsp:txXfrm>
    </dsp:sp>
    <dsp:sp modelId="{094859C6-5ED5-4A32-B280-347F5027373C}">
      <dsp:nvSpPr>
        <dsp:cNvPr id="0" name=""/>
        <dsp:cNvSpPr/>
      </dsp:nvSpPr>
      <dsp:spPr>
        <a:xfrm>
          <a:off x="3882492" y="20573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Mão de Obra</a:t>
          </a:r>
          <a:endParaRPr lang="pt-BR" sz="900" kern="1200" dirty="0"/>
        </a:p>
      </dsp:txBody>
      <dsp:txXfrm>
        <a:off x="4037064" y="175145"/>
        <a:ext cx="746342" cy="746342"/>
      </dsp:txXfrm>
    </dsp:sp>
    <dsp:sp modelId="{7436D0A2-C47D-48AD-B97E-272E0DCEB957}">
      <dsp:nvSpPr>
        <dsp:cNvPr id="0" name=""/>
        <dsp:cNvSpPr/>
      </dsp:nvSpPr>
      <dsp:spPr>
        <a:xfrm rot="18360000">
          <a:off x="4479598" y="1861914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34638" y="1843471"/>
        <a:ext cx="58425" cy="58425"/>
      </dsp:txXfrm>
    </dsp:sp>
    <dsp:sp modelId="{F7F11769-DDD5-4B19-9E2B-7C2D9B593E83}">
      <dsp:nvSpPr>
        <dsp:cNvPr id="0" name=""/>
        <dsp:cNvSpPr/>
      </dsp:nvSpPr>
      <dsp:spPr>
        <a:xfrm>
          <a:off x="5189722" y="445317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Concorrência</a:t>
          </a:r>
          <a:endParaRPr lang="pt-BR" sz="900" kern="1200" dirty="0"/>
        </a:p>
      </dsp:txBody>
      <dsp:txXfrm>
        <a:off x="5344294" y="599889"/>
        <a:ext cx="746342" cy="746342"/>
      </dsp:txXfrm>
    </dsp:sp>
    <dsp:sp modelId="{538E3C19-33EF-4F24-9EFA-2E01561A088B}">
      <dsp:nvSpPr>
        <dsp:cNvPr id="0" name=""/>
        <dsp:cNvSpPr/>
      </dsp:nvSpPr>
      <dsp:spPr>
        <a:xfrm rot="20520000">
          <a:off x="4883554" y="2417912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38594" y="2399469"/>
        <a:ext cx="58425" cy="58425"/>
      </dsp:txXfrm>
    </dsp:sp>
    <dsp:sp modelId="{18A7082D-5090-4918-88A4-625488D21D90}">
      <dsp:nvSpPr>
        <dsp:cNvPr id="0" name=""/>
        <dsp:cNvSpPr/>
      </dsp:nvSpPr>
      <dsp:spPr>
        <a:xfrm>
          <a:off x="5997634" y="1557313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Consumidores</a:t>
          </a:r>
          <a:endParaRPr lang="pt-BR" sz="900" kern="1200" dirty="0"/>
        </a:p>
      </dsp:txBody>
      <dsp:txXfrm>
        <a:off x="6152206" y="1711885"/>
        <a:ext cx="746342" cy="746342"/>
      </dsp:txXfrm>
    </dsp:sp>
    <dsp:sp modelId="{91BD7C80-7821-42A2-B5F7-B0130B5CA4B0}">
      <dsp:nvSpPr>
        <dsp:cNvPr id="0" name=""/>
        <dsp:cNvSpPr/>
      </dsp:nvSpPr>
      <dsp:spPr>
        <a:xfrm rot="1080000">
          <a:off x="4883554" y="3105163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38594" y="3086720"/>
        <a:ext cx="58425" cy="58425"/>
      </dsp:txXfrm>
    </dsp:sp>
    <dsp:sp modelId="{0D538717-E230-47E6-B65D-2F471DB39677}">
      <dsp:nvSpPr>
        <dsp:cNvPr id="0" name=""/>
        <dsp:cNvSpPr/>
      </dsp:nvSpPr>
      <dsp:spPr>
        <a:xfrm>
          <a:off x="5997634" y="2931816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Comunidade</a:t>
          </a:r>
          <a:endParaRPr lang="pt-BR" sz="900" kern="1200" dirty="0"/>
        </a:p>
      </dsp:txBody>
      <dsp:txXfrm>
        <a:off x="6152206" y="3086388"/>
        <a:ext cx="746342" cy="746342"/>
      </dsp:txXfrm>
    </dsp:sp>
    <dsp:sp modelId="{4F1EBD45-E390-4DB1-B205-FC070A1C565E}">
      <dsp:nvSpPr>
        <dsp:cNvPr id="0" name=""/>
        <dsp:cNvSpPr/>
      </dsp:nvSpPr>
      <dsp:spPr>
        <a:xfrm rot="3240000">
          <a:off x="4479598" y="3661161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34638" y="3642718"/>
        <a:ext cx="58425" cy="58425"/>
      </dsp:txXfrm>
    </dsp:sp>
    <dsp:sp modelId="{38CE5960-70FA-4CC0-9D6F-AE78A971AE3D}">
      <dsp:nvSpPr>
        <dsp:cNvPr id="0" name=""/>
        <dsp:cNvSpPr/>
      </dsp:nvSpPr>
      <dsp:spPr>
        <a:xfrm>
          <a:off x="5189722" y="4043811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Tecnologia</a:t>
          </a:r>
          <a:endParaRPr lang="pt-BR" sz="900" kern="1200" dirty="0"/>
        </a:p>
      </dsp:txBody>
      <dsp:txXfrm>
        <a:off x="5344294" y="4198383"/>
        <a:ext cx="746342" cy="746342"/>
      </dsp:txXfrm>
    </dsp:sp>
    <dsp:sp modelId="{5EDF48FA-8545-492A-A517-5A89CAD09E21}">
      <dsp:nvSpPr>
        <dsp:cNvPr id="0" name=""/>
        <dsp:cNvSpPr/>
      </dsp:nvSpPr>
      <dsp:spPr>
        <a:xfrm rot="5400000">
          <a:off x="3825983" y="3873534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81023" y="3855091"/>
        <a:ext cx="58425" cy="58425"/>
      </dsp:txXfrm>
    </dsp:sp>
    <dsp:sp modelId="{BDE6964F-AC1A-42DC-8AB2-13D2AB30F8E4}">
      <dsp:nvSpPr>
        <dsp:cNvPr id="0" name=""/>
        <dsp:cNvSpPr/>
      </dsp:nvSpPr>
      <dsp:spPr>
        <a:xfrm>
          <a:off x="3882492" y="4468556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Sindicatos</a:t>
          </a:r>
          <a:endParaRPr lang="pt-BR" sz="900" kern="1200" dirty="0"/>
        </a:p>
      </dsp:txBody>
      <dsp:txXfrm>
        <a:off x="4037064" y="4623128"/>
        <a:ext cx="746342" cy="746342"/>
      </dsp:txXfrm>
    </dsp:sp>
    <dsp:sp modelId="{09FE20DF-19E0-49D3-BDE4-89D43EB2A9AF}">
      <dsp:nvSpPr>
        <dsp:cNvPr id="0" name=""/>
        <dsp:cNvSpPr/>
      </dsp:nvSpPr>
      <dsp:spPr>
        <a:xfrm rot="7560000">
          <a:off x="3172368" y="3661161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727408" y="3642718"/>
        <a:ext cx="58425" cy="58425"/>
      </dsp:txXfrm>
    </dsp:sp>
    <dsp:sp modelId="{917BA04E-05F5-443D-A9B5-3A791E53A283}">
      <dsp:nvSpPr>
        <dsp:cNvPr id="0" name=""/>
        <dsp:cNvSpPr/>
      </dsp:nvSpPr>
      <dsp:spPr>
        <a:xfrm>
          <a:off x="2575263" y="4043811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Sistema Financeiro</a:t>
          </a:r>
          <a:endParaRPr lang="pt-BR" sz="900" kern="1200" dirty="0"/>
        </a:p>
      </dsp:txBody>
      <dsp:txXfrm>
        <a:off x="2729835" y="4198383"/>
        <a:ext cx="746342" cy="746342"/>
      </dsp:txXfrm>
    </dsp:sp>
    <dsp:sp modelId="{94E0CD21-3D5B-4031-AB01-B7811A6F9481}">
      <dsp:nvSpPr>
        <dsp:cNvPr id="0" name=""/>
        <dsp:cNvSpPr/>
      </dsp:nvSpPr>
      <dsp:spPr>
        <a:xfrm rot="9720000">
          <a:off x="2768412" y="3105163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23452" y="3086720"/>
        <a:ext cx="58425" cy="58425"/>
      </dsp:txXfrm>
    </dsp:sp>
    <dsp:sp modelId="{D77DBA55-BB43-4AC1-BEEE-72F496B51362}">
      <dsp:nvSpPr>
        <dsp:cNvPr id="0" name=""/>
        <dsp:cNvSpPr/>
      </dsp:nvSpPr>
      <dsp:spPr>
        <a:xfrm>
          <a:off x="1767351" y="2931816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Fornecedores</a:t>
          </a:r>
          <a:endParaRPr lang="pt-BR" sz="900" kern="1200" dirty="0"/>
        </a:p>
      </dsp:txBody>
      <dsp:txXfrm>
        <a:off x="1921923" y="3086388"/>
        <a:ext cx="746342" cy="746342"/>
      </dsp:txXfrm>
    </dsp:sp>
    <dsp:sp modelId="{BBCF73CE-B1EF-4965-BBA4-2119DFC65EE1}">
      <dsp:nvSpPr>
        <dsp:cNvPr id="0" name=""/>
        <dsp:cNvSpPr/>
      </dsp:nvSpPr>
      <dsp:spPr>
        <a:xfrm rot="11880000">
          <a:off x="2768412" y="2417912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23452" y="2399469"/>
        <a:ext cx="58425" cy="58425"/>
      </dsp:txXfrm>
    </dsp:sp>
    <dsp:sp modelId="{63BD3987-EB08-4A52-9821-54267AA14B51}">
      <dsp:nvSpPr>
        <dsp:cNvPr id="0" name=""/>
        <dsp:cNvSpPr/>
      </dsp:nvSpPr>
      <dsp:spPr>
        <a:xfrm>
          <a:off x="1767351" y="1557313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Governo</a:t>
          </a:r>
          <a:endParaRPr lang="pt-BR" sz="900" kern="1200" dirty="0"/>
        </a:p>
      </dsp:txBody>
      <dsp:txXfrm>
        <a:off x="1921923" y="1711885"/>
        <a:ext cx="746342" cy="746342"/>
      </dsp:txXfrm>
    </dsp:sp>
    <dsp:sp modelId="{43591256-1137-4EAC-8BF6-3EF0BDF7F85B}">
      <dsp:nvSpPr>
        <dsp:cNvPr id="0" name=""/>
        <dsp:cNvSpPr/>
      </dsp:nvSpPr>
      <dsp:spPr>
        <a:xfrm rot="14040000">
          <a:off x="3172368" y="1861914"/>
          <a:ext cx="116850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116850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727408" y="1843471"/>
        <a:ext cx="58425" cy="58425"/>
      </dsp:txXfrm>
    </dsp:sp>
    <dsp:sp modelId="{5C5D96B0-47E2-40D2-A70C-3EE184539972}">
      <dsp:nvSpPr>
        <dsp:cNvPr id="0" name=""/>
        <dsp:cNvSpPr/>
      </dsp:nvSpPr>
      <dsp:spPr>
        <a:xfrm>
          <a:off x="2575263" y="445317"/>
          <a:ext cx="1055486" cy="1055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Fenômenos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Naturais</a:t>
          </a:r>
          <a:endParaRPr lang="pt-BR" sz="900" kern="1200" dirty="0"/>
        </a:p>
      </dsp:txBody>
      <dsp:txXfrm>
        <a:off x="2729835" y="599889"/>
        <a:ext cx="746342" cy="746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9F075-BF6C-4757-98CC-8360BF606BFE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Estratégico</a:t>
          </a:r>
          <a:endParaRPr lang="pt-BR" sz="4600" kern="1200" dirty="0"/>
        </a:p>
      </dsp:txBody>
      <dsp:txXfrm>
        <a:off x="2743200" y="0"/>
        <a:ext cx="2743199" cy="1508654"/>
      </dsp:txXfrm>
    </dsp:sp>
    <dsp:sp modelId="{382AF9A3-A7DC-458E-8385-0F47F335BEEF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Tático</a:t>
          </a:r>
          <a:endParaRPr lang="pt-BR" sz="4600" kern="1200" dirty="0"/>
        </a:p>
      </dsp:txBody>
      <dsp:txXfrm>
        <a:off x="2331720" y="1508654"/>
        <a:ext cx="3566160" cy="1508654"/>
      </dsp:txXfrm>
    </dsp:sp>
    <dsp:sp modelId="{3AEE54FB-BD25-4C27-A723-4512D2736974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Operacional</a:t>
          </a:r>
          <a:endParaRPr lang="pt-BR" sz="4600" kern="1200" dirty="0"/>
        </a:p>
      </dsp:txBody>
      <dsp:txXfrm>
        <a:off x="1440179" y="3017308"/>
        <a:ext cx="5349240" cy="1508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9D0EA-7136-4393-BAEA-A28B3BFC64C1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9A0AE-90C3-4A55-98DF-B4455972C30F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Qualidade Ilusória</a:t>
          </a:r>
          <a:endParaRPr lang="pt-BR" sz="2100" kern="1200" dirty="0"/>
        </a:p>
      </dsp:txBody>
      <dsp:txXfrm>
        <a:off x="2234382" y="382563"/>
        <a:ext cx="1633633" cy="1633633"/>
      </dsp:txXfrm>
    </dsp:sp>
    <dsp:sp modelId="{9EC43721-68E3-4111-990F-3FE815FED87F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Qualidade Total</a:t>
          </a:r>
          <a:endParaRPr lang="pt-BR" sz="2100" kern="1200" dirty="0"/>
        </a:p>
      </dsp:txBody>
      <dsp:txXfrm>
        <a:off x="4361584" y="382563"/>
        <a:ext cx="1633633" cy="1633633"/>
      </dsp:txXfrm>
    </dsp:sp>
    <dsp:sp modelId="{6FF01CD6-10B8-4CC5-8B95-3C1CB804C9BD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Qualidade Insatisfatória</a:t>
          </a:r>
          <a:endParaRPr lang="pt-BR" sz="2100" kern="1200" dirty="0"/>
        </a:p>
      </dsp:txBody>
      <dsp:txXfrm>
        <a:off x="2234382" y="2509766"/>
        <a:ext cx="1633633" cy="1633633"/>
      </dsp:txXfrm>
    </dsp:sp>
    <dsp:sp modelId="{7084D1E6-F59F-4C3F-B030-4EC3499A0B5E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Qualidade Técnica</a:t>
          </a:r>
          <a:endParaRPr lang="pt-BR" sz="2100" kern="1200" dirty="0"/>
        </a:p>
      </dsp:txBody>
      <dsp:txXfrm>
        <a:off x="4361584" y="2509766"/>
        <a:ext cx="163363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88F97-C4DD-4A07-A0AB-C688597A55DD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1EEAA4-0650-41DF-ABF9-3624EEF3E3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6C4DEB-4CD7-491C-BA82-AB628F021E15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637391-6CE9-4EFB-8156-9F4A3D649E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68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65A248-1275-4834-9428-A2F0B03F29E0}" type="slidenum">
              <a:rPr lang="pt-B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45061" r="27847" b="36594"/>
          <a:stretch>
            <a:fillRect/>
          </a:stretch>
        </p:blipFill>
        <p:spPr bwMode="auto">
          <a:xfrm>
            <a:off x="6924675" y="973138"/>
            <a:ext cx="21113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FE57C7-6677-445C-9378-027E53DBF17F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966DE4-BAB6-441A-B0E6-66E470C697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08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4DB442-4FB3-44E2-9126-D337B668DE9B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F85D66-E979-435E-BBC0-AF42F5100F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1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C424D5-7311-4311-9599-C0EECD79178B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842412-710A-4BE0-9783-2A0794F1A4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54F977-9C2F-4F26-98A1-514F94C95586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129F17-E6FF-4B77-B140-A48A9C23EE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23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B5463A-16F5-4951-8D09-BB2B405BDE6A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533070-88D7-4388-A339-6EFEA5ACCD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CD59A2-6582-4231-907F-ABC43EC83933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4E85DF-9DFD-4618-8C25-4FB621A958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46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45061" r="27847" b="36594"/>
          <a:stretch>
            <a:fillRect/>
          </a:stretch>
        </p:blipFill>
        <p:spPr bwMode="auto">
          <a:xfrm>
            <a:off x="6924675" y="973138"/>
            <a:ext cx="21113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B2474B-CBB8-4C1E-AB3C-57701057CA29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CECB77-BF4D-435B-B0FF-6950A9FBF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4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CB2623-8EA4-422A-9CED-EA2DEE08E6DC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A56CF4-609A-4A19-BCF6-4AB6D0604F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5F0895-32FB-48C6-9B89-D0866E73FE4C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2C912A-95E3-4AD8-BB40-F245254CA8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3882" r="4790" b="55988"/>
          <a:stretch>
            <a:fillRect/>
          </a:stretch>
        </p:blipFill>
        <p:spPr bwMode="auto">
          <a:xfrm>
            <a:off x="5013325" y="100013"/>
            <a:ext cx="200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44012" r="4790" b="35855"/>
          <a:stretch>
            <a:fillRect/>
          </a:stretch>
        </p:blipFill>
        <p:spPr bwMode="auto">
          <a:xfrm>
            <a:off x="7019925" y="100013"/>
            <a:ext cx="1944688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704774-7EAF-407A-B034-DA6C00E4984D}" type="datetimeFigureOut">
              <a:rPr lang="pt-BR"/>
              <a:pPr>
                <a:defRPr/>
              </a:pPr>
              <a:t>08/12/2012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9E45FE-EC78-4411-A3EF-B3221B2E7C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8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600825"/>
            <a:ext cx="91011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0825" y="6597650"/>
            <a:ext cx="6275388" cy="241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07446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 sz="1200"/>
              <a:t>NOME DA ÁREA OU CAMPUS (CAIXA ALTA) – Responsável pela apresentação (caixa alta e baixa)</a:t>
            </a:r>
          </a:p>
          <a:p>
            <a:pPr>
              <a:defRPr/>
            </a:pPr>
            <a:endParaRPr lang="pt-BR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292600"/>
            <a:ext cx="9144000" cy="5619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74468"/>
                </a:solidFill>
                <a:latin typeface="+mj-lt"/>
                <a:ea typeface="+mj-ea"/>
                <a:cs typeface="+mj-cs"/>
              </a:rPr>
              <a:t>SISTEMAS DE INFORMAÇÕES GERENCIAIS</a:t>
            </a:r>
          </a:p>
        </p:txBody>
      </p:sp>
      <p:sp>
        <p:nvSpPr>
          <p:cNvPr id="13315" name="Título 1"/>
          <p:cNvSpPr txBox="1">
            <a:spLocks/>
          </p:cNvSpPr>
          <p:nvPr/>
        </p:nvSpPr>
        <p:spPr bwMode="auto">
          <a:xfrm>
            <a:off x="0" y="5229225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B1C800"/>
                </a:solidFill>
              </a:rPr>
              <a:t>MBA em Gestão Empresarial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6513" y="5949950"/>
            <a:ext cx="9144001" cy="5619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Rio de Janeiro, 29 de Novembro de 2012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6602"/>
          <a:stretch>
            <a:fillRect/>
          </a:stretch>
        </p:blipFill>
        <p:spPr bwMode="auto">
          <a:xfrm>
            <a:off x="398463" y="1238250"/>
            <a:ext cx="826452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654184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Professor: Yves Jacques de Albuquerque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4826000" cy="849313"/>
          </a:xfrm>
        </p:spPr>
        <p:txBody>
          <a:bodyPr/>
          <a:lstStyle/>
          <a:p>
            <a:r>
              <a:rPr lang="pt-BR" sz="4000" smtClean="0"/>
              <a:t>Sistema Emergente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3429000"/>
            <a:ext cx="8075612" cy="460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800" smtClean="0"/>
              <a:t>Sistemas emergentes possuem padrões imprevistos.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663825" y="3284538"/>
            <a:ext cx="4402138" cy="8937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2800" smtClean="0"/>
              <a:t>Certeza, incerteza e Risco.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Sistema Emergente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706090"/>
          </a:xfrm>
        </p:spPr>
        <p:txBody>
          <a:bodyPr/>
          <a:lstStyle/>
          <a:p>
            <a:r>
              <a:rPr lang="en-US" dirty="0" err="1" smtClean="0"/>
              <a:t>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636912"/>
            <a:ext cx="2962672" cy="2044824"/>
          </a:xfrm>
        </p:spPr>
        <p:txBody>
          <a:bodyPr/>
          <a:lstStyle/>
          <a:p>
            <a:r>
              <a:rPr lang="en-US" dirty="0" err="1" smtClean="0"/>
              <a:t>Ecosistema</a:t>
            </a:r>
            <a:endParaRPr lang="en-US" dirty="0" smtClean="0"/>
          </a:p>
          <a:p>
            <a:r>
              <a:rPr lang="en-US" dirty="0" err="1" smtClean="0"/>
              <a:t>Sistema</a:t>
            </a:r>
            <a:endParaRPr lang="en-US" dirty="0" smtClean="0"/>
          </a:p>
          <a:p>
            <a:r>
              <a:rPr lang="en-US" dirty="0" err="1" smtClean="0"/>
              <a:t>Subsistema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1866120"/>
              </p:ext>
            </p:extLst>
          </p:nvPr>
        </p:nvGraphicFramePr>
        <p:xfrm>
          <a:off x="323528" y="980728"/>
          <a:ext cx="88204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Ambiente</a:t>
            </a:r>
          </a:p>
        </p:txBody>
      </p:sp>
      <p:sp>
        <p:nvSpPr>
          <p:cNvPr id="25603" name="CaixaDeTexto 2"/>
          <p:cNvSpPr txBox="1">
            <a:spLocks noChangeArrowheads="1"/>
          </p:cNvSpPr>
          <p:nvPr/>
        </p:nvSpPr>
        <p:spPr bwMode="auto">
          <a:xfrm>
            <a:off x="2663825" y="2876550"/>
            <a:ext cx="407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3600"/>
              <a:t>Equifinalidade</a:t>
            </a:r>
          </a:p>
          <a:p>
            <a:pPr eaLnBrk="1" hangingPunct="1">
              <a:buFont typeface="Arial" charset="0"/>
              <a:buChar char="•"/>
            </a:pPr>
            <a:r>
              <a:rPr lang="pt-BR" sz="3600"/>
              <a:t>Entropia Negativa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Ambiente</a:t>
            </a:r>
          </a:p>
        </p:txBody>
      </p:sp>
      <p:sp>
        <p:nvSpPr>
          <p:cNvPr id="26627" name="CaixaDeTexto 2"/>
          <p:cNvSpPr txBox="1">
            <a:spLocks noChangeArrowheads="1"/>
          </p:cNvSpPr>
          <p:nvPr/>
        </p:nvSpPr>
        <p:spPr bwMode="auto">
          <a:xfrm>
            <a:off x="3419475" y="3222625"/>
            <a:ext cx="270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3600"/>
              <a:t>Homeostase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Informação</a:t>
            </a: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1495425" y="188118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3600"/>
              <a:t>Dado</a:t>
            </a:r>
          </a:p>
        </p:txBody>
      </p:sp>
      <p:sp>
        <p:nvSpPr>
          <p:cNvPr id="2" name="Diferente de 1"/>
          <p:cNvSpPr/>
          <p:nvPr/>
        </p:nvSpPr>
        <p:spPr>
          <a:xfrm>
            <a:off x="3951288" y="2011363"/>
            <a:ext cx="935037" cy="384175"/>
          </a:xfrm>
          <a:prstGeom prst="mathNot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7653" name="CaixaDeTexto 3"/>
          <p:cNvSpPr txBox="1">
            <a:spLocks noChangeArrowheads="1"/>
          </p:cNvSpPr>
          <p:nvPr/>
        </p:nvSpPr>
        <p:spPr bwMode="auto">
          <a:xfrm>
            <a:off x="5691188" y="1851025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4000"/>
              <a:t>Informação</a:t>
            </a:r>
          </a:p>
        </p:txBody>
      </p:sp>
      <p:sp>
        <p:nvSpPr>
          <p:cNvPr id="27654" name="CaixaDeTexto 5"/>
          <p:cNvSpPr txBox="1">
            <a:spLocks noChangeArrowheads="1"/>
          </p:cNvSpPr>
          <p:nvPr/>
        </p:nvSpPr>
        <p:spPr bwMode="auto">
          <a:xfrm>
            <a:off x="487363" y="2543175"/>
            <a:ext cx="33845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/>
              <a:t>Dado é qualquer elemento identificado em sua forma bruta que, por si só, não conduz a uma compreensão de determinado fato ou situação.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Ex: Quantidade de produção, custo de matérias-primas, número de empregados...</a:t>
            </a:r>
          </a:p>
        </p:txBody>
      </p:sp>
      <p:sp>
        <p:nvSpPr>
          <p:cNvPr id="27655" name="CaixaDeTexto 6"/>
          <p:cNvSpPr txBox="1">
            <a:spLocks noChangeArrowheads="1"/>
          </p:cNvSpPr>
          <p:nvPr/>
        </p:nvSpPr>
        <p:spPr bwMode="auto">
          <a:xfrm>
            <a:off x="5311775" y="2559050"/>
            <a:ext cx="31877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/>
              <a:t>Informação é o dado trabalhado que permite ao executivo tomar decisões.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Ex: Capacidade de produção, custo de venda do produto, produtividade dos funcionários...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Informação</a:t>
            </a:r>
          </a:p>
        </p:txBody>
      </p:sp>
      <p:sp>
        <p:nvSpPr>
          <p:cNvPr id="27654" name="CaixaDeTexto 5"/>
          <p:cNvSpPr txBox="1">
            <a:spLocks noChangeArrowheads="1"/>
          </p:cNvSpPr>
          <p:nvPr/>
        </p:nvSpPr>
        <p:spPr bwMode="auto">
          <a:xfrm>
            <a:off x="487362" y="2132856"/>
            <a:ext cx="818909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400" dirty="0" smtClean="0"/>
              <a:t>A eficiência na utilização do recurso informação é medida pela relação do custo para obtê-la e o valor do benefício decorrente do seu uso. Os custos associados com a produção da informação são aqueles envolvidos na coleta, no processamento e na distribuição. O custo total da produção da informação aumenta diretamente com o volume, o que provoca duas preocupações, pois um aumento do custo marginal diminui a utilidade marginal da informação e a redução dos custos de informação limita a abrangência da informação.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6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250825" y="0"/>
            <a:ext cx="4826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4000"/>
              <a:t>Informação</a:t>
            </a:r>
          </a:p>
        </p:txBody>
      </p:sp>
      <p:sp>
        <p:nvSpPr>
          <p:cNvPr id="27654" name="CaixaDeTexto 5"/>
          <p:cNvSpPr txBox="1">
            <a:spLocks noChangeArrowheads="1"/>
          </p:cNvSpPr>
          <p:nvPr/>
        </p:nvSpPr>
        <p:spPr bwMode="auto">
          <a:xfrm>
            <a:off x="487362" y="2132856"/>
            <a:ext cx="81890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2400" dirty="0" smtClean="0"/>
              <a:t>A qualidade da informação sofre influência de: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pt-BR" sz="2400" dirty="0" smtClean="0"/>
              <a:t>Boatos e fofocas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pt-BR" sz="2400" dirty="0" err="1" smtClean="0"/>
              <a:t>Rádio-corredor</a:t>
            </a:r>
            <a:r>
              <a:rPr lang="pt-BR" sz="2400" dirty="0" smtClean="0"/>
              <a:t>, que pode ter a situação de fofocas, bem como de verdades não ditas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pt-BR" sz="2400" dirty="0" smtClean="0"/>
              <a:t>fatos versus suposições: Situações de desiquilíbrio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pt-BR" sz="2400" dirty="0" smtClean="0"/>
              <a:t>Informação em estado bruto – dados- versus informações lapidadas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pt-BR" sz="2400" dirty="0" smtClean="0"/>
              <a:t>Informações hard versus soft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68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4618856" cy="836712"/>
          </a:xfrm>
        </p:spPr>
        <p:txBody>
          <a:bodyPr/>
          <a:lstStyle/>
          <a:p>
            <a:pPr>
              <a:defRPr/>
            </a:pPr>
            <a:r>
              <a:rPr lang="pt-BR" sz="4000" dirty="0"/>
              <a:t>Teoria da Informação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416824" cy="338437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t-BR" sz="2400" dirty="0" smtClean="0"/>
              <a:t>Em teoria da informação, informação mede incerteza.</a:t>
            </a:r>
          </a:p>
          <a:p>
            <a:pPr marL="69850" indent="0" eaLnBrk="1" hangingPunct="1">
              <a:spcBef>
                <a:spcPct val="50000"/>
              </a:spcBef>
              <a:buNone/>
            </a:pPr>
            <a:endParaRPr lang="pt-BR" sz="2400" dirty="0" smtClean="0"/>
          </a:p>
          <a:p>
            <a:pPr eaLnBrk="1" hangingPunct="1">
              <a:spcBef>
                <a:spcPct val="50000"/>
              </a:spcBef>
            </a:pPr>
            <a:r>
              <a:rPr lang="pt-BR" sz="2400" dirty="0" smtClean="0"/>
              <a:t>A teoria da informação estuda a transmissão de sinais de uma origem à um destino. Parte deste processo é ruído.</a:t>
            </a:r>
          </a:p>
          <a:p>
            <a:pPr marL="69850" indent="0" eaLnBrk="1" hangingPunct="1">
              <a:spcBef>
                <a:spcPct val="50000"/>
              </a:spcBef>
              <a:buNone/>
            </a:pPr>
            <a:endParaRPr lang="pt-BR" sz="2400" dirty="0" smtClean="0"/>
          </a:p>
          <a:p>
            <a:pPr eaLnBrk="1" hangingPunct="1">
              <a:spcBef>
                <a:spcPct val="50000"/>
              </a:spcBef>
            </a:pPr>
            <a:r>
              <a:rPr lang="pt-BR" sz="2400" dirty="0" smtClean="0"/>
              <a:t>Redundância em um sistema atua como contraponto ao ruído.</a:t>
            </a:r>
          </a:p>
          <a:p>
            <a:pPr marL="69850" indent="0" eaLnBrk="1" hangingPunct="1">
              <a:spcBef>
                <a:spcPct val="50000"/>
              </a:spcBef>
              <a:buNone/>
            </a:pPr>
            <a:endParaRPr lang="pt-BR" sz="2400" dirty="0" smtClean="0"/>
          </a:p>
          <a:p>
            <a:pPr eaLnBrk="1" hangingPunct="1">
              <a:spcBef>
                <a:spcPct val="50000"/>
              </a:spcBef>
            </a:pPr>
            <a:r>
              <a:rPr lang="pt-BR" sz="2400" dirty="0" smtClean="0"/>
              <a:t>Quanto maior a liberdade de escolha, mais incerteza e mais informação.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08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288" y="692150"/>
            <a:ext cx="63373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74468"/>
                </a:solidFill>
                <a:latin typeface="+mj-lt"/>
                <a:ea typeface="+mj-ea"/>
                <a:cs typeface="+mj-cs"/>
              </a:rPr>
              <a:t>SISTEMAS DE INFORMAÇÃO GERENCIAL</a:t>
            </a:r>
            <a:endParaRPr lang="pt-BR" sz="2200" b="1" dirty="0">
              <a:solidFill>
                <a:srgbClr val="07446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750" y="1341438"/>
            <a:ext cx="6192838" cy="417512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74468"/>
                </a:solidFill>
                <a:latin typeface="+mj-lt"/>
                <a:ea typeface="+mj-ea"/>
                <a:cs typeface="+mj-cs"/>
              </a:rPr>
              <a:t>O QUE É?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Sistemas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Informações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Gerencial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SIG</a:t>
            </a:r>
          </a:p>
          <a:p>
            <a:pPr fontAlgn="auto">
              <a:spcAft>
                <a:spcPts val="0"/>
              </a:spcAft>
              <a:defRPr/>
            </a:pPr>
            <a:endParaRPr lang="pt-BR" b="1" dirty="0">
              <a:solidFill>
                <a:srgbClr val="074468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074468"/>
                </a:solidFill>
                <a:latin typeface="+mn-lt"/>
              </a:rPr>
              <a:t>METODOLOGIA DE DESENVOLVIMENTO E IMPLEMENTAÇÃO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Fase de conceituação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Fase de levantamento e análise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Fase de estruturação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</a:rPr>
              <a:t>Fase de implantação e avaliação</a:t>
            </a:r>
          </a:p>
          <a:p>
            <a:pPr fontAlgn="auto">
              <a:spcAft>
                <a:spcPts val="0"/>
              </a:spcAft>
              <a:defRPr/>
            </a:pPr>
            <a:endParaRPr lang="pt-BR" b="1" dirty="0">
              <a:solidFill>
                <a:srgbClr val="B1C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0" name="Retângulo 3"/>
          <p:cNvSpPr>
            <a:spLocks noChangeArrowheads="1"/>
          </p:cNvSpPr>
          <p:nvPr/>
        </p:nvSpPr>
        <p:spPr bwMode="auto">
          <a:xfrm>
            <a:off x="755650" y="6597650"/>
            <a:ext cx="5329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74468"/>
                </a:solidFill>
              </a:rPr>
              <a:t>SISTEMAS DE INFORMAÇÃO GERENCIAL - SIG</a:t>
            </a:r>
            <a:endParaRPr lang="pt-BR" sz="1000" b="1" dirty="0">
              <a:solidFill>
                <a:srgbClr val="0744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330824" cy="908720"/>
          </a:xfrm>
        </p:spPr>
        <p:txBody>
          <a:bodyPr/>
          <a:lstStyle/>
          <a:p>
            <a:r>
              <a:rPr lang="pt-BR" dirty="0" smtClean="0"/>
              <a:t>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Processo é um conjunto de atividades sequenciais que apresentam relação lógica entre si, com a finalidade de atender e, preferencialmente, suplantar as necessidades e expectativas dos clientes externos e internos da empresa.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618856" cy="908720"/>
          </a:xfrm>
        </p:spPr>
        <p:txBody>
          <a:bodyPr/>
          <a:lstStyle/>
          <a:p>
            <a:r>
              <a:rPr lang="pt-BR" dirty="0" smtClean="0"/>
              <a:t>Gerencial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Gerencial é o desenvolvimento e a consolidação do processo administrativo, representado pelas funções de planejamento, organização, direção, gestão de pessoas e controle, voltado para a otimização da empresa.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5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dirty="0" smtClean="0"/>
              <a:t>SIG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0529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pt-BR" dirty="0" smtClean="0"/>
              <a:t>Sistema de Informações Gerenciais – SIG- é o processo de transformação de dados em informações que são utilizadas na estrutura decisória da empresa, proporcionando, ainda, a sustentação administrativa para otimizar os resultados esperados.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SIG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Nos momentos de crises, os executivos podem promover algumas estratégias como:</a:t>
            </a:r>
          </a:p>
          <a:p>
            <a:r>
              <a:rPr lang="pt-BR" sz="2800" dirty="0" smtClean="0"/>
              <a:t>Na área operacional</a:t>
            </a:r>
          </a:p>
          <a:p>
            <a:pPr lvl="1"/>
            <a:r>
              <a:rPr lang="pt-BR" sz="2400" dirty="0" smtClean="0"/>
              <a:t>Estudo e racionalização dos produtos e serviços existentes</a:t>
            </a:r>
          </a:p>
          <a:p>
            <a:pPr lvl="1"/>
            <a:r>
              <a:rPr lang="pt-BR" sz="2400" dirty="0" smtClean="0"/>
              <a:t>Desenvolvimento de novos produtos e serviços</a:t>
            </a:r>
          </a:p>
          <a:p>
            <a:pPr lvl="1"/>
            <a:r>
              <a:rPr lang="pt-BR" sz="2400" dirty="0" smtClean="0"/>
              <a:t>Estudo para racionalização dos fluxos de produção</a:t>
            </a:r>
          </a:p>
          <a:p>
            <a:pPr lvl="1"/>
            <a:r>
              <a:rPr lang="pt-BR" sz="2400" dirty="0" smtClean="0"/>
              <a:t>Controle mais rigoroso da qualidade dos produtos e </a:t>
            </a:r>
            <a:r>
              <a:rPr lang="pt-BR" sz="2400" dirty="0" smtClean="0"/>
              <a:t>serviços</a:t>
            </a:r>
            <a:endParaRPr lang="pt-BR" sz="2400" dirty="0" smtClean="0"/>
          </a:p>
          <a:p>
            <a:pPr lvl="1"/>
            <a:r>
              <a:rPr lang="pt-BR" sz="2400" dirty="0" smtClean="0"/>
              <a:t>Controle e eliminação de perdas de produção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368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SIG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29863"/>
            <a:ext cx="8229600" cy="536749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Nos momentos de crises, os executivos podem promover algumas estratégias como:</a:t>
            </a:r>
          </a:p>
          <a:p>
            <a:r>
              <a:rPr lang="pt-BR" sz="2800" dirty="0" smtClean="0"/>
              <a:t>Na área mercadológica</a:t>
            </a:r>
          </a:p>
          <a:p>
            <a:pPr lvl="1"/>
            <a:r>
              <a:rPr lang="pt-BR" sz="2400" dirty="0" smtClean="0"/>
              <a:t>Estudo e identificação das necessidades de mercado</a:t>
            </a:r>
          </a:p>
          <a:p>
            <a:pPr lvl="1"/>
            <a:r>
              <a:rPr lang="pt-BR" sz="2400" dirty="0" smtClean="0"/>
              <a:t>Desenvolvimento de novos mercados</a:t>
            </a:r>
          </a:p>
          <a:p>
            <a:pPr lvl="1"/>
            <a:r>
              <a:rPr lang="pt-BR" sz="2400" dirty="0" smtClean="0"/>
              <a:t>Acompanhamento das atividades dos principais concorrentes</a:t>
            </a:r>
          </a:p>
          <a:p>
            <a:pPr lvl="1"/>
            <a:r>
              <a:rPr lang="pt-BR" sz="2400" dirty="0" smtClean="0"/>
              <a:t>Estudo dos custos promocionais e seu grau de efetividade nos resultados comerciais dos produtos e serviços da empresa</a:t>
            </a:r>
          </a:p>
          <a:p>
            <a:pPr lvl="1"/>
            <a:r>
              <a:rPr lang="pt-BR" sz="2400" dirty="0" smtClean="0"/>
              <a:t>Controle e análise detalhados de cada mercado e cliente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102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SIG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29863"/>
            <a:ext cx="8229600" cy="536749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Nos momentos de crises, os executivos podem promover algumas estratégias como:</a:t>
            </a:r>
          </a:p>
          <a:p>
            <a:r>
              <a:rPr lang="pt-BR" sz="2800" dirty="0" smtClean="0"/>
              <a:t>Na área financeira</a:t>
            </a:r>
          </a:p>
          <a:p>
            <a:pPr lvl="1"/>
            <a:r>
              <a:rPr lang="pt-BR" sz="2000" dirty="0" smtClean="0"/>
              <a:t>Identificação da estrutura de capital mais adequada</a:t>
            </a:r>
          </a:p>
          <a:p>
            <a:pPr lvl="1"/>
            <a:r>
              <a:rPr lang="pt-BR" sz="2000" dirty="0" smtClean="0"/>
              <a:t>Controle de prazos e da rotatividade de valores</a:t>
            </a:r>
          </a:p>
          <a:p>
            <a:pPr lvl="1"/>
            <a:r>
              <a:rPr lang="pt-BR" sz="2000" dirty="0" smtClean="0"/>
              <a:t>Otimização das melhores fontes de financiamento</a:t>
            </a:r>
          </a:p>
          <a:p>
            <a:pPr lvl="1"/>
            <a:r>
              <a:rPr lang="pt-BR" sz="2000" dirty="0" smtClean="0"/>
              <a:t>Controle de capital de giro</a:t>
            </a:r>
          </a:p>
          <a:p>
            <a:pPr lvl="1"/>
            <a:r>
              <a:rPr lang="pt-BR" sz="2000" dirty="0" smtClean="0"/>
              <a:t>Controle efetivo do fluxo de caixa da empresa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86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SIG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29863"/>
            <a:ext cx="8229600" cy="536749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Nos momentos de crises, os executivos podem promover algumas estratégias como:</a:t>
            </a:r>
          </a:p>
          <a:p>
            <a:r>
              <a:rPr lang="pt-BR" sz="2800" dirty="0" smtClean="0"/>
              <a:t>Na área administrativa:</a:t>
            </a:r>
          </a:p>
          <a:p>
            <a:pPr lvl="1"/>
            <a:r>
              <a:rPr lang="pt-BR" sz="2400" dirty="0" smtClean="0"/>
              <a:t>Otimização dos sistemas de controle administrativo</a:t>
            </a:r>
          </a:p>
          <a:p>
            <a:pPr lvl="1"/>
            <a:r>
              <a:rPr lang="pt-BR" sz="2400" dirty="0" smtClean="0"/>
              <a:t>Otimização dos sistemas contábil e orçamentário</a:t>
            </a:r>
          </a:p>
          <a:p>
            <a:pPr lvl="1"/>
            <a:r>
              <a:rPr lang="pt-BR" sz="2400" dirty="0" smtClean="0"/>
              <a:t>Otimização dos sistemas de apuração de custos</a:t>
            </a:r>
          </a:p>
          <a:p>
            <a:pPr lvl="1"/>
            <a:r>
              <a:rPr lang="pt-BR" sz="2400" dirty="0" smtClean="0"/>
              <a:t>Otimização dos sistemas informatizados</a:t>
            </a:r>
          </a:p>
          <a:p>
            <a:pPr lvl="1"/>
            <a:r>
              <a:rPr lang="pt-BR" sz="2400" b="1" dirty="0" smtClean="0"/>
              <a:t>Otimização dos Sistemas de Informação Gerencial (SIG)</a:t>
            </a:r>
          </a:p>
        </p:txBody>
      </p:sp>
    </p:spTree>
    <p:extLst>
      <p:ext uri="{BB962C8B-B14F-4D97-AF65-F5344CB8AC3E}">
        <p14:creationId xmlns:p14="http://schemas.microsoft.com/office/powerpoint/2010/main" val="23547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Benefícios do SIG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Redução dos custos de operações</a:t>
            </a:r>
          </a:p>
          <a:p>
            <a:r>
              <a:rPr lang="pt-BR" sz="2000" dirty="0" smtClean="0"/>
              <a:t>Melhoria no acesso às informações, propiciando relatórios mais precisos e rápidos, com menos esforço</a:t>
            </a:r>
          </a:p>
          <a:p>
            <a:r>
              <a:rPr lang="pt-BR" sz="2000" dirty="0" smtClean="0"/>
              <a:t>Melhoria na produtividade, tanto setorial, quanto global</a:t>
            </a:r>
          </a:p>
          <a:p>
            <a:r>
              <a:rPr lang="pt-BR" sz="2000" dirty="0" smtClean="0"/>
              <a:t>Melhoria nos serviços realizados e oferecidos, que sejam eles internos à empresa mas, principalmente, externos à empresa</a:t>
            </a:r>
          </a:p>
          <a:p>
            <a:r>
              <a:rPr lang="pt-BR" sz="2000" dirty="0" smtClean="0"/>
              <a:t>Melhoria na tomada de decisões, através do fornecimento de informações mais rápidas e precisas</a:t>
            </a:r>
          </a:p>
          <a:p>
            <a:r>
              <a:rPr lang="pt-BR" sz="2000" dirty="0" smtClean="0"/>
              <a:t>Estímulo de maior interação entre  os tomadores de decisão</a:t>
            </a:r>
          </a:p>
          <a:p>
            <a:r>
              <a:rPr lang="pt-BR" sz="2000" dirty="0" smtClean="0"/>
              <a:t>Fornecimento de melhores projeções e simulações dos efeitos das decisões</a:t>
            </a:r>
          </a:p>
          <a:p>
            <a:r>
              <a:rPr lang="pt-BR" sz="2000" dirty="0" smtClean="0"/>
              <a:t>Melhoria na estrutura organizacional, por facilitar o fluxo de informações</a:t>
            </a:r>
          </a:p>
          <a:p>
            <a:r>
              <a:rPr lang="pt-BR" sz="2000" dirty="0" smtClean="0"/>
              <a:t>Melhoria na estrutura de poder, propiciando maior poder para aqueles que entendem e controlam cada parte do sistema considerado</a:t>
            </a:r>
          </a:p>
        </p:txBody>
      </p:sp>
    </p:spTree>
    <p:extLst>
      <p:ext uri="{BB962C8B-B14F-4D97-AF65-F5344CB8AC3E}">
        <p14:creationId xmlns:p14="http://schemas.microsoft.com/office/powerpoint/2010/main" val="28254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Benefícios do SIG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Redução do grau de centralização das decisões na empresa</a:t>
            </a:r>
          </a:p>
          <a:p>
            <a:r>
              <a:rPr lang="pt-BR" sz="2000" dirty="0" smtClean="0"/>
              <a:t>Melhoria na adaptação da empresa para enfrentar os acontecimentos, a partir das constantes mutações nos fatores ambientais ou externos</a:t>
            </a:r>
          </a:p>
          <a:p>
            <a:r>
              <a:rPr lang="pt-BR" sz="2000" dirty="0" smtClean="0"/>
              <a:t>Melhor interação com os fornecedores, possibilitando, em alguns casos, a consolidação de parcerias</a:t>
            </a:r>
          </a:p>
          <a:p>
            <a:r>
              <a:rPr lang="pt-BR" sz="2000" dirty="0" smtClean="0"/>
              <a:t>Melhoria nas atitudes e nas atividades dos profissionais da empresa</a:t>
            </a:r>
          </a:p>
          <a:p>
            <a:r>
              <a:rPr lang="pt-BR" sz="2000" dirty="0" smtClean="0"/>
              <a:t>Aumento do nível de motivação e de comprometimento das pessoas envolvidas</a:t>
            </a:r>
          </a:p>
          <a:p>
            <a:r>
              <a:rPr lang="pt-BR" sz="2000" dirty="0" smtClean="0"/>
              <a:t>Redução de funcionários em atividades burocráticas</a:t>
            </a:r>
          </a:p>
          <a:p>
            <a:r>
              <a:rPr lang="pt-BR" sz="2000" dirty="0" smtClean="0"/>
              <a:t>Redução dos níveis hierárquicos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77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sz="3600" dirty="0" smtClean="0"/>
              <a:t>Requisitos para Implanta</a:t>
            </a:r>
            <a:r>
              <a:rPr lang="en-US" sz="3600" dirty="0" err="1" smtClean="0"/>
              <a:t>ção</a:t>
            </a:r>
            <a:r>
              <a:rPr lang="en-US" sz="3600" dirty="0" smtClean="0"/>
              <a:t>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Envolvimento adequado da alta e média administração com o SIG</a:t>
            </a:r>
          </a:p>
          <a:p>
            <a:r>
              <a:rPr lang="en-US" sz="1800" dirty="0" err="1" smtClean="0"/>
              <a:t>Competência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parte das </a:t>
            </a:r>
            <a:r>
              <a:rPr lang="en-US" sz="1800" dirty="0" err="1" smtClean="0"/>
              <a:t>pessoas</a:t>
            </a:r>
            <a:r>
              <a:rPr lang="en-US" sz="1800" dirty="0" smtClean="0"/>
              <a:t> </a:t>
            </a:r>
            <a:r>
              <a:rPr lang="en-US" sz="1800" dirty="0" err="1" smtClean="0"/>
              <a:t>envolvidas</a:t>
            </a:r>
            <a:r>
              <a:rPr lang="en-US" sz="1800" dirty="0" smtClean="0"/>
              <a:t> no SIG</a:t>
            </a:r>
            <a:endParaRPr lang="pt-BR" sz="1800" dirty="0"/>
          </a:p>
          <a:p>
            <a:r>
              <a:rPr lang="en-US" sz="1800" dirty="0" err="1" smtClean="0"/>
              <a:t>Uso</a:t>
            </a:r>
            <a:r>
              <a:rPr lang="en-US" sz="1800" dirty="0" smtClean="0"/>
              <a:t> de um </a:t>
            </a:r>
            <a:r>
              <a:rPr lang="en-US" sz="1800" dirty="0" err="1" smtClean="0"/>
              <a:t>plano-mestre</a:t>
            </a:r>
            <a:r>
              <a:rPr lang="en-US" sz="1800" dirty="0" smtClean="0"/>
              <a:t> (Plano </a:t>
            </a:r>
            <a:r>
              <a:rPr lang="en-US" sz="1800" dirty="0" err="1" smtClean="0"/>
              <a:t>Diretor</a:t>
            </a:r>
            <a:r>
              <a:rPr lang="en-US" sz="1800" dirty="0" smtClean="0"/>
              <a:t> de </a:t>
            </a:r>
            <a:r>
              <a:rPr lang="en-US" sz="1800" dirty="0" err="1"/>
              <a:t>S</a:t>
            </a:r>
            <a:r>
              <a:rPr lang="en-US" sz="1800" dirty="0" err="1" smtClean="0"/>
              <a:t>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Informações</a:t>
            </a:r>
            <a:r>
              <a:rPr lang="en-US" sz="1800" dirty="0"/>
              <a:t>-</a:t>
            </a:r>
            <a:r>
              <a:rPr lang="en-US" sz="1800" dirty="0" smtClean="0"/>
              <a:t>PDSI).</a:t>
            </a:r>
          </a:p>
          <a:p>
            <a:r>
              <a:rPr lang="en-US" sz="1800" dirty="0" err="1" smtClean="0"/>
              <a:t>Atenção</a:t>
            </a:r>
            <a:r>
              <a:rPr lang="en-US" sz="1800" dirty="0" smtClean="0"/>
              <a:t> </a:t>
            </a:r>
            <a:r>
              <a:rPr lang="en-US" sz="1800" dirty="0" err="1" smtClean="0"/>
              <a:t>específica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fator</a:t>
            </a:r>
            <a:r>
              <a:rPr lang="en-US" sz="1800" dirty="0" smtClean="0"/>
              <a:t> </a:t>
            </a:r>
            <a:r>
              <a:rPr lang="en-US" sz="1800" dirty="0" err="1" smtClean="0"/>
              <a:t>humano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Habilidade</a:t>
            </a:r>
            <a:r>
              <a:rPr lang="en-US" sz="1800" dirty="0" smtClean="0"/>
              <a:t> dos </a:t>
            </a:r>
            <a:r>
              <a:rPr lang="en-US" sz="1800" dirty="0" err="1" smtClean="0"/>
              <a:t>executivos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identificar</a:t>
            </a:r>
            <a:r>
              <a:rPr lang="en-US" sz="1800" dirty="0" smtClean="0"/>
              <a:t> a </a:t>
            </a:r>
            <a:r>
              <a:rPr lang="en-US" sz="1800" dirty="0" err="1" smtClean="0"/>
              <a:t>necessidade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informação</a:t>
            </a:r>
            <a:endParaRPr lang="en-US" sz="1800" dirty="0" smtClean="0"/>
          </a:p>
          <a:p>
            <a:r>
              <a:rPr lang="en-US" sz="1800" dirty="0" err="1" smtClean="0"/>
              <a:t>Habilidade</a:t>
            </a:r>
            <a:r>
              <a:rPr lang="en-US" sz="1800" dirty="0" smtClean="0"/>
              <a:t> dos </a:t>
            </a:r>
            <a:r>
              <a:rPr lang="en-US" sz="1800" dirty="0" err="1" smtClean="0"/>
              <a:t>executivos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tomar</a:t>
            </a:r>
            <a:r>
              <a:rPr lang="en-US" sz="1800" dirty="0" smtClean="0"/>
              <a:t> as </a:t>
            </a:r>
            <a:r>
              <a:rPr lang="en-US" sz="1800" dirty="0" err="1" smtClean="0"/>
              <a:t>decisões</a:t>
            </a:r>
            <a:r>
              <a:rPr lang="en-US" sz="1800" dirty="0" smtClean="0"/>
              <a:t> com base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Apoio</a:t>
            </a:r>
            <a:r>
              <a:rPr lang="en-US" sz="1800" dirty="0" smtClean="0"/>
              <a:t> global dos </a:t>
            </a:r>
            <a:r>
              <a:rPr lang="en-US" sz="1800" dirty="0" err="1" smtClean="0"/>
              <a:t>planejamentos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Apoio</a:t>
            </a:r>
            <a:r>
              <a:rPr lang="en-US" sz="1800" dirty="0" smtClean="0"/>
              <a:t> de </a:t>
            </a:r>
            <a:r>
              <a:rPr lang="en-US" sz="1800" dirty="0" err="1" smtClean="0"/>
              <a:t>adequada</a:t>
            </a:r>
            <a:r>
              <a:rPr lang="en-US" sz="1800" dirty="0" smtClean="0"/>
              <a:t> </a:t>
            </a:r>
            <a:r>
              <a:rPr lang="en-US" sz="1800" dirty="0" err="1" smtClean="0"/>
              <a:t>estrutura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organizacional</a:t>
            </a:r>
            <a:r>
              <a:rPr lang="en-US" sz="1800" dirty="0" smtClean="0"/>
              <a:t>, </a:t>
            </a:r>
            <a:r>
              <a:rPr lang="en-US" sz="1800" dirty="0" err="1" smtClean="0"/>
              <a:t>bem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das </a:t>
            </a:r>
            <a:r>
              <a:rPr lang="en-US" sz="1800" dirty="0" err="1" smtClean="0"/>
              <a:t>normas</a:t>
            </a:r>
            <a:r>
              <a:rPr lang="en-US" sz="1800" dirty="0" smtClean="0"/>
              <a:t> e dos </a:t>
            </a:r>
            <a:r>
              <a:rPr lang="en-US" sz="1800" dirty="0" err="1" smtClean="0"/>
              <a:t>procedimentos</a:t>
            </a:r>
            <a:r>
              <a:rPr lang="en-US" sz="1800" dirty="0" smtClean="0"/>
              <a:t> e </a:t>
            </a:r>
            <a:r>
              <a:rPr lang="en-US" sz="1800" dirty="0" err="1" smtClean="0"/>
              <a:t>processos</a:t>
            </a:r>
            <a:r>
              <a:rPr lang="en-US" sz="1800" dirty="0" smtClean="0"/>
              <a:t> </a:t>
            </a:r>
            <a:r>
              <a:rPr lang="en-US" sz="1800" dirty="0" err="1" smtClean="0"/>
              <a:t>inerentes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aos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sistemas</a:t>
            </a:r>
            <a:endParaRPr lang="en-US" sz="1800" dirty="0" smtClean="0"/>
          </a:p>
          <a:p>
            <a:r>
              <a:rPr lang="en-US" sz="1800" dirty="0" err="1" smtClean="0"/>
              <a:t>Apoio</a:t>
            </a:r>
            <a:r>
              <a:rPr lang="en-US" sz="1800" dirty="0" smtClean="0"/>
              <a:t> </a:t>
            </a:r>
            <a:r>
              <a:rPr lang="en-US" sz="1800" dirty="0" err="1" smtClean="0"/>
              <a:t>catalisador</a:t>
            </a:r>
            <a:r>
              <a:rPr lang="en-US" sz="1800" dirty="0" smtClean="0"/>
              <a:t> de um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dirty="0" err="1" smtClean="0"/>
              <a:t>controladoria</a:t>
            </a:r>
            <a:r>
              <a:rPr lang="en-US" sz="1800" dirty="0" smtClean="0"/>
              <a:t> (</a:t>
            </a:r>
            <a:r>
              <a:rPr lang="en-US" sz="1800" dirty="0" err="1" smtClean="0"/>
              <a:t>contabilidade</a:t>
            </a:r>
            <a:r>
              <a:rPr lang="en-US" sz="1800" dirty="0" smtClean="0"/>
              <a:t>, </a:t>
            </a:r>
            <a:r>
              <a:rPr lang="en-US" sz="1800" dirty="0" err="1" smtClean="0"/>
              <a:t>custos</a:t>
            </a:r>
            <a:r>
              <a:rPr lang="en-US" sz="1800" dirty="0" smtClean="0"/>
              <a:t> e </a:t>
            </a:r>
            <a:r>
              <a:rPr lang="en-US" sz="1800" dirty="0" err="1" smtClean="0"/>
              <a:t>orçamentos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Conhecimento</a:t>
            </a:r>
            <a:r>
              <a:rPr lang="en-US" sz="1800" dirty="0" smtClean="0"/>
              <a:t> e </a:t>
            </a:r>
            <a:r>
              <a:rPr lang="en-US" sz="1800" dirty="0" err="1" smtClean="0"/>
              <a:t>confiança</a:t>
            </a:r>
            <a:r>
              <a:rPr lang="en-US" sz="1800" dirty="0" smtClean="0"/>
              <a:t> no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gerenciais</a:t>
            </a:r>
            <a:endParaRPr lang="en-US" sz="1800" dirty="0" smtClean="0"/>
          </a:p>
          <a:p>
            <a:r>
              <a:rPr lang="en-US" sz="1800" dirty="0" err="1" smtClean="0"/>
              <a:t>Existência</a:t>
            </a:r>
            <a:r>
              <a:rPr lang="en-US" sz="1800" dirty="0" smtClean="0"/>
              <a:t> de dados e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relevantes</a:t>
            </a:r>
            <a:r>
              <a:rPr lang="en-US" sz="1800" dirty="0" smtClean="0"/>
              <a:t> e </a:t>
            </a:r>
            <a:r>
              <a:rPr lang="en-US" sz="1800" dirty="0" err="1" smtClean="0"/>
              <a:t>atualizados</a:t>
            </a:r>
            <a:endParaRPr lang="en-US" sz="1800" dirty="0" smtClean="0"/>
          </a:p>
          <a:p>
            <a:r>
              <a:rPr lang="en-US" sz="1800" dirty="0" err="1" smtClean="0"/>
              <a:t>Adequação</a:t>
            </a:r>
            <a:r>
              <a:rPr lang="en-US" sz="1800" dirty="0" smtClean="0"/>
              <a:t> da </a:t>
            </a:r>
            <a:r>
              <a:rPr lang="en-US" sz="1800" dirty="0" err="1" smtClean="0"/>
              <a:t>relação</a:t>
            </a:r>
            <a:r>
              <a:rPr lang="en-US" sz="1800" dirty="0" smtClean="0"/>
              <a:t> </a:t>
            </a:r>
            <a:r>
              <a:rPr lang="en-US" sz="1800" dirty="0" err="1" smtClean="0"/>
              <a:t>custos</a:t>
            </a:r>
            <a:r>
              <a:rPr lang="en-US" sz="1800" dirty="0" smtClean="0"/>
              <a:t> versus </a:t>
            </a:r>
            <a:r>
              <a:rPr lang="en-US" sz="1800" dirty="0" err="1" smtClean="0"/>
              <a:t>benefícios</a:t>
            </a:r>
            <a:r>
              <a:rPr lang="en-US" sz="1800" dirty="0" smtClean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918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1692275" y="3213100"/>
            <a:ext cx="6119813" cy="749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mtClean="0"/>
              <a:t>Sistemas de Informações Gerenciais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634082"/>
          </a:xfrm>
        </p:spPr>
        <p:txBody>
          <a:bodyPr/>
          <a:lstStyle/>
          <a:p>
            <a:r>
              <a:rPr lang="en-US" dirty="0" err="1" smtClean="0"/>
              <a:t>Falácias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executivo</a:t>
            </a:r>
            <a:r>
              <a:rPr lang="en-US" sz="2800" dirty="0" smtClean="0"/>
              <a:t> </a:t>
            </a:r>
            <a:r>
              <a:rPr lang="en-US" sz="2800" dirty="0" err="1" smtClean="0"/>
              <a:t>necessita</a:t>
            </a:r>
            <a:r>
              <a:rPr lang="en-US" sz="2800" dirty="0" smtClean="0"/>
              <a:t> </a:t>
            </a:r>
            <a:r>
              <a:rPr lang="en-US" sz="2800" dirty="0" err="1" smtClean="0"/>
              <a:t>muito</a:t>
            </a:r>
            <a:r>
              <a:rPr lang="en-US" sz="2800" dirty="0" smtClean="0"/>
              <a:t> das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relevantes</a:t>
            </a:r>
            <a:endParaRPr lang="en-US" sz="2800" dirty="0" smtClean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executivo</a:t>
            </a:r>
            <a:r>
              <a:rPr lang="en-US" sz="2800" dirty="0" smtClean="0"/>
              <a:t> </a:t>
            </a:r>
            <a:r>
              <a:rPr lang="en-US" sz="2800" dirty="0" err="1" smtClean="0"/>
              <a:t>precisa</a:t>
            </a:r>
            <a:r>
              <a:rPr lang="en-US" sz="2800" dirty="0" smtClean="0"/>
              <a:t> das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deseja</a:t>
            </a:r>
            <a:endParaRPr lang="en-US" sz="2800" dirty="0" smtClean="0"/>
          </a:p>
          <a:p>
            <a:r>
              <a:rPr lang="en-US" sz="2800" dirty="0" err="1" smtClean="0"/>
              <a:t>Entregues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executivo</a:t>
            </a:r>
            <a:r>
              <a:rPr lang="en-US" sz="2800" dirty="0" smtClean="0"/>
              <a:t> as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ele</a:t>
            </a:r>
            <a:r>
              <a:rPr lang="en-US" sz="2800" dirty="0" smtClean="0"/>
              <a:t> </a:t>
            </a:r>
            <a:r>
              <a:rPr lang="en-US" sz="2800" dirty="0" err="1" smtClean="0"/>
              <a:t>necessita</a:t>
            </a:r>
            <a:r>
              <a:rPr lang="en-US" sz="2800" dirty="0" smtClean="0"/>
              <a:t>, </a:t>
            </a:r>
            <a:r>
              <a:rPr lang="en-US" sz="2800" dirty="0" err="1" smtClean="0"/>
              <a:t>suas</a:t>
            </a:r>
            <a:r>
              <a:rPr lang="en-US" sz="2800" dirty="0" smtClean="0"/>
              <a:t> </a:t>
            </a:r>
            <a:r>
              <a:rPr lang="en-US" sz="2800" dirty="0" err="1" smtClean="0"/>
              <a:t>decisões</a:t>
            </a:r>
            <a:r>
              <a:rPr lang="en-US" sz="2800" dirty="0" smtClean="0"/>
              <a:t> </a:t>
            </a:r>
            <a:r>
              <a:rPr lang="en-US" sz="2800" dirty="0" err="1" smtClean="0"/>
              <a:t>melhorarão</a:t>
            </a:r>
            <a:endParaRPr lang="en-US" sz="2800" dirty="0" smtClean="0"/>
          </a:p>
          <a:p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comunicação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</a:t>
            </a:r>
            <a:r>
              <a:rPr lang="en-US" sz="2800" dirty="0" smtClean="0"/>
              <a:t> </a:t>
            </a:r>
            <a:r>
              <a:rPr lang="en-US" sz="2800" dirty="0" err="1" smtClean="0"/>
              <a:t>desempenho</a:t>
            </a:r>
            <a:r>
              <a:rPr lang="en-US" sz="2800" dirty="0" smtClean="0"/>
              <a:t> </a:t>
            </a:r>
            <a:r>
              <a:rPr lang="en-US" sz="2800" dirty="0" err="1" smtClean="0"/>
              <a:t>melhor</a:t>
            </a:r>
            <a:endParaRPr lang="en-US" sz="2800" dirty="0" smtClean="0"/>
          </a:p>
          <a:p>
            <a:r>
              <a:rPr lang="en-US" sz="2800" dirty="0" smtClean="0"/>
              <a:t>Um </a:t>
            </a:r>
            <a:r>
              <a:rPr lang="en-US" sz="2800" dirty="0" err="1" smtClean="0"/>
              <a:t>executivo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tem de saber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</a:t>
            </a:r>
            <a:r>
              <a:rPr lang="en-US" sz="2800" dirty="0" smtClean="0"/>
              <a:t> um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de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, mas </a:t>
            </a:r>
            <a:r>
              <a:rPr lang="en-US" sz="2800" dirty="0" err="1" smtClean="0"/>
              <a:t>apenas</a:t>
            </a:r>
            <a:r>
              <a:rPr lang="en-US" sz="2800" dirty="0" smtClean="0"/>
              <a:t> </a:t>
            </a:r>
            <a:r>
              <a:rPr lang="en-US" sz="2800" dirty="0" err="1" smtClean="0"/>
              <a:t>usá</a:t>
            </a:r>
            <a:r>
              <a:rPr lang="en-US" sz="2800" dirty="0" smtClean="0"/>
              <a:t>-lo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859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706090"/>
          </a:xfrm>
        </p:spPr>
        <p:txBody>
          <a:bodyPr/>
          <a:lstStyle/>
          <a:p>
            <a:r>
              <a:rPr lang="en-US" dirty="0" smtClean="0"/>
              <a:t>SIG </a:t>
            </a:r>
            <a:r>
              <a:rPr lang="en-US" dirty="0" err="1" smtClean="0"/>
              <a:t>eficiente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Significância</a:t>
            </a:r>
            <a:r>
              <a:rPr lang="en-US" dirty="0" smtClean="0"/>
              <a:t> das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transmitidas</a:t>
            </a:r>
            <a:endParaRPr lang="en-US" dirty="0" smtClean="0"/>
          </a:p>
          <a:p>
            <a:r>
              <a:rPr lang="en-US" dirty="0" err="1" smtClean="0"/>
              <a:t>Rapidez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fluem</a:t>
            </a:r>
            <a:r>
              <a:rPr lang="en-US" dirty="0" smtClean="0"/>
              <a:t> dos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sensores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centros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endParaRPr lang="en-US" dirty="0" smtClean="0"/>
          </a:p>
          <a:p>
            <a:r>
              <a:rPr lang="en-US" dirty="0" err="1" smtClean="0"/>
              <a:t>Características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,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periodicidade</a:t>
            </a:r>
            <a:r>
              <a:rPr lang="en-US" dirty="0" smtClean="0"/>
              <a:t> das </a:t>
            </a:r>
            <a:r>
              <a:rPr lang="en-US" dirty="0" err="1" smtClean="0"/>
              <a:t>decisões</a:t>
            </a:r>
            <a:r>
              <a:rPr lang="en-US" dirty="0" smtClean="0"/>
              <a:t>, </a:t>
            </a:r>
            <a:r>
              <a:rPr lang="en-US" dirty="0" err="1" smtClean="0"/>
              <a:t>grau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das </a:t>
            </a:r>
            <a:r>
              <a:rPr lang="en-US" dirty="0" err="1" smtClean="0"/>
              <a:t>informações</a:t>
            </a:r>
            <a:r>
              <a:rPr lang="en-US" dirty="0" smtClean="0"/>
              <a:t> com base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é </a:t>
            </a:r>
            <a:r>
              <a:rPr lang="en-US" dirty="0" err="1" smtClean="0"/>
              <a:t>tomada</a:t>
            </a:r>
            <a:r>
              <a:rPr lang="en-US" dirty="0" smtClean="0"/>
              <a:t> a </a:t>
            </a:r>
            <a:r>
              <a:rPr lang="en-US" dirty="0" err="1" smtClean="0"/>
              <a:t>decisão</a:t>
            </a:r>
            <a:r>
              <a:rPr lang="en-US" dirty="0" smtClean="0"/>
              <a:t>, </a:t>
            </a:r>
            <a:r>
              <a:rPr lang="en-US" dirty="0" err="1" smtClean="0"/>
              <a:t>grau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Igual 3"/>
          <p:cNvSpPr/>
          <p:nvPr/>
        </p:nvSpPr>
        <p:spPr>
          <a:xfrm>
            <a:off x="2555776" y="5732385"/>
            <a:ext cx="864096" cy="50405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95070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Tempo real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958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706090"/>
          </a:xfrm>
        </p:spPr>
        <p:txBody>
          <a:bodyPr/>
          <a:lstStyle/>
          <a:p>
            <a:r>
              <a:rPr lang="en-US" dirty="0" smtClean="0"/>
              <a:t>SIG </a:t>
            </a:r>
            <a:r>
              <a:rPr lang="en-US" dirty="0" err="1" smtClean="0"/>
              <a:t>Vs</a:t>
            </a:r>
            <a:r>
              <a:rPr lang="en-US" dirty="0" smtClean="0"/>
              <a:t> SAD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484784"/>
            <a:ext cx="627504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SIG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gerenciais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4" name="Multiplicar 3"/>
          <p:cNvSpPr/>
          <p:nvPr/>
        </p:nvSpPr>
        <p:spPr>
          <a:xfrm>
            <a:off x="4366828" y="2996952"/>
            <a:ext cx="1080120" cy="115212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769368" y="4293096"/>
            <a:ext cx="6275040" cy="13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/>
              <a:t>SAD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(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apoio</a:t>
            </a:r>
            <a:r>
              <a:rPr lang="en-US" dirty="0" smtClean="0"/>
              <a:t> a </a:t>
            </a:r>
            <a:r>
              <a:rPr lang="en-US" dirty="0" err="1" smtClean="0"/>
              <a:t>decisão</a:t>
            </a:r>
            <a:r>
              <a:rPr lang="en-U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634082"/>
          </a:xfrm>
        </p:spPr>
        <p:txBody>
          <a:bodyPr/>
          <a:lstStyle/>
          <a:p>
            <a:r>
              <a:rPr lang="en-US" dirty="0" smtClean="0"/>
              <a:t>SIG </a:t>
            </a:r>
            <a:r>
              <a:rPr lang="en-US" dirty="0" err="1" smtClean="0"/>
              <a:t>em</a:t>
            </a:r>
            <a:r>
              <a:rPr lang="en-US" dirty="0" smtClean="0"/>
              <a:t> 3 </a:t>
            </a:r>
            <a:r>
              <a:rPr lang="en-US" dirty="0" err="1" smtClean="0"/>
              <a:t>Níveis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545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6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836712"/>
          </a:xfrm>
        </p:spPr>
        <p:txBody>
          <a:bodyPr/>
          <a:lstStyle/>
          <a:p>
            <a:r>
              <a:rPr lang="en-US" sz="3600" dirty="0" err="1" smtClean="0"/>
              <a:t>Divisão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áreas</a:t>
            </a:r>
            <a:r>
              <a:rPr lang="en-US" sz="3600" dirty="0" smtClean="0"/>
              <a:t> </a:t>
            </a:r>
            <a:r>
              <a:rPr lang="en-US" sz="3600" dirty="0" err="1" smtClean="0"/>
              <a:t>funcionais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564904"/>
            <a:ext cx="8219256" cy="21168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Para </a:t>
            </a:r>
            <a:r>
              <a:rPr lang="en-US" dirty="0" err="1" smtClean="0"/>
              <a:t>efeitos</a:t>
            </a:r>
            <a:r>
              <a:rPr lang="en-US" dirty="0" smtClean="0"/>
              <a:t> de </a:t>
            </a:r>
            <a:r>
              <a:rPr lang="en-US" dirty="0" err="1" smtClean="0"/>
              <a:t>elaboração</a:t>
            </a:r>
            <a:r>
              <a:rPr lang="en-US" dirty="0" smtClean="0"/>
              <a:t> do </a:t>
            </a:r>
            <a:r>
              <a:rPr lang="en-US" dirty="0" err="1" smtClean="0"/>
              <a:t>plano</a:t>
            </a:r>
            <a:r>
              <a:rPr lang="en-US" dirty="0" smtClean="0"/>
              <a:t>,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enfocada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vista de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e </a:t>
            </a:r>
            <a:r>
              <a:rPr lang="en-US" dirty="0" err="1" smtClean="0"/>
              <a:t>atividades</a:t>
            </a:r>
            <a:r>
              <a:rPr lang="en-US" dirty="0" smtClean="0"/>
              <a:t>, </a:t>
            </a:r>
            <a:r>
              <a:rPr lang="en-US" dirty="0" err="1" smtClean="0"/>
              <a:t>independente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</a:t>
            </a:r>
            <a:r>
              <a:rPr lang="en-US" dirty="0" err="1" smtClean="0"/>
              <a:t>vigente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562074"/>
          </a:xfrm>
        </p:spPr>
        <p:txBody>
          <a:bodyPr/>
          <a:lstStyle/>
          <a:p>
            <a:r>
              <a:rPr lang="en-US" dirty="0" err="1" smtClean="0"/>
              <a:t>Concorrência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Identificar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concorrentes</a:t>
            </a:r>
            <a:r>
              <a:rPr lang="en-US" sz="2400" dirty="0" smtClean="0"/>
              <a:t> (</a:t>
            </a:r>
            <a:r>
              <a:rPr lang="en-US" sz="2400" dirty="0" err="1" smtClean="0"/>
              <a:t>Máximo</a:t>
            </a:r>
            <a:r>
              <a:rPr lang="en-US" sz="2400" dirty="0" smtClean="0"/>
              <a:t> de 5 </a:t>
            </a:r>
            <a:r>
              <a:rPr lang="en-US" sz="2400" dirty="0" err="1" smtClean="0"/>
              <a:t>concorrentes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Nomear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pessoa</a:t>
            </a:r>
            <a:r>
              <a:rPr lang="en-US" sz="2400" dirty="0" smtClean="0"/>
              <a:t>, com </a:t>
            </a:r>
            <a:r>
              <a:rPr lang="en-US" sz="2400" dirty="0" err="1" smtClean="0"/>
              <a:t>elevada</a:t>
            </a:r>
            <a:r>
              <a:rPr lang="en-US" sz="2400" dirty="0" smtClean="0"/>
              <a:t> </a:t>
            </a:r>
            <a:r>
              <a:rPr lang="en-US" sz="2400" dirty="0" err="1" smtClean="0"/>
              <a:t>experiência</a:t>
            </a:r>
            <a:r>
              <a:rPr lang="en-US" sz="2400" dirty="0" smtClean="0"/>
              <a:t> 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</a:t>
            </a:r>
            <a:r>
              <a:rPr lang="en-US" sz="2400" dirty="0" smtClean="0"/>
              <a:t>,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supervisionar</a:t>
            </a:r>
            <a:r>
              <a:rPr lang="en-US" sz="2400" dirty="0" smtClean="0"/>
              <a:t> a </a:t>
            </a:r>
            <a:r>
              <a:rPr lang="en-US" sz="2400" dirty="0" err="1" smtClean="0"/>
              <a:t>coleta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, </a:t>
            </a:r>
            <a:r>
              <a:rPr lang="en-US" sz="2400" dirty="0" err="1" smtClean="0"/>
              <a:t>avaliar</a:t>
            </a:r>
            <a:r>
              <a:rPr lang="en-US" sz="2400" dirty="0" smtClean="0"/>
              <a:t>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importância</a:t>
            </a:r>
            <a:r>
              <a:rPr lang="en-US" sz="2400" dirty="0" smtClean="0"/>
              <a:t> e </a:t>
            </a:r>
            <a:r>
              <a:rPr lang="en-US" sz="2400" dirty="0" err="1" smtClean="0"/>
              <a:t>fazer</a:t>
            </a:r>
            <a:r>
              <a:rPr lang="en-US" sz="2400" dirty="0" smtClean="0"/>
              <a:t> com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elas</a:t>
            </a:r>
            <a:r>
              <a:rPr lang="en-US" sz="2400" dirty="0" smtClean="0"/>
              <a:t> </a:t>
            </a:r>
            <a:r>
              <a:rPr lang="en-US" sz="2400" dirty="0" err="1" smtClean="0"/>
              <a:t>cheguem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setor</a:t>
            </a:r>
            <a:r>
              <a:rPr lang="en-US" sz="2400" dirty="0" smtClean="0"/>
              <a:t> da </a:t>
            </a:r>
            <a:r>
              <a:rPr lang="en-US" sz="2400" dirty="0" err="1" smtClean="0"/>
              <a:t>empresa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poderá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beneficiado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/>
              <a:t> </a:t>
            </a:r>
            <a:r>
              <a:rPr lang="en-US" sz="2400" dirty="0" err="1" smtClean="0"/>
              <a:t>essa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informação</a:t>
            </a:r>
            <a:endParaRPr lang="en-US" sz="2400" dirty="0" smtClean="0"/>
          </a:p>
          <a:p>
            <a:r>
              <a:rPr lang="en-US" sz="2400" dirty="0" err="1" smtClean="0"/>
              <a:t>Encorajar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funcionários</a:t>
            </a:r>
            <a:r>
              <a:rPr lang="en-US" sz="2400" dirty="0" smtClean="0"/>
              <a:t> da </a:t>
            </a:r>
            <a:r>
              <a:rPr lang="en-US" sz="2400" dirty="0" err="1" smtClean="0"/>
              <a:t>empresa</a:t>
            </a:r>
            <a:r>
              <a:rPr lang="en-US" sz="2400" dirty="0" smtClean="0"/>
              <a:t> –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diversos</a:t>
            </a:r>
            <a:r>
              <a:rPr lang="en-US" sz="2400" dirty="0" smtClean="0"/>
              <a:t> </a:t>
            </a:r>
            <a:r>
              <a:rPr lang="en-US" sz="2400" dirty="0" err="1" smtClean="0"/>
              <a:t>níveis</a:t>
            </a:r>
            <a:r>
              <a:rPr lang="en-US" sz="2400" dirty="0" smtClean="0"/>
              <a:t> </a:t>
            </a:r>
            <a:r>
              <a:rPr lang="en-US" sz="2400" dirty="0" err="1" smtClean="0"/>
              <a:t>hierárquicos</a:t>
            </a:r>
            <a:r>
              <a:rPr lang="en-US" sz="2400" dirty="0" smtClean="0"/>
              <a:t> – a </a:t>
            </a:r>
            <a:r>
              <a:rPr lang="en-US" sz="2400" dirty="0" err="1" smtClean="0"/>
              <a:t>contribuiir</a:t>
            </a:r>
            <a:r>
              <a:rPr lang="en-US" sz="2400" dirty="0" smtClean="0"/>
              <a:t>, </a:t>
            </a:r>
            <a:r>
              <a:rPr lang="en-US" sz="2400" dirty="0" err="1" smtClean="0"/>
              <a:t>regularmente</a:t>
            </a:r>
            <a:r>
              <a:rPr lang="en-US" sz="2400" dirty="0" smtClean="0"/>
              <a:t>, com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 a </a:t>
            </a:r>
            <a:r>
              <a:rPr lang="en-US" sz="2400" dirty="0" err="1" smtClean="0"/>
              <a:t>respeito</a:t>
            </a:r>
            <a:r>
              <a:rPr lang="en-US" sz="2400" dirty="0" smtClean="0"/>
              <a:t> das </a:t>
            </a:r>
            <a:r>
              <a:rPr lang="en-US" sz="2400" dirty="0" err="1" smtClean="0"/>
              <a:t>atividades</a:t>
            </a:r>
            <a:r>
              <a:rPr lang="en-US" sz="2400" dirty="0" smtClean="0"/>
              <a:t> dos </a:t>
            </a:r>
            <a:r>
              <a:rPr lang="en-US" sz="2400" dirty="0" err="1" smtClean="0"/>
              <a:t>concorrentes</a:t>
            </a:r>
            <a:r>
              <a:rPr lang="en-US" sz="2400" dirty="0" smtClean="0"/>
              <a:t>. </a:t>
            </a:r>
            <a:r>
              <a:rPr lang="en-US" sz="2400" dirty="0" err="1" smtClean="0"/>
              <a:t>Normalmente</a:t>
            </a:r>
            <a:r>
              <a:rPr lang="en-US" sz="2400" dirty="0" smtClean="0"/>
              <a:t>, </a:t>
            </a:r>
            <a:r>
              <a:rPr lang="en-US" sz="2400" dirty="0" err="1" smtClean="0"/>
              <a:t>essas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 tem </a:t>
            </a:r>
            <a:r>
              <a:rPr lang="en-US" sz="2400" dirty="0" err="1" smtClean="0"/>
              <a:t>semanas</a:t>
            </a:r>
            <a:r>
              <a:rPr lang="en-US" sz="2400" dirty="0" smtClean="0"/>
              <a:t> de </a:t>
            </a:r>
            <a:r>
              <a:rPr lang="en-US" sz="2400" dirty="0" err="1" smtClean="0"/>
              <a:t>dianteira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relatos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aparecem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imprensa</a:t>
            </a:r>
            <a:r>
              <a:rPr lang="en-US" sz="2400" dirty="0" smtClean="0"/>
              <a:t> </a:t>
            </a:r>
            <a:r>
              <a:rPr lang="en-US" sz="2400" dirty="0" err="1" smtClean="0"/>
              <a:t>especializada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089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34082"/>
          </a:xfrm>
        </p:spPr>
        <p:txBody>
          <a:bodyPr/>
          <a:lstStyle/>
          <a:p>
            <a:r>
              <a:rPr lang="en-US" dirty="0" err="1" smtClean="0"/>
              <a:t>Concorrência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Áreas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colaborar</a:t>
            </a:r>
            <a:r>
              <a:rPr lang="en-US" sz="1800" dirty="0" smtClean="0"/>
              <a:t> com SIG </a:t>
            </a:r>
            <a:r>
              <a:rPr lang="en-US" sz="1800" dirty="0" err="1" smtClean="0"/>
              <a:t>inerente</a:t>
            </a:r>
            <a:r>
              <a:rPr lang="en-US" sz="1800" dirty="0" smtClean="0"/>
              <a:t> </a:t>
            </a:r>
            <a:r>
              <a:rPr lang="en-US" sz="1800" dirty="0" err="1" smtClean="0"/>
              <a:t>aos</a:t>
            </a:r>
            <a:r>
              <a:rPr lang="en-US" sz="1800" dirty="0" smtClean="0"/>
              <a:t> </a:t>
            </a:r>
            <a:r>
              <a:rPr lang="en-US" sz="1800" dirty="0" err="1" smtClean="0"/>
              <a:t>concorrentes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Vendas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possuem</a:t>
            </a:r>
            <a:r>
              <a:rPr lang="en-US" sz="1800" dirty="0" smtClean="0"/>
              <a:t> </a:t>
            </a:r>
            <a:r>
              <a:rPr lang="en-US" sz="1800" dirty="0" err="1" smtClean="0"/>
              <a:t>grande</a:t>
            </a:r>
            <a:r>
              <a:rPr lang="en-US" sz="1800" dirty="0" smtClean="0"/>
              <a:t> </a:t>
            </a:r>
            <a:r>
              <a:rPr lang="en-US" sz="1800" dirty="0" err="1" smtClean="0"/>
              <a:t>interação</a:t>
            </a:r>
            <a:r>
              <a:rPr lang="en-US" sz="1800" dirty="0" smtClean="0"/>
              <a:t> com o </a:t>
            </a:r>
            <a:r>
              <a:rPr lang="en-US" sz="1800" dirty="0" err="1" smtClean="0"/>
              <a:t>mercado</a:t>
            </a:r>
            <a:endParaRPr lang="en-US" sz="1800" dirty="0" smtClean="0"/>
          </a:p>
          <a:p>
            <a:r>
              <a:rPr lang="en-US" sz="1800" dirty="0" smtClean="0"/>
              <a:t>Propaganda e </a:t>
            </a:r>
            <a:r>
              <a:rPr lang="en-US" sz="1800" dirty="0" err="1" smtClean="0"/>
              <a:t>publicidade</a:t>
            </a:r>
            <a:r>
              <a:rPr lang="pt-BR" sz="1800" dirty="0" smtClean="0"/>
              <a:t>, com informações de novos produtos e estratégias mercadológicas.</a:t>
            </a:r>
          </a:p>
          <a:p>
            <a:r>
              <a:rPr lang="en-US" sz="1800" dirty="0" err="1" smtClean="0"/>
              <a:t>Compras</a:t>
            </a:r>
            <a:r>
              <a:rPr lang="en-US" sz="1800" dirty="0" smtClean="0"/>
              <a:t>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haver</a:t>
            </a:r>
            <a:r>
              <a:rPr lang="en-US" sz="1800" dirty="0" smtClean="0"/>
              <a:t> </a:t>
            </a:r>
            <a:r>
              <a:rPr lang="en-US" sz="1800" dirty="0" err="1" smtClean="0"/>
              <a:t>fornecedores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comum</a:t>
            </a:r>
            <a:endParaRPr lang="en-US" sz="1800" dirty="0" smtClean="0"/>
          </a:p>
          <a:p>
            <a:r>
              <a:rPr lang="en-US" sz="1800" dirty="0" err="1" smtClean="0"/>
              <a:t>Pesquisa</a:t>
            </a:r>
            <a:r>
              <a:rPr lang="en-US" sz="1800" dirty="0" smtClean="0"/>
              <a:t> e </a:t>
            </a:r>
            <a:r>
              <a:rPr lang="en-US" sz="1800" dirty="0" err="1" smtClean="0"/>
              <a:t>desenvolvimento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normalmente</a:t>
            </a:r>
            <a:r>
              <a:rPr lang="en-US" sz="1800" dirty="0" smtClean="0"/>
              <a:t> </a:t>
            </a:r>
            <a:r>
              <a:rPr lang="en-US" sz="1800" dirty="0" err="1" smtClean="0"/>
              <a:t>usam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mesmos</a:t>
            </a:r>
            <a:r>
              <a:rPr lang="en-US" sz="1800" dirty="0" smtClean="0"/>
              <a:t> </a:t>
            </a:r>
            <a:r>
              <a:rPr lang="en-US" sz="1800" dirty="0" err="1" smtClean="0"/>
              <a:t>bancos</a:t>
            </a:r>
            <a:r>
              <a:rPr lang="en-US" sz="1800" dirty="0" smtClean="0"/>
              <a:t> de dados</a:t>
            </a:r>
          </a:p>
          <a:p>
            <a:r>
              <a:rPr lang="en-US" sz="1800" dirty="0" err="1" smtClean="0"/>
              <a:t>Crédito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smtClean="0"/>
              <a:t>tem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valiosas</a:t>
            </a:r>
            <a:r>
              <a:rPr lang="en-US" sz="1800" dirty="0" smtClean="0"/>
              <a:t> de </a:t>
            </a:r>
            <a:r>
              <a:rPr lang="en-US" sz="1800" dirty="0" err="1" smtClean="0"/>
              <a:t>empresas</a:t>
            </a:r>
            <a:r>
              <a:rPr lang="en-US" sz="1800" dirty="0" smtClean="0"/>
              <a:t> do </a:t>
            </a:r>
            <a:r>
              <a:rPr lang="en-US" sz="1800" dirty="0" err="1" smtClean="0"/>
              <a:t>mercado</a:t>
            </a:r>
            <a:endParaRPr lang="en-US" sz="1800" dirty="0" smtClean="0"/>
          </a:p>
          <a:p>
            <a:r>
              <a:rPr lang="en-US" sz="1800" dirty="0" err="1" smtClean="0"/>
              <a:t>Atendimento</a:t>
            </a:r>
            <a:r>
              <a:rPr lang="en-US" sz="1800" dirty="0" smtClean="0"/>
              <a:t> </a:t>
            </a:r>
            <a:r>
              <a:rPr lang="en-US" sz="1800" dirty="0" err="1" smtClean="0"/>
              <a:t>ao</a:t>
            </a:r>
            <a:r>
              <a:rPr lang="en-US" sz="1800" dirty="0" smtClean="0"/>
              <a:t> </a:t>
            </a:r>
            <a:r>
              <a:rPr lang="en-US" sz="1800" dirty="0" err="1" smtClean="0"/>
              <a:t>cliente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estando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linha</a:t>
            </a:r>
            <a:r>
              <a:rPr lang="en-US" sz="1800" dirty="0" smtClean="0"/>
              <a:t> </a:t>
            </a:r>
            <a:r>
              <a:rPr lang="en-US" sz="1800" dirty="0" err="1" smtClean="0"/>
              <a:t>direta</a:t>
            </a:r>
            <a:r>
              <a:rPr lang="en-US" sz="1800" dirty="0" smtClean="0"/>
              <a:t> com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clientes,podendo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informar</a:t>
            </a:r>
            <a:r>
              <a:rPr lang="en-US" sz="1800" dirty="0" smtClean="0"/>
              <a:t>-se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novos</a:t>
            </a:r>
            <a:r>
              <a:rPr lang="en-US" sz="1800" dirty="0" smtClean="0"/>
              <a:t> </a:t>
            </a:r>
            <a:r>
              <a:rPr lang="en-US" sz="1800" dirty="0" err="1" smtClean="0"/>
              <a:t>produtos</a:t>
            </a:r>
            <a:r>
              <a:rPr lang="en-US" sz="1800" dirty="0" smtClean="0"/>
              <a:t>, </a:t>
            </a:r>
            <a:r>
              <a:rPr lang="en-US" sz="1800" dirty="0" err="1" smtClean="0"/>
              <a:t>suas</a:t>
            </a:r>
            <a:r>
              <a:rPr lang="en-US" sz="1800" dirty="0" smtClean="0"/>
              <a:t> </a:t>
            </a:r>
            <a:r>
              <a:rPr lang="en-US" sz="1800" dirty="0" err="1" smtClean="0"/>
              <a:t>características</a:t>
            </a:r>
            <a:r>
              <a:rPr lang="en-US" sz="1800" dirty="0" smtClean="0"/>
              <a:t>, </a:t>
            </a:r>
            <a:r>
              <a:rPr lang="en-US" sz="1800" dirty="0" err="1" smtClean="0"/>
              <a:t>mudança</a:t>
            </a:r>
            <a:r>
              <a:rPr lang="en-US" sz="1800" dirty="0" smtClean="0"/>
              <a:t> de </a:t>
            </a:r>
            <a:r>
              <a:rPr lang="en-US" sz="1800" dirty="0" err="1" smtClean="0"/>
              <a:t>preços</a:t>
            </a:r>
            <a:r>
              <a:rPr lang="en-US" sz="1800" dirty="0" smtClean="0"/>
              <a:t> e etc.</a:t>
            </a:r>
          </a:p>
          <a:p>
            <a:r>
              <a:rPr lang="en-US" sz="1800" dirty="0" err="1" smtClean="0"/>
              <a:t>Distribuição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representantes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saber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custos</a:t>
            </a:r>
            <a:r>
              <a:rPr lang="en-US" sz="1800" dirty="0" smtClean="0"/>
              <a:t> de </a:t>
            </a:r>
            <a:r>
              <a:rPr lang="en-US" sz="1800" dirty="0" err="1" smtClean="0"/>
              <a:t>transportes</a:t>
            </a:r>
            <a:r>
              <a:rPr lang="en-US" sz="1800" dirty="0" smtClean="0"/>
              <a:t> dos </a:t>
            </a:r>
            <a:r>
              <a:rPr lang="en-US" sz="1800" dirty="0" err="1" smtClean="0"/>
              <a:t>concorrentes</a:t>
            </a:r>
            <a:r>
              <a:rPr lang="en-US" sz="1800" dirty="0" smtClean="0"/>
              <a:t>, </a:t>
            </a:r>
            <a:r>
              <a:rPr lang="en-US" sz="1800" dirty="0" err="1" smtClean="0"/>
              <a:t>capacidade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depósitos</a:t>
            </a:r>
            <a:r>
              <a:rPr lang="en-US" sz="1800" dirty="0" smtClean="0"/>
              <a:t>, </a:t>
            </a:r>
            <a:r>
              <a:rPr lang="en-US" sz="1800" dirty="0" err="1" smtClean="0"/>
              <a:t>nível</a:t>
            </a:r>
            <a:r>
              <a:rPr lang="en-US" sz="1800" dirty="0" smtClean="0"/>
              <a:t> de </a:t>
            </a:r>
            <a:r>
              <a:rPr lang="en-US" sz="1800" dirty="0" err="1" smtClean="0"/>
              <a:t>estoque</a:t>
            </a:r>
            <a:r>
              <a:rPr lang="en-US" sz="1800" dirty="0" smtClean="0"/>
              <a:t> etc.</a:t>
            </a:r>
          </a:p>
          <a:p>
            <a:r>
              <a:rPr lang="en-US" sz="1800" dirty="0" err="1" smtClean="0"/>
              <a:t>Relações</a:t>
            </a:r>
            <a:r>
              <a:rPr lang="en-US" sz="1800" dirty="0" smtClean="0"/>
              <a:t> com </a:t>
            </a:r>
            <a:r>
              <a:rPr lang="en-US" sz="1800" dirty="0" err="1" smtClean="0"/>
              <a:t>órgãos</a:t>
            </a:r>
            <a:r>
              <a:rPr lang="en-US" sz="1800" dirty="0" smtClean="0"/>
              <a:t> </a:t>
            </a:r>
            <a:r>
              <a:rPr lang="en-US" sz="1800" dirty="0" err="1" smtClean="0"/>
              <a:t>governamentais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2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34082"/>
          </a:xfrm>
        </p:spPr>
        <p:txBody>
          <a:bodyPr/>
          <a:lstStyle/>
          <a:p>
            <a:r>
              <a:rPr lang="en-US" dirty="0" err="1" smtClean="0"/>
              <a:t>Concorrência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Áreas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colaborar</a:t>
            </a:r>
            <a:r>
              <a:rPr lang="en-US" sz="1800" dirty="0" smtClean="0"/>
              <a:t> com SIG </a:t>
            </a:r>
            <a:r>
              <a:rPr lang="en-US" sz="1800" dirty="0" err="1" smtClean="0"/>
              <a:t>inerente</a:t>
            </a:r>
            <a:r>
              <a:rPr lang="en-US" sz="1800" dirty="0" smtClean="0"/>
              <a:t> </a:t>
            </a:r>
            <a:r>
              <a:rPr lang="en-US" sz="1800" dirty="0" err="1" smtClean="0"/>
              <a:t>aos</a:t>
            </a:r>
            <a:r>
              <a:rPr lang="en-US" sz="1800" dirty="0" smtClean="0"/>
              <a:t> </a:t>
            </a:r>
            <a:r>
              <a:rPr lang="en-US" sz="1800" dirty="0" err="1" smtClean="0"/>
              <a:t>concorrêntes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Jurídico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advogados</a:t>
            </a:r>
            <a:r>
              <a:rPr lang="en-US" sz="1800" dirty="0" smtClean="0"/>
              <a:t>, </a:t>
            </a:r>
            <a:r>
              <a:rPr lang="en-US" sz="1800" dirty="0" err="1" smtClean="0"/>
              <a:t>normalmente</a:t>
            </a:r>
            <a:r>
              <a:rPr lang="en-US" sz="1800" dirty="0" smtClean="0"/>
              <a:t>, tem </a:t>
            </a:r>
            <a:r>
              <a:rPr lang="en-US" sz="1800" dirty="0" err="1" smtClean="0"/>
              <a:t>conhecimento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concessão</a:t>
            </a:r>
            <a:r>
              <a:rPr lang="en-US" sz="1800" dirty="0" smtClean="0"/>
              <a:t> de </a:t>
            </a:r>
            <a:r>
              <a:rPr lang="en-US" sz="1800" dirty="0" err="1" smtClean="0"/>
              <a:t>patentes</a:t>
            </a:r>
            <a:r>
              <a:rPr lang="en-US" sz="1800" dirty="0" smtClean="0"/>
              <a:t>, de </a:t>
            </a:r>
            <a:r>
              <a:rPr lang="en-US" sz="1800" dirty="0" err="1" smtClean="0"/>
              <a:t>alterações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governamentais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o </a:t>
            </a:r>
            <a:r>
              <a:rPr lang="en-US" sz="1800" dirty="0" err="1" smtClean="0"/>
              <a:t>setor</a:t>
            </a:r>
            <a:r>
              <a:rPr lang="en-US" sz="1800" dirty="0" smtClean="0"/>
              <a:t> e </a:t>
            </a:r>
            <a:r>
              <a:rPr lang="en-US" sz="1800" dirty="0" err="1" smtClean="0"/>
              <a:t>algum</a:t>
            </a:r>
            <a:r>
              <a:rPr lang="en-US" sz="1800" dirty="0" smtClean="0"/>
              <a:t> </a:t>
            </a:r>
            <a:r>
              <a:rPr lang="en-US" sz="1800" dirty="0" err="1" smtClean="0"/>
              <a:t>litígio</a:t>
            </a:r>
            <a:r>
              <a:rPr lang="en-US" sz="1800" dirty="0" smtClean="0"/>
              <a:t> grave do </a:t>
            </a:r>
            <a:r>
              <a:rPr lang="en-US" sz="1800" dirty="0" err="1" smtClean="0"/>
              <a:t>concorrente</a:t>
            </a:r>
            <a:endParaRPr lang="en-US" sz="1800" dirty="0" smtClean="0"/>
          </a:p>
          <a:p>
            <a:r>
              <a:rPr lang="en-US" sz="1800" dirty="0" err="1" smtClean="0"/>
              <a:t>Biblioteca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a </a:t>
            </a:r>
            <a:r>
              <a:rPr lang="en-US" sz="1800" dirty="0" err="1" smtClean="0"/>
              <a:t>centralização</a:t>
            </a:r>
            <a:r>
              <a:rPr lang="en-US" sz="1800" dirty="0" smtClean="0"/>
              <a:t> </a:t>
            </a:r>
            <a:r>
              <a:rPr lang="en-US" sz="1800" dirty="0" err="1" smtClean="0"/>
              <a:t>maior</a:t>
            </a:r>
            <a:r>
              <a:rPr lang="en-US" sz="1800" dirty="0" smtClean="0"/>
              <a:t> das </a:t>
            </a:r>
            <a:r>
              <a:rPr lang="en-US" sz="1800" dirty="0" err="1" smtClean="0"/>
              <a:t>fontes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meio</a:t>
            </a:r>
            <a:r>
              <a:rPr lang="en-US" sz="1800" dirty="0" smtClean="0"/>
              <a:t> de </a:t>
            </a:r>
            <a:r>
              <a:rPr lang="en-US" sz="1800" dirty="0" err="1" smtClean="0"/>
              <a:t>relatórios</a:t>
            </a:r>
            <a:r>
              <a:rPr lang="en-US" sz="1800" dirty="0" smtClean="0"/>
              <a:t>, </a:t>
            </a:r>
            <a:r>
              <a:rPr lang="en-US" sz="1800" dirty="0" err="1" smtClean="0"/>
              <a:t>periódicos</a:t>
            </a:r>
            <a:r>
              <a:rPr lang="en-US" sz="1800" dirty="0" smtClean="0"/>
              <a:t>, </a:t>
            </a:r>
            <a:r>
              <a:rPr lang="en-US" sz="1800" dirty="0" err="1" smtClean="0"/>
              <a:t>livros</a:t>
            </a:r>
            <a:r>
              <a:rPr lang="en-US" sz="1800" dirty="0" smtClean="0"/>
              <a:t>, </a:t>
            </a:r>
            <a:r>
              <a:rPr lang="en-US" sz="1800" dirty="0" err="1" smtClean="0"/>
              <a:t>manuais</a:t>
            </a:r>
            <a:endParaRPr lang="en-US" sz="1800" dirty="0" smtClean="0"/>
          </a:p>
          <a:p>
            <a:r>
              <a:rPr lang="en-US" sz="1800" dirty="0" err="1" smtClean="0"/>
              <a:t>Informática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técnicos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estruturar</a:t>
            </a:r>
            <a:r>
              <a:rPr lang="en-US" sz="1800" dirty="0" smtClean="0"/>
              <a:t> um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dirty="0" err="1" smtClean="0"/>
              <a:t>banco</a:t>
            </a:r>
            <a:r>
              <a:rPr lang="en-US" sz="1800" dirty="0" smtClean="0"/>
              <a:t> de dados </a:t>
            </a:r>
            <a:r>
              <a:rPr lang="en-US" sz="1800" dirty="0" err="1" smtClean="0"/>
              <a:t>automatizado</a:t>
            </a:r>
            <a:r>
              <a:rPr lang="en-US" sz="1800" dirty="0" smtClean="0"/>
              <a:t> e com </a:t>
            </a:r>
            <a:r>
              <a:rPr lang="en-US" sz="1800" dirty="0" err="1" smtClean="0"/>
              <a:t>maior</a:t>
            </a:r>
            <a:r>
              <a:rPr lang="en-US" sz="1800" dirty="0" smtClean="0"/>
              <a:t> </a:t>
            </a:r>
            <a:r>
              <a:rPr lang="en-US" sz="1800" dirty="0" err="1" smtClean="0"/>
              <a:t>facilidade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análise</a:t>
            </a:r>
            <a:endParaRPr lang="en-US" sz="1800" dirty="0" smtClean="0"/>
          </a:p>
          <a:p>
            <a:r>
              <a:rPr lang="en-US" sz="1800" dirty="0" err="1" smtClean="0"/>
              <a:t>Recursos</a:t>
            </a:r>
            <a:r>
              <a:rPr lang="en-US" sz="1800" dirty="0" smtClean="0"/>
              <a:t> </a:t>
            </a:r>
            <a:r>
              <a:rPr lang="en-US" sz="1800" dirty="0" err="1" smtClean="0"/>
              <a:t>humanos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seus</a:t>
            </a:r>
            <a:r>
              <a:rPr lang="en-US" sz="1800" dirty="0" smtClean="0"/>
              <a:t> </a:t>
            </a:r>
            <a:r>
              <a:rPr lang="en-US" sz="1800" dirty="0" err="1" smtClean="0"/>
              <a:t>analistas</a:t>
            </a:r>
            <a:r>
              <a:rPr lang="en-US" sz="1800" dirty="0" smtClean="0"/>
              <a:t> </a:t>
            </a:r>
            <a:r>
              <a:rPr lang="en-US" sz="1800" dirty="0" err="1" smtClean="0"/>
              <a:t>sabem</a:t>
            </a:r>
            <a:r>
              <a:rPr lang="en-US" sz="1800" dirty="0" smtClean="0"/>
              <a:t> </a:t>
            </a:r>
            <a:r>
              <a:rPr lang="en-US" sz="1800" dirty="0" err="1" smtClean="0"/>
              <a:t>quais</a:t>
            </a:r>
            <a:r>
              <a:rPr lang="en-US" sz="1800" dirty="0" smtClean="0"/>
              <a:t> </a:t>
            </a:r>
            <a:r>
              <a:rPr lang="en-US" sz="1800" dirty="0" err="1" smtClean="0"/>
              <a:t>funcionários</a:t>
            </a:r>
            <a:r>
              <a:rPr lang="en-US" sz="1800" dirty="0" smtClean="0"/>
              <a:t> </a:t>
            </a:r>
            <a:r>
              <a:rPr lang="en-US" sz="1800" dirty="0" err="1" smtClean="0"/>
              <a:t>já</a:t>
            </a:r>
            <a:r>
              <a:rPr lang="en-US" sz="1800" dirty="0" smtClean="0"/>
              <a:t> </a:t>
            </a:r>
            <a:r>
              <a:rPr lang="en-US" sz="1800" dirty="0" err="1" smtClean="0"/>
              <a:t>trabalharam</a:t>
            </a:r>
            <a:r>
              <a:rPr lang="en-US" sz="1800" dirty="0" smtClean="0"/>
              <a:t> com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concorrentes</a:t>
            </a:r>
            <a:endParaRPr lang="en-US" sz="1800" dirty="0" smtClean="0"/>
          </a:p>
          <a:p>
            <a:r>
              <a:rPr lang="en-US" sz="1800" dirty="0" smtClean="0"/>
              <a:t>Mercado </a:t>
            </a:r>
            <a:r>
              <a:rPr lang="en-US" sz="1800" dirty="0" err="1" smtClean="0"/>
              <a:t>imobiliário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pode</a:t>
            </a:r>
            <a:r>
              <a:rPr lang="en-US" sz="1800" dirty="0" smtClean="0"/>
              <a:t> </a:t>
            </a:r>
            <a:r>
              <a:rPr lang="en-US" sz="1800" dirty="0" err="1" smtClean="0"/>
              <a:t>contribuir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a </a:t>
            </a:r>
            <a:r>
              <a:rPr lang="en-US" sz="1800" dirty="0" err="1" smtClean="0"/>
              <a:t>análise</a:t>
            </a:r>
            <a:r>
              <a:rPr lang="en-US" sz="1800" dirty="0" smtClean="0"/>
              <a:t> dos </a:t>
            </a:r>
            <a:r>
              <a:rPr lang="en-US" sz="1800" dirty="0" err="1" smtClean="0"/>
              <a:t>planos</a:t>
            </a:r>
            <a:r>
              <a:rPr lang="en-US" sz="1800" dirty="0" smtClean="0"/>
              <a:t> de </a:t>
            </a:r>
            <a:r>
              <a:rPr lang="en-US" sz="1800" dirty="0" err="1" smtClean="0"/>
              <a:t>expansão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de </a:t>
            </a:r>
            <a:r>
              <a:rPr lang="en-US" sz="1800" dirty="0" err="1" smtClean="0"/>
              <a:t>retração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empresa</a:t>
            </a:r>
            <a:r>
              <a:rPr lang="en-US" sz="1800" dirty="0" smtClean="0"/>
              <a:t> </a:t>
            </a:r>
            <a:r>
              <a:rPr lang="en-US" sz="1800" dirty="0" err="1" smtClean="0"/>
              <a:t>concorrente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77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sz="3600" dirty="0" smtClean="0"/>
              <a:t>Alguns conceitos...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Rentabilidade de negócio: A taxa de geração dos recursos financeiros pela empresa através das vendas de seus produtos e serviços, o que corresponde ao efetivo ganho na atividade empresarial.</a:t>
            </a:r>
          </a:p>
          <a:p>
            <a:r>
              <a:rPr lang="pt-BR" sz="2400" dirty="0" smtClean="0"/>
              <a:t>Inventário: O recurso financeiro investido </a:t>
            </a:r>
            <a:r>
              <a:rPr lang="pt-BR" sz="2400" dirty="0" smtClean="0"/>
              <a:t>na</a:t>
            </a:r>
            <a:r>
              <a:rPr lang="pt-BR" sz="2400" dirty="0" smtClean="0"/>
              <a:t> compra de </a:t>
            </a:r>
            <a:r>
              <a:rPr lang="pt-BR" sz="2400" dirty="0" smtClean="0"/>
              <a:t>coisas que a empresa tenta vender, a partir da existência ou não de um processo de transformação</a:t>
            </a:r>
          </a:p>
          <a:p>
            <a:r>
              <a:rPr lang="pt-BR" sz="2400" dirty="0" smtClean="0"/>
              <a:t>Despesa Operacional: Todo recurso financeiro que a empresa gasta para transformar inventários em rentabilidade dos produtos dos serviços.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109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sz="3600" dirty="0" smtClean="0"/>
              <a:t>Aprimoramento da empresa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 alavancagem otimizada nas rentabilidades dos negócios ou ganhos.</a:t>
            </a:r>
          </a:p>
          <a:p>
            <a:r>
              <a:rPr lang="pt-BR" dirty="0" smtClean="0"/>
              <a:t>O inventário se reduz aos níveis mínimos ideais</a:t>
            </a:r>
          </a:p>
          <a:p>
            <a:r>
              <a:rPr lang="pt-BR" dirty="0" smtClean="0"/>
              <a:t>A despesa operacional se reduz, sem provocar inércia operacional da empresa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9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1692275" y="2720975"/>
            <a:ext cx="6119813" cy="749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mtClean="0"/>
              <a:t>Sistemas de Informações Gerenciais</a:t>
            </a: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1484313" y="4465638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/>
              <a:t>Sistema</a:t>
            </a:r>
          </a:p>
        </p:txBody>
      </p:sp>
      <p:sp>
        <p:nvSpPr>
          <p:cNvPr id="16388" name="CaixaDeTexto 3"/>
          <p:cNvSpPr txBox="1">
            <a:spLocks noChangeArrowheads="1"/>
          </p:cNvSpPr>
          <p:nvPr/>
        </p:nvSpPr>
        <p:spPr bwMode="auto">
          <a:xfrm>
            <a:off x="4067175" y="4465638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/>
              <a:t>Informação</a:t>
            </a:r>
          </a:p>
        </p:txBody>
      </p:sp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7092950" y="4449763"/>
            <a:ext cx="125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/>
              <a:t>Gerencial</a:t>
            </a:r>
          </a:p>
        </p:txBody>
      </p:sp>
      <p:sp>
        <p:nvSpPr>
          <p:cNvPr id="6" name="Igual 5"/>
          <p:cNvSpPr/>
          <p:nvPr/>
        </p:nvSpPr>
        <p:spPr>
          <a:xfrm>
            <a:off x="4248150" y="3513138"/>
            <a:ext cx="936625" cy="415925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ais 6"/>
          <p:cNvSpPr/>
          <p:nvPr/>
        </p:nvSpPr>
        <p:spPr>
          <a:xfrm>
            <a:off x="2843213" y="4283075"/>
            <a:ext cx="792162" cy="70167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Mais 9"/>
          <p:cNvSpPr/>
          <p:nvPr/>
        </p:nvSpPr>
        <p:spPr>
          <a:xfrm>
            <a:off x="5867400" y="4298950"/>
            <a:ext cx="792163" cy="70326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sz="3200" dirty="0" smtClean="0"/>
              <a:t>Principais interligações do mundo dos ganhos</a:t>
            </a:r>
            <a:endParaRPr lang="pt-BR" sz="3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80642" y="18448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Rentabilidade do negócio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311499" y="328498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Inventário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306141" y="479715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Despesa Operacional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652120" y="184482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Lucro Líquido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652120" y="3284984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Retorno sobre Investimento (ROI)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652120" y="4797152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Fluxo de caixa</a:t>
            </a:r>
            <a:endParaRPr lang="pt-BR" dirty="0"/>
          </a:p>
        </p:txBody>
      </p:sp>
      <p:cxnSp>
        <p:nvCxnSpPr>
          <p:cNvPr id="22" name="Conector de seta reta 21"/>
          <p:cNvCxnSpPr>
            <a:stCxn id="11" idx="3"/>
            <a:endCxn id="14" idx="1"/>
          </p:cNvCxnSpPr>
          <p:nvPr/>
        </p:nvCxnSpPr>
        <p:spPr>
          <a:xfrm>
            <a:off x="3296866" y="2204864"/>
            <a:ext cx="2355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2" idx="3"/>
            <a:endCxn id="15" idx="1"/>
          </p:cNvCxnSpPr>
          <p:nvPr/>
        </p:nvCxnSpPr>
        <p:spPr>
          <a:xfrm>
            <a:off x="3327723" y="3645024"/>
            <a:ext cx="23243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3"/>
            <a:endCxn id="16" idx="1"/>
          </p:cNvCxnSpPr>
          <p:nvPr/>
        </p:nvCxnSpPr>
        <p:spPr>
          <a:xfrm>
            <a:off x="3322365" y="5157192"/>
            <a:ext cx="23297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11" idx="3"/>
            <a:endCxn id="15" idx="1"/>
          </p:cNvCxnSpPr>
          <p:nvPr/>
        </p:nvCxnSpPr>
        <p:spPr>
          <a:xfrm>
            <a:off x="3296866" y="2204864"/>
            <a:ext cx="235525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1" idx="3"/>
            <a:endCxn id="16" idx="1"/>
          </p:cNvCxnSpPr>
          <p:nvPr/>
        </p:nvCxnSpPr>
        <p:spPr>
          <a:xfrm>
            <a:off x="3296866" y="2204864"/>
            <a:ext cx="235525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3" idx="3"/>
            <a:endCxn id="15" idx="1"/>
          </p:cNvCxnSpPr>
          <p:nvPr/>
        </p:nvCxnSpPr>
        <p:spPr>
          <a:xfrm flipV="1">
            <a:off x="3322365" y="3645024"/>
            <a:ext cx="2329755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3" idx="3"/>
            <a:endCxn id="14" idx="1"/>
          </p:cNvCxnSpPr>
          <p:nvPr/>
        </p:nvCxnSpPr>
        <p:spPr>
          <a:xfrm flipV="1">
            <a:off x="3322365" y="2204864"/>
            <a:ext cx="2329755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sz="3200" dirty="0" smtClean="0"/>
              <a:t>Principais interligações do mundo dos ganhos</a:t>
            </a:r>
            <a:endParaRPr 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48582" y="2684321"/>
                <a:ext cx="2369367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𝑅𝑂𝐼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𝐿𝑢𝑐𝑟𝑜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𝑞𝑢𝑖𝑑𝑜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𝐼𝑛𝑣𝑒𝑛𝑡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𝑟𝑖𝑜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82" y="2684321"/>
                <a:ext cx="2369367" cy="6197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403648" y="2101735"/>
                <a:ext cx="7146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𝐿𝑢𝑐𝑟𝑜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í</m:t>
                      </m:r>
                      <m:r>
                        <a:rPr lang="en-US" b="0" i="1" smtClean="0">
                          <a:latin typeface="Cambria Math"/>
                        </a:rPr>
                        <m:t>𝑞𝑢𝑖𝑑𝑜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𝑅𝑒𝑛𝑡𝑎𝑏𝑖𝑙𝑖𝑑𝑎𝑑𝑒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𝑛𝑒𝑔</m:t>
                      </m:r>
                      <m:r>
                        <a:rPr lang="en-US" b="0" i="1" smtClean="0">
                          <a:latin typeface="Cambria Math"/>
                        </a:rPr>
                        <m:t>ó</m:t>
                      </m:r>
                      <m:r>
                        <a:rPr lang="en-US" b="0" i="1" smtClean="0">
                          <a:latin typeface="Cambria Math"/>
                        </a:rPr>
                        <m:t>𝑐𝑖𝑜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𝐷𝑒𝑠𝑝𝑒𝑠𝑎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𝑂𝑝𝑒𝑟𝑎𝑐𝑖𝑜𝑛𝑎𝑙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01735"/>
                <a:ext cx="714631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907704" y="3613902"/>
                <a:ext cx="4710969" cy="666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𝑃𝑟𝑜𝑑𝑢𝑡𝑖𝑣𝑖𝑑𝑎𝑑𝑒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𝑅𝑒𝑛𝑡𝑎𝑏𝑖𝑙𝑖𝑑𝑎𝑑𝑒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𝑛𝑒𝑔</m:t>
                          </m:r>
                          <m:r>
                            <a:rPr lang="en-US" i="1">
                              <a:latin typeface="Cambria Math"/>
                            </a:rPr>
                            <m:t>ó</m:t>
                          </m:r>
                          <m:r>
                            <a:rPr lang="en-US" i="1">
                              <a:latin typeface="Cambria Math"/>
                            </a:rPr>
                            <m:t>𝑐𝑖𝑜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𝐷𝑒𝑠𝑝𝑒𝑠𝑎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𝑂𝑝𝑒𝑟𝑎𝑐𝑖𝑜𝑛𝑎𝑙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13902"/>
                <a:ext cx="4710969" cy="6662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116062" y="4550007"/>
                <a:ext cx="4294252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Giro de estoque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/>
                          <m:t>Rentabilidade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  <m:r>
                          <m:rPr>
                            <m:nor/>
                          </m:rPr>
                          <a:rPr lang="pt-BR" dirty="0"/>
                          <m:t>do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  <m:r>
                          <m:rPr>
                            <m:nor/>
                          </m:rPr>
                          <a:rPr lang="pt-BR" dirty="0"/>
                          <m:t>neg</m:t>
                        </m:r>
                        <m:r>
                          <m:rPr>
                            <m:nor/>
                          </m:rPr>
                          <a:rPr lang="pt-BR" dirty="0"/>
                          <m:t>ó</m:t>
                        </m:r>
                        <m:r>
                          <m:rPr>
                            <m:nor/>
                          </m:rPr>
                          <a:rPr lang="pt-BR" dirty="0"/>
                          <m:t>cio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Invent</m:t>
                        </m:r>
                        <m:r>
                          <a:rPr lang="en-US" b="0" i="0" smtClean="0">
                            <a:latin typeface="Cambria Math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rio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62" y="4550007"/>
                <a:ext cx="4294252" cy="535468"/>
              </a:xfrm>
              <a:prstGeom prst="rect">
                <a:avLst/>
              </a:prstGeom>
              <a:blipFill rotWithShape="1">
                <a:blip r:embed="rId5"/>
                <a:stretch>
                  <a:fillRect l="-113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1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176464" cy="908720"/>
          </a:xfrm>
        </p:spPr>
        <p:txBody>
          <a:bodyPr/>
          <a:lstStyle/>
          <a:p>
            <a:r>
              <a:rPr lang="pt-BR" dirty="0" smtClean="0"/>
              <a:t>Tipos de SIG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SIG defensivo: É orientado para a obtenção de informações destinadas a evitar surpresas desagradáveis para a empresa. Portanto, esse SIG não está procurando puxar a empresa para frente</a:t>
            </a:r>
          </a:p>
          <a:p>
            <a:r>
              <a:rPr lang="pt-BR" sz="2400" dirty="0" smtClean="0"/>
              <a:t>SIG inativo: É orientado para a obtenção de parâmetros de avaliação do desempenho da empresa. Esse SIG pode ser considerado mais de nível tático-operacional do que de nível estratégico.</a:t>
            </a:r>
          </a:p>
          <a:p>
            <a:r>
              <a:rPr lang="pt-BR" sz="2400" dirty="0" smtClean="0"/>
              <a:t>SIG ofensivo: É orientado para a identificação de oportunidades de negócios para a empresa.</a:t>
            </a:r>
          </a:p>
          <a:p>
            <a:r>
              <a:rPr lang="pt-BR" sz="2400" dirty="0" smtClean="0"/>
              <a:t>SIG interativo: É orientado para a geração de oportunidades de negócios para a empresa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11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Administração do SIG</a:t>
            </a:r>
          </a:p>
          <a:p>
            <a:r>
              <a:rPr lang="pt-BR" dirty="0" smtClean="0"/>
              <a:t>Geração e arquivamento de Informação</a:t>
            </a:r>
          </a:p>
          <a:p>
            <a:r>
              <a:rPr lang="pt-BR" dirty="0" smtClean="0"/>
              <a:t>Controle e avaliação</a:t>
            </a:r>
          </a:p>
          <a:p>
            <a:r>
              <a:rPr lang="pt-BR" dirty="0" smtClean="0"/>
              <a:t>Disseminação</a:t>
            </a:r>
          </a:p>
          <a:p>
            <a:r>
              <a:rPr lang="pt-BR" dirty="0" smtClean="0"/>
              <a:t>Utilização</a:t>
            </a:r>
          </a:p>
          <a:p>
            <a:r>
              <a:rPr lang="pt-BR" dirty="0" smtClean="0"/>
              <a:t>Retroalimentação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330824" cy="908720"/>
          </a:xfrm>
        </p:spPr>
        <p:txBody>
          <a:bodyPr/>
          <a:lstStyle/>
          <a:p>
            <a:r>
              <a:rPr lang="pt-BR" sz="3600" dirty="0" smtClean="0"/>
              <a:t>Administração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Corresponde a identificação e à definição das necessidade de informações estratégicas táticas e operacionais.</a:t>
            </a:r>
          </a:p>
          <a:p>
            <a:r>
              <a:rPr lang="pt-BR" dirty="0" smtClean="0"/>
              <a:t>Qual a missão?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Administração do SIG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Geração e arquivamento de Informação</a:t>
            </a:r>
          </a:p>
          <a:p>
            <a:r>
              <a:rPr lang="pt-BR" dirty="0" smtClean="0"/>
              <a:t>Controle e avaliação</a:t>
            </a:r>
          </a:p>
          <a:p>
            <a:r>
              <a:rPr lang="pt-BR" dirty="0" smtClean="0"/>
              <a:t>Disseminação</a:t>
            </a:r>
          </a:p>
          <a:p>
            <a:r>
              <a:rPr lang="pt-BR" dirty="0" smtClean="0"/>
              <a:t>Utilização</a:t>
            </a:r>
          </a:p>
          <a:p>
            <a:r>
              <a:rPr lang="pt-BR" dirty="0" smtClean="0"/>
              <a:t>Retroalimentação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8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836712"/>
          </a:xfrm>
        </p:spPr>
        <p:txBody>
          <a:bodyPr/>
          <a:lstStyle/>
          <a:p>
            <a:r>
              <a:rPr lang="pt-BR" sz="3200" dirty="0" smtClean="0"/>
              <a:t>Geração e arquivamento de informação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 de mercado</a:t>
            </a:r>
          </a:p>
          <a:p>
            <a:pPr lvl="1"/>
            <a:r>
              <a:rPr lang="pt-BR" dirty="0" smtClean="0"/>
              <a:t>Planejamento</a:t>
            </a:r>
          </a:p>
          <a:p>
            <a:pPr lvl="1"/>
            <a:r>
              <a:rPr lang="pt-BR" dirty="0" smtClean="0"/>
              <a:t>Critérios</a:t>
            </a:r>
          </a:p>
          <a:p>
            <a:pPr lvl="1"/>
            <a:r>
              <a:rPr lang="pt-BR" dirty="0" smtClean="0"/>
              <a:t>Métodos</a:t>
            </a:r>
          </a:p>
          <a:p>
            <a:pPr lvl="1"/>
            <a:r>
              <a:rPr lang="pt-BR" dirty="0" smtClean="0"/>
              <a:t>Fontes de Dados</a:t>
            </a:r>
          </a:p>
          <a:p>
            <a:pPr lvl="1"/>
            <a:r>
              <a:rPr lang="pt-BR" dirty="0" smtClean="0"/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0350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dirty="0" smtClean="0"/>
              <a:t>Fontes de dados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0130"/>
              </p:ext>
            </p:extLst>
          </p:nvPr>
        </p:nvGraphicFramePr>
        <p:xfrm>
          <a:off x="395536" y="1181184"/>
          <a:ext cx="8496944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277"/>
                <a:gridCol w="3196931"/>
                <a:gridCol w="387673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Instrumentos a serem utilizados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Formas de utilização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Governo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Projetos</a:t>
                      </a:r>
                      <a:r>
                        <a:rPr lang="pt-BR" sz="1400" baseline="0" dirty="0" smtClean="0"/>
                        <a:t> governamentais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Contatos com técnicos de órgãos governamentais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Registro de marcas e patentes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Participações em concorrência pública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 oportunidades de negócios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</a:t>
                      </a:r>
                      <a:r>
                        <a:rPr lang="pt-BR" sz="1400" baseline="0" dirty="0" smtClean="0"/>
                        <a:t> políticas e pretensões governamentais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Revelam os avanços tecnológicos e os novos produtos lançados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Revelam a tecnologia  e a composição de custos e preços dos concorrentes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Concorrentes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Balanços</a:t>
                      </a:r>
                      <a:r>
                        <a:rPr lang="pt-BR" sz="1400" baseline="0" dirty="0" smtClean="0"/>
                        <a:t> e relatórios explicativos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Entrevistas com os principais executivos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 a situação econômico-financeira</a:t>
                      </a:r>
                      <a:r>
                        <a:rPr lang="pt-BR" sz="1400" baseline="0" dirty="0" smtClean="0"/>
                        <a:t> e principais projetos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Revelam prioridades e propósitos das empresas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Fornecedores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Fornecedores de insumos produtivos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</a:t>
                      </a:r>
                      <a:r>
                        <a:rPr lang="pt-BR" sz="1400" baseline="0" dirty="0" smtClean="0"/>
                        <a:t> planos de produção e novos produtos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Associações de Classe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Reuniões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</a:t>
                      </a:r>
                      <a:r>
                        <a:rPr lang="pt-BR" sz="1400" baseline="0" dirty="0" smtClean="0"/>
                        <a:t> preocupações, expectativas e planos das empresas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Empregados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Empregados</a:t>
                      </a:r>
                      <a:r>
                        <a:rPr lang="pt-BR" sz="1400" baseline="0" dirty="0" smtClean="0"/>
                        <a:t> da empresa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 dados e informações</a:t>
                      </a:r>
                      <a:r>
                        <a:rPr lang="pt-BR" sz="1400" baseline="0" dirty="0" smtClean="0"/>
                        <a:t> gerais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Consultores especializados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Contratos</a:t>
                      </a:r>
                      <a:r>
                        <a:rPr lang="pt-BR" sz="1400" baseline="0" dirty="0" smtClean="0"/>
                        <a:t> de consultoria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 análises e tendências da economia, do mercado e da tecnologia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Clientes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Produtos e campanhas mercadológicas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400" dirty="0" smtClean="0"/>
                        <a:t>Revelam planos de produção, novos produtos e</a:t>
                      </a:r>
                      <a:r>
                        <a:rPr lang="pt-BR" sz="1400" baseline="0" dirty="0" smtClean="0"/>
                        <a:t> serviços e suas prioridades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20480" cy="908720"/>
          </a:xfrm>
        </p:spPr>
        <p:txBody>
          <a:bodyPr/>
          <a:lstStyle/>
          <a:p>
            <a:r>
              <a:rPr lang="pt-BR" dirty="0" smtClean="0"/>
              <a:t>Fontes 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Funcionários das áreas de marketing e vendas</a:t>
            </a:r>
          </a:p>
          <a:p>
            <a:pPr lvl="1"/>
            <a:r>
              <a:rPr lang="pt-BR" sz="2400" dirty="0" smtClean="0"/>
              <a:t>Volume de vendas e número de empregados</a:t>
            </a:r>
          </a:p>
          <a:p>
            <a:pPr lvl="1"/>
            <a:r>
              <a:rPr lang="pt-BR" sz="2400" dirty="0" smtClean="0"/>
              <a:t>Práticas de venda</a:t>
            </a:r>
          </a:p>
          <a:p>
            <a:pPr lvl="1"/>
            <a:r>
              <a:rPr lang="pt-BR" sz="2400" dirty="0" smtClean="0"/>
              <a:t>Canais de distribuição</a:t>
            </a:r>
          </a:p>
          <a:p>
            <a:pPr lvl="1"/>
            <a:r>
              <a:rPr lang="pt-BR" sz="2400" dirty="0" smtClean="0"/>
              <a:t>Programas de treinamento</a:t>
            </a:r>
          </a:p>
          <a:p>
            <a:pPr lvl="1"/>
            <a:r>
              <a:rPr lang="pt-BR" sz="2400" dirty="0" smtClean="0"/>
              <a:t>Métodos de remuneração</a:t>
            </a:r>
          </a:p>
          <a:p>
            <a:pPr lvl="1"/>
            <a:r>
              <a:rPr lang="pt-BR" sz="2400" dirty="0" smtClean="0"/>
              <a:t>Diferenciação de produtos e/ou serviços</a:t>
            </a:r>
          </a:p>
          <a:p>
            <a:pPr lvl="1"/>
            <a:r>
              <a:rPr lang="pt-BR" sz="2400" dirty="0" smtClean="0"/>
              <a:t>Práticas de fixação de preços e tendências</a:t>
            </a:r>
          </a:p>
          <a:p>
            <a:pPr lvl="1"/>
            <a:r>
              <a:rPr lang="pt-BR" sz="2400" dirty="0" smtClean="0"/>
              <a:t>Mix de promoção</a:t>
            </a:r>
          </a:p>
          <a:p>
            <a:pPr lvl="1"/>
            <a:r>
              <a:rPr lang="pt-BR" sz="2400" dirty="0" smtClean="0"/>
              <a:t>Atividades de desenvolvimento de mercado e de clientes</a:t>
            </a:r>
          </a:p>
          <a:p>
            <a:pPr lvl="1"/>
            <a:r>
              <a:rPr lang="pt-BR" sz="2400" dirty="0" smtClean="0"/>
              <a:t>Estratégias futuras específicas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35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20480" cy="908720"/>
          </a:xfrm>
        </p:spPr>
        <p:txBody>
          <a:bodyPr/>
          <a:lstStyle/>
          <a:p>
            <a:r>
              <a:rPr lang="pt-BR" dirty="0" smtClean="0"/>
              <a:t>Fontes 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Funcionários da área operacional</a:t>
            </a:r>
          </a:p>
          <a:p>
            <a:pPr lvl="1"/>
            <a:r>
              <a:rPr lang="pt-BR" sz="2400" dirty="0" smtClean="0"/>
              <a:t>Natureza e especificações  das operações</a:t>
            </a:r>
          </a:p>
          <a:p>
            <a:pPr lvl="1"/>
            <a:r>
              <a:rPr lang="pt-BR" sz="2400" dirty="0" smtClean="0"/>
              <a:t>Facilidades de informação</a:t>
            </a:r>
          </a:p>
          <a:p>
            <a:pPr lvl="1"/>
            <a:r>
              <a:rPr lang="pt-BR" sz="2400" dirty="0" smtClean="0"/>
              <a:t>Estrutura do quadro de funcionários</a:t>
            </a:r>
          </a:p>
          <a:p>
            <a:pPr lvl="1"/>
            <a:r>
              <a:rPr lang="pt-BR" sz="2400" dirty="0" smtClean="0"/>
              <a:t>Tendências de custos</a:t>
            </a:r>
          </a:p>
          <a:p>
            <a:pPr lvl="1"/>
            <a:r>
              <a:rPr lang="pt-BR" sz="2400" dirty="0" smtClean="0"/>
              <a:t>Nível de mecanização e automação</a:t>
            </a:r>
          </a:p>
          <a:p>
            <a:pPr lvl="1"/>
            <a:r>
              <a:rPr lang="pt-BR" sz="2400" dirty="0" smtClean="0"/>
              <a:t>Utilização da capacidade instalada</a:t>
            </a:r>
          </a:p>
          <a:p>
            <a:pPr lvl="1"/>
            <a:r>
              <a:rPr lang="pt-BR" sz="2400" dirty="0" smtClean="0"/>
              <a:t>Pesquisa e desenvolvimento de produtos e serviços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018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860032" y="4509120"/>
          <a:ext cx="4030415" cy="179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196975"/>
            <a:ext cx="8075612" cy="3168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 grupo de elementos interagindo, inter-relacionados ou interdependentes formando um todo mais complexo;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 grupo funcional de elementos;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Uma organizada quantidade de ideias ou princípios inter-relacionados;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 forma de organização social, econômica ou política;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A ocorrência natural de um grupo ou objetos ou fenômenos: O Sistema Solar;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Uma determinada quantidade de objetos ou fenômenos agrupados para classificação ou análise;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 condição harmoniosa e ordenada de interação;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pt-BR" sz="1800" smtClean="0"/>
              <a:t>Um método organizado e coordenado: um procedimento.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57200" y="0"/>
            <a:ext cx="44021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4000"/>
              <a:t>Sistemas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20480" cy="908720"/>
          </a:xfrm>
        </p:spPr>
        <p:txBody>
          <a:bodyPr/>
          <a:lstStyle/>
          <a:p>
            <a:r>
              <a:rPr lang="pt-BR" dirty="0" smtClean="0"/>
              <a:t>Fontes 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Funcionários da área financeira e de controladoria</a:t>
            </a:r>
          </a:p>
          <a:p>
            <a:pPr lvl="1"/>
            <a:r>
              <a:rPr lang="pt-BR" sz="2400" dirty="0" smtClean="0"/>
              <a:t>Desempenho histórico</a:t>
            </a:r>
          </a:p>
          <a:p>
            <a:pPr lvl="1"/>
            <a:r>
              <a:rPr lang="pt-BR" sz="2400" dirty="0" smtClean="0"/>
              <a:t>Projeção financeira</a:t>
            </a:r>
          </a:p>
          <a:p>
            <a:pPr lvl="1"/>
            <a:r>
              <a:rPr lang="pt-BR" sz="2400" dirty="0" smtClean="0"/>
              <a:t>Indicadores-chaves comparativos</a:t>
            </a:r>
          </a:p>
          <a:p>
            <a:pPr lvl="1"/>
            <a:r>
              <a:rPr lang="pt-BR" sz="2400" dirty="0" smtClean="0"/>
              <a:t>Análises econômico-financeiras</a:t>
            </a:r>
          </a:p>
        </p:txBody>
      </p:sp>
    </p:spTree>
    <p:extLst>
      <p:ext uri="{BB962C8B-B14F-4D97-AF65-F5344CB8AC3E}">
        <p14:creationId xmlns:p14="http://schemas.microsoft.com/office/powerpoint/2010/main" val="31352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20480" cy="908720"/>
          </a:xfrm>
        </p:spPr>
        <p:txBody>
          <a:bodyPr/>
          <a:lstStyle/>
          <a:p>
            <a:r>
              <a:rPr lang="pt-BR" dirty="0" smtClean="0"/>
              <a:t>Fontes 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Funcionários da área de RH</a:t>
            </a:r>
          </a:p>
          <a:p>
            <a:pPr lvl="1"/>
            <a:r>
              <a:rPr lang="pt-BR" sz="2400" dirty="0" smtClean="0"/>
              <a:t>Estrutura organizacional</a:t>
            </a:r>
          </a:p>
          <a:p>
            <a:pPr lvl="1"/>
            <a:r>
              <a:rPr lang="pt-BR" sz="2400" dirty="0" smtClean="0"/>
              <a:t>Desenvolvimento administrativo</a:t>
            </a:r>
          </a:p>
          <a:p>
            <a:pPr lvl="1"/>
            <a:r>
              <a:rPr lang="pt-BR" sz="2400" dirty="0" smtClean="0"/>
              <a:t>Processo de recrutamento e seleção</a:t>
            </a:r>
          </a:p>
          <a:p>
            <a:pPr lvl="1"/>
            <a:r>
              <a:rPr lang="pt-BR" sz="2400" dirty="0" smtClean="0"/>
              <a:t>Programas de treinamento</a:t>
            </a:r>
          </a:p>
          <a:p>
            <a:pPr lvl="1"/>
            <a:r>
              <a:rPr lang="pt-BR" sz="2400" dirty="0" smtClean="0"/>
              <a:t>Atuação perante os sindicatos</a:t>
            </a:r>
          </a:p>
        </p:txBody>
      </p:sp>
    </p:spTree>
    <p:extLst>
      <p:ext uri="{BB962C8B-B14F-4D97-AF65-F5344CB8AC3E}">
        <p14:creationId xmlns:p14="http://schemas.microsoft.com/office/powerpoint/2010/main" val="5605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3754760" cy="908720"/>
          </a:xfrm>
        </p:spPr>
        <p:txBody>
          <a:bodyPr/>
          <a:lstStyle/>
          <a:p>
            <a:r>
              <a:rPr lang="pt-BR" sz="4000" dirty="0" smtClean="0"/>
              <a:t>Banco de Dados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Banco de dados é uma coleção organizada de dados e informações que pode atender às necessidades de muitos sistemas, com um mínimo de duplicação, e que estabelece relações naturais entre dados e informações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09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3754760" cy="908720"/>
          </a:xfrm>
        </p:spPr>
        <p:txBody>
          <a:bodyPr/>
          <a:lstStyle/>
          <a:p>
            <a:r>
              <a:rPr lang="pt-BR" sz="4000" dirty="0" smtClean="0"/>
              <a:t>Banco de Dados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A falha em se </a:t>
            </a:r>
            <a:r>
              <a:rPr lang="pt-BR" sz="2800" dirty="0" smtClean="0"/>
              <a:t>correlacionar o </a:t>
            </a:r>
            <a:r>
              <a:rPr lang="pt-BR" sz="2800" dirty="0" smtClean="0"/>
              <a:t>sistema com o processo decisório pode resultar na coleta de muitos dados irrelevantes ou, então, na omissão de outros que sejam importantes para  a tomada de decisão.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340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Administração do SIG</a:t>
            </a:r>
          </a:p>
          <a:p>
            <a:r>
              <a:rPr lang="pt-BR" dirty="0" smtClean="0"/>
              <a:t>Geração e arquivamento de Informação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Controle e avaliação</a:t>
            </a:r>
          </a:p>
          <a:p>
            <a:r>
              <a:rPr lang="pt-BR" dirty="0" smtClean="0"/>
              <a:t>Disseminação</a:t>
            </a:r>
          </a:p>
          <a:p>
            <a:r>
              <a:rPr lang="pt-BR" dirty="0" smtClean="0"/>
              <a:t>Utilização</a:t>
            </a:r>
          </a:p>
          <a:p>
            <a:r>
              <a:rPr lang="pt-BR" dirty="0" smtClean="0"/>
              <a:t>Retroalimentação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7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sz="4000" dirty="0" smtClean="0"/>
              <a:t>Controle e avaliação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Consiste em analisar os dados e as informações </a:t>
            </a:r>
            <a:r>
              <a:rPr lang="pt-BR" sz="2800" dirty="0" smtClean="0"/>
              <a:t>obtidas </a:t>
            </a:r>
            <a:r>
              <a:rPr lang="pt-BR" sz="2800" dirty="0" smtClean="0"/>
              <a:t>para verificar sua relevância, consistência, confiabilidade, urgência e precisão, bem como em interpretar e transformar esses dados em informações gerenciais, facilitando o processo decisório.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19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Administração do SIG</a:t>
            </a:r>
          </a:p>
          <a:p>
            <a:r>
              <a:rPr lang="pt-BR" dirty="0" smtClean="0"/>
              <a:t>Geração e arquivamento de Informação</a:t>
            </a:r>
          </a:p>
          <a:p>
            <a:r>
              <a:rPr lang="pt-BR" dirty="0" smtClean="0"/>
              <a:t>Controle e avaliação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Disseminação</a:t>
            </a:r>
          </a:p>
          <a:p>
            <a:r>
              <a:rPr lang="pt-BR" dirty="0" smtClean="0"/>
              <a:t>Utilização</a:t>
            </a:r>
          </a:p>
          <a:p>
            <a:r>
              <a:rPr lang="pt-BR" dirty="0" smtClean="0"/>
              <a:t>Retroalimentação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464496" cy="908720"/>
          </a:xfrm>
        </p:spPr>
        <p:txBody>
          <a:bodyPr/>
          <a:lstStyle/>
          <a:p>
            <a:r>
              <a:rPr lang="pt-BR" sz="3600" dirty="0" smtClean="0"/>
              <a:t>Disseminação dos dados e informações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088232"/>
          </a:xfrm>
        </p:spPr>
        <p:txBody>
          <a:bodyPr/>
          <a:lstStyle/>
          <a:p>
            <a:r>
              <a:rPr lang="pt-BR" sz="2800" dirty="0" smtClean="0"/>
              <a:t>A disseminação consiste na distribuição sistemática e estruturada , aos principais executivos da empresa, das informações gerenciais obtidas por meio da interpretação dos dados coletados.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210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464496" cy="908720"/>
          </a:xfrm>
        </p:spPr>
        <p:txBody>
          <a:bodyPr/>
          <a:lstStyle/>
          <a:p>
            <a:r>
              <a:rPr lang="pt-BR" sz="3600" dirty="0" smtClean="0"/>
              <a:t>Disseminação dos dados e informações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Deve atender a alguns princípios básicos como:</a:t>
            </a:r>
          </a:p>
          <a:p>
            <a:r>
              <a:rPr lang="pt-BR" sz="2400" dirty="0" smtClean="0"/>
              <a:t>Objetividade</a:t>
            </a:r>
          </a:p>
          <a:p>
            <a:r>
              <a:rPr lang="pt-BR" sz="2400" dirty="0" smtClean="0"/>
              <a:t>Eficácia</a:t>
            </a:r>
          </a:p>
          <a:p>
            <a:r>
              <a:rPr lang="pt-BR" sz="2400" dirty="0" smtClean="0"/>
              <a:t>Eficiência</a:t>
            </a:r>
          </a:p>
          <a:p>
            <a:r>
              <a:rPr lang="pt-BR" sz="2400" dirty="0" smtClean="0"/>
              <a:t>Efetividade</a:t>
            </a:r>
          </a:p>
          <a:p>
            <a:r>
              <a:rPr lang="pt-BR" sz="2400" dirty="0" smtClean="0"/>
              <a:t>Clareza</a:t>
            </a:r>
          </a:p>
          <a:p>
            <a:r>
              <a:rPr lang="pt-BR" sz="2400" dirty="0" smtClean="0"/>
              <a:t>Rapidez</a:t>
            </a:r>
          </a:p>
          <a:p>
            <a:r>
              <a:rPr lang="pt-BR" sz="2400" dirty="0" smtClean="0"/>
              <a:t>Prioridade</a:t>
            </a:r>
          </a:p>
          <a:p>
            <a:r>
              <a:rPr lang="pt-BR" sz="2400" dirty="0" smtClean="0"/>
              <a:t>Necessidade específica (Individualidade)</a:t>
            </a:r>
          </a:p>
          <a:p>
            <a:r>
              <a:rPr lang="pt-BR" sz="2400" dirty="0" smtClean="0"/>
              <a:t>Brevidade</a:t>
            </a:r>
          </a:p>
          <a:p>
            <a:r>
              <a:rPr lang="pt-BR" sz="2400" dirty="0" smtClean="0"/>
              <a:t>Conteúdo</a:t>
            </a:r>
          </a:p>
          <a:p>
            <a:r>
              <a:rPr lang="pt-BR" sz="2400" dirty="0" smtClean="0"/>
              <a:t>Atualidade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9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Administração do SIG</a:t>
            </a:r>
          </a:p>
          <a:p>
            <a:r>
              <a:rPr lang="pt-BR" dirty="0" smtClean="0"/>
              <a:t>Geração e arquivamento de Informação</a:t>
            </a:r>
          </a:p>
          <a:p>
            <a:r>
              <a:rPr lang="pt-BR" dirty="0" smtClean="0"/>
              <a:t>Controle e avaliação</a:t>
            </a:r>
          </a:p>
          <a:p>
            <a:r>
              <a:rPr lang="pt-BR" dirty="0" smtClean="0"/>
              <a:t>Disseminação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Utilização</a:t>
            </a:r>
          </a:p>
          <a:p>
            <a:r>
              <a:rPr lang="pt-BR" dirty="0" smtClean="0"/>
              <a:t>Retroalimentação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2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402138" cy="908050"/>
          </a:xfrm>
        </p:spPr>
        <p:txBody>
          <a:bodyPr/>
          <a:lstStyle/>
          <a:p>
            <a:pPr eaLnBrk="1" hangingPunct="1"/>
            <a:r>
              <a:rPr lang="pt-BR" sz="4000" smtClean="0"/>
              <a:t>Sistemas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4860032" y="1052736"/>
          <a:ext cx="3564458" cy="356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92612" cy="3168650"/>
          </a:xfrm>
        </p:spPr>
        <p:txBody>
          <a:bodyPr/>
          <a:lstStyle/>
          <a:p>
            <a:pPr indent="-273050" eaLnBrk="1" hangingPunct="1">
              <a:lnSpc>
                <a:spcPct val="90000"/>
              </a:lnSpc>
            </a:pPr>
            <a:r>
              <a:rPr lang="pt-BR" sz="2400" smtClean="0"/>
              <a:t>Sistemas Abertos vs Sistemas Fechados.</a:t>
            </a:r>
          </a:p>
          <a:p>
            <a:pPr indent="-273050" eaLnBrk="1" hangingPunct="1">
              <a:lnSpc>
                <a:spcPct val="90000"/>
              </a:lnSpc>
            </a:pPr>
            <a:r>
              <a:rPr lang="pt-BR" sz="2400" smtClean="0"/>
              <a:t>Stephen W. Littlejohn identifica 4 elementos que compõem um sistema:</a:t>
            </a:r>
          </a:p>
          <a:p>
            <a:pPr lvl="1" indent="-273050" eaLnBrk="1" hangingPunct="1">
              <a:lnSpc>
                <a:spcPct val="90000"/>
              </a:lnSpc>
            </a:pPr>
            <a:r>
              <a:rPr lang="pt-BR" sz="2000" smtClean="0"/>
              <a:t>Objetos;</a:t>
            </a:r>
          </a:p>
          <a:p>
            <a:pPr lvl="1" indent="-273050" eaLnBrk="1" hangingPunct="1">
              <a:lnSpc>
                <a:spcPct val="90000"/>
              </a:lnSpc>
            </a:pPr>
            <a:r>
              <a:rPr lang="pt-BR" sz="2000" smtClean="0"/>
              <a:t>Atributos;</a:t>
            </a:r>
          </a:p>
          <a:p>
            <a:pPr lvl="1" indent="-273050" eaLnBrk="1" hangingPunct="1">
              <a:lnSpc>
                <a:spcPct val="90000"/>
              </a:lnSpc>
            </a:pPr>
            <a:r>
              <a:rPr lang="pt-BR" sz="2000" smtClean="0"/>
              <a:t>Relacionamentos internos;</a:t>
            </a:r>
          </a:p>
          <a:p>
            <a:pPr lvl="1" indent="-273050" eaLnBrk="1" hangingPunct="1">
              <a:lnSpc>
                <a:spcPct val="90000"/>
              </a:lnSpc>
            </a:pPr>
            <a:r>
              <a:rPr lang="pt-BR" sz="2000" smtClean="0"/>
              <a:t>Ambiência.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11188" y="5373688"/>
            <a:ext cx="8137525" cy="7921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400" dirty="0">
                <a:solidFill>
                  <a:srgbClr val="000000"/>
                </a:solidFill>
              </a:rPr>
              <a:t>Um Sistema é uma quantidade limitada de partes que se inter-relacionam formando um todo mais complexo.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546848" cy="908720"/>
          </a:xfrm>
        </p:spPr>
        <p:txBody>
          <a:bodyPr/>
          <a:lstStyle/>
          <a:p>
            <a:r>
              <a:rPr lang="pt-BR" dirty="0" smtClean="0"/>
              <a:t>Utilização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Sistemática incorporação das informações no processo decisório requer comprometimento dos executivos envolvidos em seu delineamento, implementação e avaliação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8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08720"/>
          </a:xfrm>
        </p:spPr>
        <p:txBody>
          <a:bodyPr/>
          <a:lstStyle/>
          <a:p>
            <a:r>
              <a:rPr lang="pt-BR" sz="3600" dirty="0" smtClean="0"/>
              <a:t>Aspectos básicos do SIG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Administração do SIG</a:t>
            </a:r>
          </a:p>
          <a:p>
            <a:r>
              <a:rPr lang="pt-BR" dirty="0" smtClean="0"/>
              <a:t>Geração e arquivamento de Informação</a:t>
            </a:r>
          </a:p>
          <a:p>
            <a:r>
              <a:rPr lang="pt-BR" dirty="0" smtClean="0"/>
              <a:t>Controle e avaliação</a:t>
            </a:r>
          </a:p>
          <a:p>
            <a:r>
              <a:rPr lang="pt-BR" dirty="0" smtClean="0"/>
              <a:t>Disseminação</a:t>
            </a:r>
          </a:p>
          <a:p>
            <a:r>
              <a:rPr lang="pt-BR" dirty="0" smtClean="0"/>
              <a:t>Utilização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Retroalimentação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618856" cy="908720"/>
          </a:xfrm>
        </p:spPr>
        <p:txBody>
          <a:bodyPr/>
          <a:lstStyle/>
          <a:p>
            <a:r>
              <a:rPr lang="pt-BR" dirty="0" err="1" smtClean="0"/>
              <a:t>Retroalimentaçào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73630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Consiste na sistemática e estruturada adaptação do processo decisório, de acordo com os resultados obtidos pela empresa, para atender cada vez melhor às necessidade de informações dos executivos.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5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sz="2800" dirty="0" smtClean="0"/>
              <a:t>Processo de desenvolvimento e implementação do SIG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Conceituação</a:t>
            </a:r>
          </a:p>
          <a:p>
            <a:r>
              <a:rPr lang="pt-BR" dirty="0" smtClean="0"/>
              <a:t>Levantamento e análise</a:t>
            </a:r>
          </a:p>
          <a:p>
            <a:r>
              <a:rPr lang="pt-BR" dirty="0" smtClean="0"/>
              <a:t>Estruturação</a:t>
            </a:r>
          </a:p>
          <a:p>
            <a:r>
              <a:rPr lang="pt-BR" dirty="0" smtClean="0"/>
              <a:t>Avaliação do SIG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Conceituação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estudar o sistema?</a:t>
            </a:r>
          </a:p>
          <a:p>
            <a:r>
              <a:rPr lang="pt-BR" dirty="0" smtClean="0"/>
              <a:t>Que problemas existem?</a:t>
            </a:r>
          </a:p>
          <a:p>
            <a:r>
              <a:rPr lang="pt-BR" dirty="0" smtClean="0"/>
              <a:t>Qual o relacionamento do sistema com os objetivos da empresa? Ou seja, interligar, o SIG com os planejamentos estratégicos, táticos e operacionais da empresa</a:t>
            </a:r>
          </a:p>
          <a:p>
            <a:r>
              <a:rPr lang="pt-BR" dirty="0" smtClean="0"/>
              <a:t>Existem necessidades não atendidas e que deveriam ser preenchidas pelo sistema?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1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Conceituação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Assessorar os vários níveis de decisão na empresa</a:t>
            </a:r>
          </a:p>
          <a:p>
            <a:r>
              <a:rPr lang="pt-BR" sz="2400" dirty="0" smtClean="0"/>
              <a:t>Elaborar plano de desenvolvimento do SIG, considerando prioridades, prazos e alocação de recursos</a:t>
            </a:r>
          </a:p>
          <a:p>
            <a:r>
              <a:rPr lang="pt-BR" sz="2400" dirty="0" smtClean="0"/>
              <a:t>Elaborar estudos de viabilidade (mercadológica, tecnológica, econômico-financeira, estrutura e operacional)</a:t>
            </a:r>
          </a:p>
          <a:p>
            <a:r>
              <a:rPr lang="pt-BR" sz="2400" dirty="0" smtClean="0"/>
              <a:t>Aprimorar, no que for necessário, a estrutura organizacional</a:t>
            </a:r>
          </a:p>
          <a:p>
            <a:r>
              <a:rPr lang="pt-BR" sz="2400" dirty="0" smtClean="0"/>
              <a:t>Acompanhar, se for o caso, os trabalhos de consultoria externa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376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186808" cy="908720"/>
          </a:xfrm>
        </p:spPr>
        <p:txBody>
          <a:bodyPr/>
          <a:lstStyle/>
          <a:p>
            <a:r>
              <a:rPr lang="pt-BR" dirty="0" smtClean="0"/>
              <a:t>Conceituação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 smtClean="0"/>
              <a:t>Determinar os objetivos do sistema atual</a:t>
            </a:r>
          </a:p>
          <a:p>
            <a:r>
              <a:rPr lang="pt-BR" sz="1600" dirty="0" smtClean="0"/>
              <a:t>Estudar o sistema atual, a fim de constatar até que ponto corresponde aos objetivos gerais e setoriais da empresa</a:t>
            </a:r>
          </a:p>
          <a:p>
            <a:r>
              <a:rPr lang="pt-BR" sz="1600" dirty="0" smtClean="0"/>
              <a:t>Analisar necessidades dos usuários e da empresa, a fim </a:t>
            </a:r>
            <a:r>
              <a:rPr lang="pt-BR" sz="1600" dirty="0" smtClean="0"/>
              <a:t>de </a:t>
            </a:r>
            <a:r>
              <a:rPr lang="pt-BR" sz="1600" dirty="0" smtClean="0"/>
              <a:t>estabelecer novos objetivos e metas</a:t>
            </a:r>
          </a:p>
          <a:p>
            <a:r>
              <a:rPr lang="pt-BR" sz="1600" dirty="0" smtClean="0"/>
              <a:t>Analisar  restrições impostas pelas áreas dos usuários do sistema considerado</a:t>
            </a:r>
          </a:p>
          <a:p>
            <a:r>
              <a:rPr lang="pt-BR" sz="1600" dirty="0" smtClean="0"/>
              <a:t>Definir as responsabilidades dos usuários em relação à entrada e à saída de dados e informações destinados a outros sistemas</a:t>
            </a:r>
          </a:p>
          <a:p>
            <a:r>
              <a:rPr lang="pt-BR" sz="1600" dirty="0" smtClean="0"/>
              <a:t>Examinar a interação do sistema proposto com outros sistemas da empresa, quer sejam existentes ou propostos</a:t>
            </a:r>
          </a:p>
          <a:p>
            <a:r>
              <a:rPr lang="pt-BR" sz="1600" dirty="0" smtClean="0"/>
              <a:t>Detalhar as necessidades dos usuários tais como componentes, volume e tempo de resposta dos dados e das informações</a:t>
            </a:r>
          </a:p>
          <a:p>
            <a:r>
              <a:rPr lang="pt-BR" sz="1600" dirty="0" smtClean="0"/>
              <a:t>Preparar as especificações do projeto de desenvolvimento e implementação do SIG</a:t>
            </a:r>
          </a:p>
          <a:p>
            <a:r>
              <a:rPr lang="pt-BR" sz="1600" dirty="0" smtClean="0"/>
              <a:t>Estruturar o detalhamento das fases de desenvolvimento dos projetos e implementação do SIG</a:t>
            </a:r>
          </a:p>
          <a:p>
            <a:r>
              <a:rPr lang="pt-BR" sz="1600" dirty="0" smtClean="0"/>
              <a:t>Elaborar um relatório para a alta administração, inclusive para que seus membros possam acompanhar o desenvolvimento e a implementação do SIG na empresa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084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sz="2800" dirty="0" smtClean="0"/>
              <a:t>Processo de desenvolvimento e implementação do SIG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Conceituação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Levantamento e análise</a:t>
            </a:r>
          </a:p>
          <a:p>
            <a:r>
              <a:rPr lang="pt-BR" dirty="0" smtClean="0"/>
              <a:t>Estruturação</a:t>
            </a:r>
          </a:p>
          <a:p>
            <a:r>
              <a:rPr lang="pt-BR" dirty="0" smtClean="0"/>
              <a:t>Avaliação do SIG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6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02832" cy="908720"/>
          </a:xfrm>
        </p:spPr>
        <p:txBody>
          <a:bodyPr/>
          <a:lstStyle/>
          <a:p>
            <a:r>
              <a:rPr lang="pt-BR" sz="3600" dirty="0" smtClean="0"/>
              <a:t>Levantamento e análise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Quem toma decisões com base no relatório de origem?</a:t>
            </a:r>
          </a:p>
          <a:p>
            <a:r>
              <a:rPr lang="pt-BR" dirty="0" smtClean="0"/>
              <a:t>Quais decisões são tomadas?</a:t>
            </a:r>
          </a:p>
          <a:p>
            <a:r>
              <a:rPr lang="pt-BR" dirty="0" smtClean="0"/>
              <a:t>Quais campos são utilizados para a tomada de decisões?</a:t>
            </a:r>
          </a:p>
          <a:p>
            <a:r>
              <a:rPr lang="pt-BR" dirty="0" smtClean="0"/>
              <a:t>Essas informações são suficientes para se </a:t>
            </a:r>
            <a:r>
              <a:rPr lang="pt-BR" dirty="0" err="1" smtClean="0"/>
              <a:t>tormar</a:t>
            </a:r>
            <a:r>
              <a:rPr lang="pt-BR" dirty="0" smtClean="0"/>
              <a:t> decisões?</a:t>
            </a:r>
          </a:p>
          <a:p>
            <a:r>
              <a:rPr lang="pt-BR" dirty="0" smtClean="0"/>
              <a:t>É utilizado algum outro recurso (outro relatório, formulário, </a:t>
            </a:r>
            <a:r>
              <a:rPr lang="pt-BR" dirty="0" err="1" smtClean="0"/>
              <a:t>etc</a:t>
            </a:r>
            <a:r>
              <a:rPr lang="pt-BR" dirty="0"/>
              <a:t>)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330824" cy="908720"/>
          </a:xfrm>
        </p:spPr>
        <p:txBody>
          <a:bodyPr/>
          <a:lstStyle/>
          <a:p>
            <a:r>
              <a:rPr lang="pt-BR" sz="3200" dirty="0" smtClean="0"/>
              <a:t>Levantamento e análise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 smtClean="0"/>
              <a:t>Análise de saídas</a:t>
            </a:r>
          </a:p>
          <a:p>
            <a:pPr lvl="1"/>
            <a:r>
              <a:rPr lang="pt-BR" sz="1400" dirty="0" smtClean="0"/>
              <a:t>Necessidades das saídas (o que os executivos/usuários fazem com elas?)</a:t>
            </a:r>
          </a:p>
          <a:p>
            <a:pPr lvl="1"/>
            <a:r>
              <a:rPr lang="pt-BR" sz="1400" dirty="0" smtClean="0"/>
              <a:t>Estudo do formato (É o mais conveniente? Quais são as consequências que uma mudança acarretará no processador do outro sistema correlacionado?)</a:t>
            </a:r>
          </a:p>
          <a:p>
            <a:pPr lvl="1"/>
            <a:r>
              <a:rPr lang="pt-BR" sz="1400" dirty="0" smtClean="0"/>
              <a:t>Aumento da produtividade e maior simplicidade</a:t>
            </a:r>
          </a:p>
          <a:p>
            <a:pPr lvl="1"/>
            <a:r>
              <a:rPr lang="pt-BR" sz="1400" dirty="0" smtClean="0"/>
              <a:t>Volume e frequência, bem como suas influências no processo decisório</a:t>
            </a:r>
          </a:p>
          <a:p>
            <a:r>
              <a:rPr lang="pt-BR" sz="1600" dirty="0" smtClean="0"/>
              <a:t>Quanto à análise das entradas, analisar principalmente necessidade, formatação, volume e frequência</a:t>
            </a:r>
          </a:p>
          <a:p>
            <a:r>
              <a:rPr lang="pt-BR" sz="1600" dirty="0" smtClean="0"/>
              <a:t>Quanto à análise do processador, abordar os seguintes aspectos:</a:t>
            </a:r>
          </a:p>
          <a:p>
            <a:pPr lvl="1"/>
            <a:r>
              <a:rPr lang="pt-BR" sz="1400" dirty="0" smtClean="0"/>
              <a:t>Quanto às operações, podem ser consideradas sua quantidade, sequência, distribuição entre os participantes e o método de execução das operações</a:t>
            </a:r>
          </a:p>
          <a:p>
            <a:pPr lvl="1"/>
            <a:r>
              <a:rPr lang="pt-BR" sz="1400" dirty="0" smtClean="0"/>
              <a:t>Quanto ao sistema de arquivamento, analisar a distribuição da autoridade para decisões, bem como os documentos emitidos pelo processador (formato, número de vias e utilização)</a:t>
            </a:r>
          </a:p>
          <a:p>
            <a:pPr lvl="1"/>
            <a:r>
              <a:rPr lang="pt-BR" sz="1400" dirty="0" smtClean="0"/>
              <a:t>Quanto à capacidade do processador, analisar a carga de trabalho de cada participante, a existência de gargalos e a adequação do equipamento utilizado</a:t>
            </a:r>
          </a:p>
          <a:p>
            <a:pPr lvl="1"/>
            <a:r>
              <a:rPr lang="pt-BR" sz="1400" dirty="0" smtClean="0"/>
              <a:t>Quanto aos equipamentos, considerar o tipo, o investimento, bem como os problemas e o custo de manutenção</a:t>
            </a:r>
          </a:p>
          <a:p>
            <a:pPr lvl="1"/>
            <a:r>
              <a:rPr lang="pt-BR" sz="1400" dirty="0" smtClean="0"/>
              <a:t>Quanto aos custos do processador, considerar os gastos de pessoal, dos equipamentos e dos materiais necessários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510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2000" dirty="0" smtClean="0"/>
              <a:t>Componentes de um SIG:</a:t>
            </a:r>
          </a:p>
          <a:p>
            <a:pPr>
              <a:defRPr/>
            </a:pPr>
            <a:r>
              <a:rPr lang="pt-BR" sz="2000" dirty="0" smtClean="0"/>
              <a:t>Objetivos: É a finalidade para qual o sistema foi criado;</a:t>
            </a:r>
          </a:p>
          <a:p>
            <a:pPr>
              <a:defRPr/>
            </a:pPr>
            <a:r>
              <a:rPr lang="pt-BR" sz="2000" dirty="0" smtClean="0"/>
              <a:t>Entradas do Sistema: São os elementos que abastecem o sistema de informações externas.</a:t>
            </a:r>
          </a:p>
          <a:p>
            <a:pPr>
              <a:defRPr/>
            </a:pPr>
            <a:r>
              <a:rPr lang="pt-BR" sz="2000" dirty="0" smtClean="0"/>
              <a:t>Processo de transformação: É a função que possibilita a transformação de um insumo (entrada) em um produto, serviço ou resultado (saída)</a:t>
            </a:r>
          </a:p>
          <a:p>
            <a:pPr>
              <a:defRPr/>
            </a:pPr>
            <a:r>
              <a:rPr lang="pt-BR" sz="2000" dirty="0" smtClean="0"/>
              <a:t>Saídas do sistema: Parâmetro quantificável resultante do processo de transformação.</a:t>
            </a:r>
          </a:p>
          <a:p>
            <a:pPr>
              <a:defRPr/>
            </a:pPr>
            <a:r>
              <a:rPr lang="pt-BR" sz="2000" dirty="0" smtClean="0"/>
              <a:t>Controle e Avaliação: Medida padrão, ou seja, ferramenta para avaliação do desempenho do sistema.</a:t>
            </a:r>
          </a:p>
          <a:p>
            <a:pPr>
              <a:defRPr/>
            </a:pPr>
            <a:r>
              <a:rPr lang="pt-BR" sz="2000" dirty="0" smtClean="0"/>
              <a:t>Retroalimentação: É a utilização de uma saída do sistema como entrada, normalmente com intuito de regularizar o sistema.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457200" y="0"/>
            <a:ext cx="44021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4000"/>
              <a:t>Sistemas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4464496" cy="908720"/>
          </a:xfrm>
        </p:spPr>
        <p:txBody>
          <a:bodyPr/>
          <a:lstStyle/>
          <a:p>
            <a:r>
              <a:rPr lang="pt-BR" sz="3200" dirty="0"/>
              <a:t>Levantamento e análise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 executivo pode utilizar critérios qualitativos e quantitativos para a obtenção de informações inerentes ao processo decisório.</a:t>
            </a:r>
          </a:p>
          <a:p>
            <a:pPr marL="0" indent="0">
              <a:buNone/>
            </a:pPr>
            <a:r>
              <a:rPr lang="pt-BR" dirty="0" smtClean="0"/>
              <a:t>Enquanto os critérios quantitativos </a:t>
            </a:r>
            <a:r>
              <a:rPr lang="pt-BR" dirty="0" err="1" smtClean="0"/>
              <a:t>baseam-se</a:t>
            </a:r>
            <a:r>
              <a:rPr lang="pt-BR" dirty="0" smtClean="0"/>
              <a:t> em tabelas e quadros estatísticos com análises, o qualitativo demanda a criação de um cenário.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57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Cenários representam a </a:t>
            </a:r>
            <a:r>
              <a:rPr lang="pt-BR" dirty="0" smtClean="0"/>
              <a:t>interação </a:t>
            </a:r>
            <a:r>
              <a:rPr lang="pt-BR" dirty="0" smtClean="0"/>
              <a:t>de </a:t>
            </a:r>
            <a:r>
              <a:rPr lang="pt-BR" dirty="0" smtClean="0"/>
              <a:t>projeções históricas </a:t>
            </a:r>
            <a:r>
              <a:rPr lang="pt-BR" dirty="0" smtClean="0"/>
              <a:t>com postulações de eventos específicos do ambiente empresarial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0"/>
            <a:ext cx="44644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Levantamento e análise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913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Técnica Delphi</a:t>
            </a:r>
          </a:p>
          <a:p>
            <a:r>
              <a:rPr lang="pt-BR" sz="2800" dirty="0" smtClean="0"/>
              <a:t>Técnica do painel de especialistas</a:t>
            </a:r>
          </a:p>
          <a:p>
            <a:r>
              <a:rPr lang="pt-BR" sz="2800" dirty="0" smtClean="0"/>
              <a:t>Técnica de analogia histórica</a:t>
            </a:r>
          </a:p>
          <a:p>
            <a:r>
              <a:rPr lang="pt-BR" sz="2800" dirty="0" smtClean="0"/>
              <a:t>Técnica de brainstorming</a:t>
            </a:r>
          </a:p>
          <a:p>
            <a:r>
              <a:rPr lang="pt-BR" sz="2800" dirty="0" smtClean="0"/>
              <a:t>Técnica de valores contextuais</a:t>
            </a:r>
          </a:p>
          <a:p>
            <a:r>
              <a:rPr lang="pt-BR" sz="2800" dirty="0" smtClean="0"/>
              <a:t>Técnica de matriz morfológica</a:t>
            </a:r>
          </a:p>
          <a:p>
            <a:r>
              <a:rPr lang="pt-BR" sz="2800" smtClean="0"/>
              <a:t>Técnica </a:t>
            </a:r>
            <a:r>
              <a:rPr lang="pt-BR" sz="2800" dirty="0" smtClean="0"/>
              <a:t>de lacunas estratégicas</a:t>
            </a:r>
          </a:p>
          <a:p>
            <a:r>
              <a:rPr lang="pt-BR" sz="2800" dirty="0" smtClean="0"/>
              <a:t>Técnica da indução</a:t>
            </a:r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0"/>
            <a:ext cx="44644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Levantamento e análise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852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Microcenário</a:t>
            </a:r>
          </a:p>
          <a:p>
            <a:r>
              <a:rPr lang="pt-BR" sz="2800" dirty="0" err="1" smtClean="0"/>
              <a:t>Macrocenário</a:t>
            </a:r>
            <a:endParaRPr lang="pt-BR" sz="2800" dirty="0" smtClean="0"/>
          </a:p>
          <a:p>
            <a:r>
              <a:rPr lang="pt-BR" sz="2800" dirty="0" smtClean="0"/>
              <a:t>Cenário de Setor</a:t>
            </a:r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0"/>
            <a:ext cx="44644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Levantamento e análise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516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Cenários de propósitos</a:t>
            </a:r>
          </a:p>
          <a:p>
            <a:r>
              <a:rPr lang="pt-BR" dirty="0" smtClean="0"/>
              <a:t>Cenários econômicos</a:t>
            </a:r>
          </a:p>
          <a:p>
            <a:r>
              <a:rPr lang="pt-BR" dirty="0" smtClean="0"/>
              <a:t>Cenários tecnológicos</a:t>
            </a:r>
          </a:p>
          <a:p>
            <a:r>
              <a:rPr lang="pt-BR" dirty="0" smtClean="0"/>
              <a:t>Cenários político-legais</a:t>
            </a:r>
          </a:p>
          <a:p>
            <a:r>
              <a:rPr lang="pt-BR" dirty="0" smtClean="0"/>
              <a:t>Cenários socioculturais</a:t>
            </a:r>
          </a:p>
          <a:p>
            <a:r>
              <a:rPr lang="pt-BR" dirty="0" smtClean="0"/>
              <a:t>Cenários Demográficos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0"/>
            <a:ext cx="44644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Levantamento e análise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15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Entrevista</a:t>
            </a:r>
          </a:p>
          <a:p>
            <a:r>
              <a:rPr lang="pt-BR" dirty="0" smtClean="0"/>
              <a:t>Questionário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5536" y="0"/>
            <a:ext cx="44644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Levantamento e análise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6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sz="2800" dirty="0" smtClean="0"/>
              <a:t>Processo de desenvolvimento e implementação do SIG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Conceituação</a:t>
            </a:r>
          </a:p>
          <a:p>
            <a:r>
              <a:rPr lang="pt-BR" dirty="0" smtClean="0"/>
              <a:t>Levantamento e análise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Estruturação</a:t>
            </a:r>
          </a:p>
          <a:p>
            <a:r>
              <a:rPr lang="pt-BR" dirty="0" smtClean="0"/>
              <a:t>Avaliação do SIG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1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908720"/>
          </a:xfrm>
        </p:spPr>
        <p:txBody>
          <a:bodyPr/>
          <a:lstStyle/>
          <a:p>
            <a:r>
              <a:rPr lang="pt-BR" dirty="0" smtClean="0"/>
              <a:t>Estruturação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Sequenciamento Top-</a:t>
            </a:r>
            <a:r>
              <a:rPr lang="pt-BR" dirty="0" err="1" smtClean="0"/>
              <a:t>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8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908720"/>
          </a:xfrm>
        </p:spPr>
        <p:txBody>
          <a:bodyPr/>
          <a:lstStyle/>
          <a:p>
            <a:r>
              <a:rPr lang="pt-BR" dirty="0" smtClean="0"/>
              <a:t>Estruturação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Simplicidade</a:t>
            </a:r>
          </a:p>
          <a:p>
            <a:r>
              <a:rPr lang="pt-BR" dirty="0" smtClean="0"/>
              <a:t>Flexibilidade</a:t>
            </a:r>
          </a:p>
          <a:p>
            <a:r>
              <a:rPr lang="pt-BR" dirty="0" smtClean="0"/>
              <a:t>Economicidade</a:t>
            </a:r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Aceitabilidade</a:t>
            </a:r>
          </a:p>
          <a:p>
            <a:r>
              <a:rPr lang="pt-BR" dirty="0" smtClean="0"/>
              <a:t>Produtividade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4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908720"/>
          </a:xfrm>
        </p:spPr>
        <p:txBody>
          <a:bodyPr/>
          <a:lstStyle/>
          <a:p>
            <a:r>
              <a:rPr lang="pt-BR" dirty="0" smtClean="0"/>
              <a:t>Estruturação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3670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4499992" y="1916832"/>
            <a:ext cx="14401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Satisfação  </a:t>
            </a:r>
          </a:p>
          <a:p>
            <a:pPr algn="ctr"/>
            <a:endParaRPr lang="pt-BR" sz="1000" dirty="0"/>
          </a:p>
          <a:p>
            <a:pPr algn="ctr"/>
            <a:endParaRPr lang="pt-BR" sz="1000" dirty="0" smtClean="0"/>
          </a:p>
          <a:p>
            <a:pPr algn="ctr"/>
            <a:r>
              <a:rPr lang="pt-BR" sz="1000" dirty="0" smtClean="0"/>
              <a:t>      Insatisfação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627784" y="3735034"/>
            <a:ext cx="3888432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Insuficiência		Suficiência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887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71438"/>
            <a:ext cx="3970337" cy="836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dirty="0" smtClean="0"/>
              <a:t>Sistema </a:t>
            </a:r>
            <a:r>
              <a:rPr lang="pt-BR" sz="4000" dirty="0"/>
              <a:t>emergente</a:t>
            </a:r>
          </a:p>
        </p:txBody>
      </p:sp>
      <p:pic>
        <p:nvPicPr>
          <p:cNvPr id="57347" name="Picture 38" descr="Sistema Emerg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646175" cy="198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0484" name="Rectangle 39"/>
          <p:cNvSpPr>
            <a:spLocks noChangeArrowheads="1"/>
          </p:cNvSpPr>
          <p:nvPr/>
        </p:nvSpPr>
        <p:spPr bwMode="auto">
          <a:xfrm>
            <a:off x="457200" y="1628775"/>
            <a:ext cx="8229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pt-BR" sz="2000"/>
              <a:t>Sistemas Fixos: Permanecem os mesmos para sempre. O relacionamento entre seus elementos não mudam nunca.</a:t>
            </a:r>
          </a:p>
          <a:p>
            <a:pPr marL="342900" indent="-342900"/>
            <a:r>
              <a:rPr lang="pt-BR" sz="2000"/>
              <a:t>Sistemas Periódicos: São sistemas que repetem o mesmo padrão</a:t>
            </a:r>
          </a:p>
          <a:p>
            <a:pPr marL="342900" indent="-342900"/>
            <a:r>
              <a:rPr lang="pt-BR" sz="2000"/>
              <a:t>Sistemas Complexos: Intermediário entre Sistemas Periódicos e Sistemas Caóticos.</a:t>
            </a:r>
          </a:p>
          <a:p>
            <a:pPr marL="342900" indent="-342900"/>
            <a:r>
              <a:rPr lang="pt-BR" sz="2000"/>
              <a:t>Sistema Caótico: O Comportamento parece ser completamente aleatório.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Ao final desta fase de estruturação, o executivo deve:</a:t>
            </a:r>
          </a:p>
          <a:p>
            <a:pPr lvl="1"/>
            <a:r>
              <a:rPr lang="pt-BR" sz="1600" dirty="0" smtClean="0"/>
              <a:t>Completar o fluxo geral do sistema de informações, os componentes das informações e as suas interações</a:t>
            </a:r>
          </a:p>
          <a:p>
            <a:pPr lvl="1"/>
            <a:r>
              <a:rPr lang="pt-BR" sz="1600" dirty="0" smtClean="0"/>
              <a:t>Identificar o processo de tratamento de arquivos</a:t>
            </a:r>
          </a:p>
          <a:p>
            <a:pPr lvl="1"/>
            <a:r>
              <a:rPr lang="pt-BR" sz="1600" dirty="0" smtClean="0"/>
              <a:t>Determinar arranjos físicos (layouts)</a:t>
            </a:r>
          </a:p>
          <a:p>
            <a:pPr lvl="1"/>
            <a:r>
              <a:rPr lang="pt-BR" sz="1600" dirty="0" smtClean="0"/>
              <a:t>Especificar formatação dos documentos e relatórios de entrada, sua frequência etc.</a:t>
            </a:r>
          </a:p>
          <a:p>
            <a:pPr lvl="1"/>
            <a:r>
              <a:rPr lang="pt-BR" sz="1600" dirty="0" smtClean="0"/>
              <a:t>Definir a necessidade de relatórios, volumes, frequências, distribuição</a:t>
            </a:r>
          </a:p>
          <a:p>
            <a:pPr lvl="1"/>
            <a:r>
              <a:rPr lang="pt-BR" sz="1600" dirty="0" smtClean="0"/>
              <a:t>Desenvolver a estrutura lógica geral do sistema de informações</a:t>
            </a:r>
          </a:p>
          <a:p>
            <a:pPr lvl="1"/>
            <a:r>
              <a:rPr lang="pt-BR" sz="1600" dirty="0" smtClean="0"/>
              <a:t>Determinar procedimentos e momentos de controle e avaliação</a:t>
            </a:r>
          </a:p>
          <a:p>
            <a:pPr lvl="1"/>
            <a:r>
              <a:rPr lang="pt-BR" sz="1600" dirty="0" smtClean="0"/>
              <a:t>Estabelecer a estimativa do custo do sistema de informações</a:t>
            </a:r>
          </a:p>
          <a:p>
            <a:pPr lvl="1"/>
            <a:r>
              <a:rPr lang="pt-BR" sz="1600" dirty="0" smtClean="0"/>
              <a:t>Elaborar um plano detalhado de implantação</a:t>
            </a:r>
          </a:p>
          <a:p>
            <a:pPr lvl="1"/>
            <a:r>
              <a:rPr lang="pt-BR" sz="1600" dirty="0" smtClean="0"/>
              <a:t>Documentar todos os aspectos dessa fase do projeto ao coordenador do sistema e aos usuários</a:t>
            </a:r>
          </a:p>
          <a:p>
            <a:pPr lvl="1"/>
            <a:r>
              <a:rPr lang="pt-BR" sz="1600" dirty="0" smtClean="0"/>
              <a:t>Estabelecer a decomposição do sistema em subsistemas para facilitar o seu desenvolvimento e implementação</a:t>
            </a:r>
            <a:endParaRPr lang="pt-BR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67544" y="0"/>
            <a:ext cx="439248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/>
              <a:t>Estruturação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2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sz="2800" dirty="0" smtClean="0"/>
              <a:t>Processo de desenvolvimento e implementação do SIG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Conceituação</a:t>
            </a:r>
          </a:p>
          <a:p>
            <a:r>
              <a:rPr lang="pt-BR" dirty="0" smtClean="0"/>
              <a:t>Levantamento e análise</a:t>
            </a:r>
          </a:p>
          <a:p>
            <a:r>
              <a:rPr lang="pt-BR" dirty="0" smtClean="0"/>
              <a:t>Estruturação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Avaliação do SIG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042792" cy="908720"/>
          </a:xfrm>
        </p:spPr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Preparar a documentação informativa necessária para os diversos usuários</a:t>
            </a:r>
          </a:p>
          <a:p>
            <a:r>
              <a:rPr lang="pt-BR" dirty="0" smtClean="0"/>
              <a:t>Treinar todos os usuários do SIG</a:t>
            </a:r>
          </a:p>
          <a:p>
            <a:r>
              <a:rPr lang="pt-BR" dirty="0" smtClean="0"/>
              <a:t>Supervisionar a implementação das diversas partes do SIG</a:t>
            </a:r>
          </a:p>
          <a:p>
            <a:r>
              <a:rPr lang="pt-BR" dirty="0" smtClean="0"/>
              <a:t>Acompanhar a implementação do SIG consolidando um adequado processo de avaliação, tendo em vista a sua otimização ao longo do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7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042792" cy="908720"/>
          </a:xfrm>
        </p:spPr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Os relatórios do SIG estão sendo, periodicamente, analisados e avaliados?</a:t>
            </a:r>
          </a:p>
          <a:p>
            <a:r>
              <a:rPr lang="pt-BR" sz="2800" dirty="0" smtClean="0"/>
              <a:t>Os relatórios fornecidos são adequados quanto ao conteúdo, formato, periodicidade, etc.?</a:t>
            </a:r>
          </a:p>
          <a:p>
            <a:r>
              <a:rPr lang="pt-BR" sz="2800" dirty="0" smtClean="0"/>
              <a:t>Qual a influência que as informações fornecidas pelo SIG estão tendo na tomada de decisões?</a:t>
            </a:r>
          </a:p>
          <a:p>
            <a:r>
              <a:rPr lang="pt-BR" sz="2800" dirty="0" smtClean="0"/>
              <a:t>Quais as contribuições do SIG para a empresa, para o departamento, </a:t>
            </a:r>
            <a:r>
              <a:rPr lang="pt-BR" sz="2800" dirty="0" err="1" smtClean="0"/>
              <a:t>etc</a:t>
            </a:r>
            <a:r>
              <a:rPr lang="pt-BR" sz="2800" dirty="0" smtClean="0"/>
              <a:t>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502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042792" cy="908720"/>
          </a:xfrm>
        </p:spPr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3429000"/>
            <a:ext cx="802432" cy="604664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QA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495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908720"/>
          </a:xfrm>
        </p:spPr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OLIVEIRA, Djalma de Pinho Rebouças, Sistemas de Informações Gerenciais – 14ª Edição – Atlas</a:t>
            </a:r>
          </a:p>
          <a:p>
            <a:r>
              <a:rPr lang="pt-BR" dirty="0" smtClean="0"/>
              <a:t>ZIMMERMAN, Eric e SALEN, Katie – </a:t>
            </a:r>
            <a:r>
              <a:rPr lang="pt-BR" dirty="0" err="1" smtClean="0"/>
              <a:t>Rules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Play – Cambridge MA – The MIT Press (2004)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3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1438"/>
            <a:ext cx="4248150" cy="836612"/>
          </a:xfrm>
        </p:spPr>
        <p:txBody>
          <a:bodyPr/>
          <a:lstStyle/>
          <a:p>
            <a:r>
              <a:rPr lang="pt-BR" sz="4000" smtClean="0"/>
              <a:t>Sistema Emergente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3284538"/>
            <a:ext cx="7786688" cy="10366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sz="2800" smtClean="0"/>
              <a:t>O todo é maior que a soma das partes.</a:t>
            </a:r>
          </a:p>
          <a:p>
            <a:pPr marL="0" indent="0" algn="ctr">
              <a:buFont typeface="Arial" charset="0"/>
              <a:buNone/>
            </a:pPr>
            <a:r>
              <a:rPr lang="pt-BR" sz="2800" smtClean="0"/>
              <a:t>(Fenômeno Bottom-up)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3773</Words>
  <Application>Microsoft Office PowerPoint</Application>
  <PresentationFormat>Apresentação na tela (4:3)</PresentationFormat>
  <Paragraphs>535</Paragraphs>
  <Slides>85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8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Sistemas</vt:lpstr>
      <vt:lpstr>Apresentação do PowerPoint</vt:lpstr>
      <vt:lpstr>Sistema emergente</vt:lpstr>
      <vt:lpstr>Sistema Emergente</vt:lpstr>
      <vt:lpstr>Sistema Emergente</vt:lpstr>
      <vt:lpstr>Apresentação do PowerPoint</vt:lpstr>
      <vt:lpstr>Subsistemas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 da Informação</vt:lpstr>
      <vt:lpstr>Processo</vt:lpstr>
      <vt:lpstr>Gerencial</vt:lpstr>
      <vt:lpstr>SIG</vt:lpstr>
      <vt:lpstr>SIG</vt:lpstr>
      <vt:lpstr>SIG</vt:lpstr>
      <vt:lpstr>SIG</vt:lpstr>
      <vt:lpstr>SIG</vt:lpstr>
      <vt:lpstr>Benefícios do SIG</vt:lpstr>
      <vt:lpstr>Benefícios do SIG</vt:lpstr>
      <vt:lpstr>Requisitos para Implantação do SIG</vt:lpstr>
      <vt:lpstr>Falácias</vt:lpstr>
      <vt:lpstr>SIG eficiente</vt:lpstr>
      <vt:lpstr>SIG Vs SAD</vt:lpstr>
      <vt:lpstr>SIG em 3 Níveis</vt:lpstr>
      <vt:lpstr>Divisão em áreas funcionais</vt:lpstr>
      <vt:lpstr>Concorrência</vt:lpstr>
      <vt:lpstr>Concorrência</vt:lpstr>
      <vt:lpstr>Concorrência</vt:lpstr>
      <vt:lpstr>Alguns conceitos...</vt:lpstr>
      <vt:lpstr>Aprimoramento da empresa</vt:lpstr>
      <vt:lpstr>Principais interligações do mundo dos ganhos</vt:lpstr>
      <vt:lpstr>Principais interligações do mundo dos ganhos</vt:lpstr>
      <vt:lpstr>Tipos de SIG</vt:lpstr>
      <vt:lpstr>Aspectos básicos do SIG</vt:lpstr>
      <vt:lpstr>Administração do SIG</vt:lpstr>
      <vt:lpstr>Aspectos básicos do SIG</vt:lpstr>
      <vt:lpstr>Geração e arquivamento de informação</vt:lpstr>
      <vt:lpstr>Fontes de dados</vt:lpstr>
      <vt:lpstr>Fontes Internas</vt:lpstr>
      <vt:lpstr>Fontes Internas</vt:lpstr>
      <vt:lpstr>Fontes Internas</vt:lpstr>
      <vt:lpstr>Fontes Internas</vt:lpstr>
      <vt:lpstr>Banco de Dados</vt:lpstr>
      <vt:lpstr>Banco de Dados</vt:lpstr>
      <vt:lpstr>Aspectos básicos do SIG</vt:lpstr>
      <vt:lpstr>Controle e avaliação</vt:lpstr>
      <vt:lpstr>Aspectos básicos do SIG</vt:lpstr>
      <vt:lpstr>Disseminação dos dados e informações</vt:lpstr>
      <vt:lpstr>Disseminação dos dados e informações</vt:lpstr>
      <vt:lpstr>Aspectos básicos do SIG</vt:lpstr>
      <vt:lpstr>Utilização</vt:lpstr>
      <vt:lpstr>Aspectos básicos do SIG</vt:lpstr>
      <vt:lpstr>Retroalimentaçào</vt:lpstr>
      <vt:lpstr>Processo de desenvolvimento e implementação do SIG</vt:lpstr>
      <vt:lpstr>Conceituação</vt:lpstr>
      <vt:lpstr>Conceituação</vt:lpstr>
      <vt:lpstr>Conceituação</vt:lpstr>
      <vt:lpstr>Processo de desenvolvimento e implementação do SIG</vt:lpstr>
      <vt:lpstr>Levantamento e análise</vt:lpstr>
      <vt:lpstr>Levantamento e análise</vt:lpstr>
      <vt:lpstr>Levantamento e análise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desenvolvimento e implementação do SIG</vt:lpstr>
      <vt:lpstr>Estruturação</vt:lpstr>
      <vt:lpstr>Estruturação</vt:lpstr>
      <vt:lpstr>Estruturação</vt:lpstr>
      <vt:lpstr>Apresentação do PowerPoint</vt:lpstr>
      <vt:lpstr>Processo de desenvolvimento e implementação do SIG</vt:lpstr>
      <vt:lpstr>Avaliação</vt:lpstr>
      <vt:lpstr>Avaliação</vt:lpstr>
      <vt:lpstr>Avaliação</vt:lpstr>
      <vt:lpstr>Bibliografia</vt:lpstr>
    </vt:vector>
  </TitlesOfParts>
  <Company>seses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estaciouser</dc:creator>
  <cp:lastModifiedBy>Yves J. Albuquerque</cp:lastModifiedBy>
  <cp:revision>86</cp:revision>
  <dcterms:created xsi:type="dcterms:W3CDTF">2010-10-27T20:29:15Z</dcterms:created>
  <dcterms:modified xsi:type="dcterms:W3CDTF">2012-12-08T06:31:26Z</dcterms:modified>
</cp:coreProperties>
</file>