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8"/>
  </p:notesMasterIdLst>
  <p:sldIdLst>
    <p:sldId id="598" r:id="rId3"/>
    <p:sldId id="721" r:id="rId4"/>
    <p:sldId id="722" r:id="rId5"/>
    <p:sldId id="723" r:id="rId6"/>
    <p:sldId id="724" r:id="rId7"/>
    <p:sldId id="725" r:id="rId8"/>
    <p:sldId id="726" r:id="rId9"/>
    <p:sldId id="727" r:id="rId10"/>
    <p:sldId id="728" r:id="rId11"/>
    <p:sldId id="729" r:id="rId12"/>
    <p:sldId id="730" r:id="rId13"/>
    <p:sldId id="731" r:id="rId14"/>
    <p:sldId id="732" r:id="rId15"/>
    <p:sldId id="733" r:id="rId16"/>
    <p:sldId id="734" r:id="rId17"/>
    <p:sldId id="735" r:id="rId18"/>
    <p:sldId id="736" r:id="rId19"/>
    <p:sldId id="738" r:id="rId20"/>
    <p:sldId id="739" r:id="rId21"/>
    <p:sldId id="740" r:id="rId22"/>
    <p:sldId id="741" r:id="rId23"/>
    <p:sldId id="743" r:id="rId24"/>
    <p:sldId id="744" r:id="rId25"/>
    <p:sldId id="745" r:id="rId26"/>
    <p:sldId id="746" r:id="rId27"/>
    <p:sldId id="747" r:id="rId28"/>
    <p:sldId id="748" r:id="rId29"/>
    <p:sldId id="749" r:id="rId30"/>
    <p:sldId id="750" r:id="rId31"/>
    <p:sldId id="751" r:id="rId32"/>
    <p:sldId id="752" r:id="rId33"/>
    <p:sldId id="753" r:id="rId34"/>
    <p:sldId id="754" r:id="rId35"/>
    <p:sldId id="742" r:id="rId36"/>
    <p:sldId id="75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404" autoAdjust="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464FA-4FAA-448E-97B1-9CF48B357C40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FFAE1CC-835E-4FC7-B3C9-AB1DB3435D49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smtClean="0"/>
            <a:t>Pedra, papel e tesoura</a:t>
          </a:r>
          <a:endParaRPr lang="pt-BR"/>
        </a:p>
      </dgm:t>
    </dgm:pt>
    <dgm:pt modelId="{8AD4E2E5-DD14-4E8E-A71D-A8289E75C9B8}" type="parTrans" cxnId="{CA78E2C2-7BEE-4FFD-8D1E-5724694329EB}">
      <dgm:prSet/>
      <dgm:spPr/>
      <dgm:t>
        <a:bodyPr/>
        <a:lstStyle/>
        <a:p>
          <a:endParaRPr lang="pt-BR"/>
        </a:p>
      </dgm:t>
    </dgm:pt>
    <dgm:pt modelId="{FFC70E71-F5C6-490A-BE0E-C238DAB8F5CE}" type="sibTrans" cxnId="{CA78E2C2-7BEE-4FFD-8D1E-5724694329EB}">
      <dgm:prSet/>
      <dgm:spPr/>
      <dgm:t>
        <a:bodyPr/>
        <a:lstStyle/>
        <a:p>
          <a:endParaRPr lang="pt-BR"/>
        </a:p>
      </dgm:t>
    </dgm:pt>
    <dgm:pt modelId="{1966F565-90DE-4ABF-8BAE-7D9D6F8CEED7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err="1" smtClean="0"/>
            <a:t>Organização</a:t>
          </a:r>
          <a:endParaRPr lang="pt-BR" dirty="0"/>
        </a:p>
      </dgm:t>
    </dgm:pt>
    <dgm:pt modelId="{35D9CAE0-C887-493A-AEAE-87959B8DCD0F}" type="parTrans" cxnId="{3E445892-2115-436E-8387-B06827CC4BBF}">
      <dgm:prSet/>
      <dgm:spPr/>
      <dgm:t>
        <a:bodyPr/>
        <a:lstStyle/>
        <a:p>
          <a:endParaRPr lang="pt-BR"/>
        </a:p>
      </dgm:t>
    </dgm:pt>
    <dgm:pt modelId="{9FFE1F24-E5A3-4BDF-8BBF-368DDE0BF6A1}" type="sibTrans" cxnId="{3E445892-2115-436E-8387-B06827CC4BBF}">
      <dgm:prSet/>
      <dgm:spPr/>
      <dgm:t>
        <a:bodyPr/>
        <a:lstStyle/>
        <a:p>
          <a:endParaRPr lang="pt-BR"/>
        </a:p>
      </dgm:t>
    </dgm:pt>
    <dgm:pt modelId="{758716CC-3BD6-4AAB-ABEB-73197822B899}" type="pres">
      <dgm:prSet presAssocID="{48A464FA-4FAA-448E-97B1-9CF48B357C4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212F3D3-94A5-40D5-94AE-CE6C1D901FF6}" type="pres">
      <dgm:prSet presAssocID="{48A464FA-4FAA-448E-97B1-9CF48B357C40}" presName="arrow" presStyleLbl="bgShp" presStyleIdx="0" presStyleCnt="1"/>
      <dgm:spPr/>
    </dgm:pt>
    <dgm:pt modelId="{2C3E8598-BAF0-4728-9B02-49E4B896E0B7}" type="pres">
      <dgm:prSet presAssocID="{48A464FA-4FAA-448E-97B1-9CF48B357C40}" presName="linearProcess" presStyleCnt="0"/>
      <dgm:spPr/>
    </dgm:pt>
    <dgm:pt modelId="{FFBFF23E-DB9F-48B0-9E45-7DEE94100BC9}" type="pres">
      <dgm:prSet presAssocID="{4FFAE1CC-835E-4FC7-B3C9-AB1DB3435D49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FA3E50-FD4B-49B2-BDF6-2FF9728CBE48}" type="pres">
      <dgm:prSet presAssocID="{FFC70E71-F5C6-490A-BE0E-C238DAB8F5CE}" presName="sibTrans" presStyleCnt="0"/>
      <dgm:spPr/>
    </dgm:pt>
    <dgm:pt modelId="{CE63AC3F-46BB-4C32-AB05-C8F38C782E4D}" type="pres">
      <dgm:prSet presAssocID="{1966F565-90DE-4ABF-8BAE-7D9D6F8CEED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A78E2C2-7BEE-4FFD-8D1E-5724694329EB}" srcId="{48A464FA-4FAA-448E-97B1-9CF48B357C40}" destId="{4FFAE1CC-835E-4FC7-B3C9-AB1DB3435D49}" srcOrd="0" destOrd="0" parTransId="{8AD4E2E5-DD14-4E8E-A71D-A8289E75C9B8}" sibTransId="{FFC70E71-F5C6-490A-BE0E-C238DAB8F5CE}"/>
    <dgm:cxn modelId="{F8AFC291-BA59-4D8B-AD36-CEA171FAF080}" type="presOf" srcId="{1966F565-90DE-4ABF-8BAE-7D9D6F8CEED7}" destId="{CE63AC3F-46BB-4C32-AB05-C8F38C782E4D}" srcOrd="0" destOrd="0" presId="urn:microsoft.com/office/officeart/2005/8/layout/hProcess9"/>
    <dgm:cxn modelId="{3E445892-2115-436E-8387-B06827CC4BBF}" srcId="{48A464FA-4FAA-448E-97B1-9CF48B357C40}" destId="{1966F565-90DE-4ABF-8BAE-7D9D6F8CEED7}" srcOrd="1" destOrd="0" parTransId="{35D9CAE0-C887-493A-AEAE-87959B8DCD0F}" sibTransId="{9FFE1F24-E5A3-4BDF-8BBF-368DDE0BF6A1}"/>
    <dgm:cxn modelId="{BC6C8FC4-B5D7-471D-857A-20D914ED4F0F}" type="presOf" srcId="{48A464FA-4FAA-448E-97B1-9CF48B357C40}" destId="{758716CC-3BD6-4AAB-ABEB-73197822B899}" srcOrd="0" destOrd="0" presId="urn:microsoft.com/office/officeart/2005/8/layout/hProcess9"/>
    <dgm:cxn modelId="{A54676FB-6662-486A-ABA0-FE5B59D89FFC}" type="presOf" srcId="{4FFAE1CC-835E-4FC7-B3C9-AB1DB3435D49}" destId="{FFBFF23E-DB9F-48B0-9E45-7DEE94100BC9}" srcOrd="0" destOrd="0" presId="urn:microsoft.com/office/officeart/2005/8/layout/hProcess9"/>
    <dgm:cxn modelId="{F4CB6E7E-85F8-4E49-AA2D-B1A576C220E9}" type="presParOf" srcId="{758716CC-3BD6-4AAB-ABEB-73197822B899}" destId="{6212F3D3-94A5-40D5-94AE-CE6C1D901FF6}" srcOrd="0" destOrd="0" presId="urn:microsoft.com/office/officeart/2005/8/layout/hProcess9"/>
    <dgm:cxn modelId="{85A77792-2895-4AF7-B399-59034E7F2B36}" type="presParOf" srcId="{758716CC-3BD6-4AAB-ABEB-73197822B899}" destId="{2C3E8598-BAF0-4728-9B02-49E4B896E0B7}" srcOrd="1" destOrd="0" presId="urn:microsoft.com/office/officeart/2005/8/layout/hProcess9"/>
    <dgm:cxn modelId="{2963189F-BF54-4A1F-BDB9-EAF9AE369BFE}" type="presParOf" srcId="{2C3E8598-BAF0-4728-9B02-49E4B896E0B7}" destId="{FFBFF23E-DB9F-48B0-9E45-7DEE94100BC9}" srcOrd="0" destOrd="0" presId="urn:microsoft.com/office/officeart/2005/8/layout/hProcess9"/>
    <dgm:cxn modelId="{DA74E866-8C49-4663-BF7A-713CDE5213ED}" type="presParOf" srcId="{2C3E8598-BAF0-4728-9B02-49E4B896E0B7}" destId="{51FA3E50-FD4B-49B2-BDF6-2FF9728CBE48}" srcOrd="1" destOrd="0" presId="urn:microsoft.com/office/officeart/2005/8/layout/hProcess9"/>
    <dgm:cxn modelId="{CF30A473-CC8F-479B-A154-3B7E03D0A6C4}" type="presParOf" srcId="{2C3E8598-BAF0-4728-9B02-49E4B896E0B7}" destId="{CE63AC3F-46BB-4C32-AB05-C8F38C782E4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D9CED4-56FC-4EDC-93F7-6A52594C72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160B6F9-63F5-4BFC-867D-AFF7D5154D95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pt-BR" sz="2400" smtClean="0"/>
            <a:t>Atribuição</a:t>
          </a:r>
          <a:endParaRPr lang="pt-BR" sz="2400"/>
        </a:p>
      </dgm:t>
    </dgm:pt>
    <dgm:pt modelId="{1F0D306E-7B5D-43F3-A0BD-97DB8B5BC11D}" type="parTrans" cxnId="{51DC4371-E010-45BA-A24A-5A9904208532}">
      <dgm:prSet/>
      <dgm:spPr/>
      <dgm:t>
        <a:bodyPr/>
        <a:lstStyle/>
        <a:p>
          <a:endParaRPr lang="pt-BR" sz="3600"/>
        </a:p>
      </dgm:t>
    </dgm:pt>
    <dgm:pt modelId="{BB245568-07A0-4C09-8B50-8EA7AF568FCF}" type="sibTrans" cxnId="{51DC4371-E010-45BA-A24A-5A9904208532}">
      <dgm:prSet/>
      <dgm:spPr/>
      <dgm:t>
        <a:bodyPr/>
        <a:lstStyle/>
        <a:p>
          <a:endParaRPr lang="pt-BR" sz="3600"/>
        </a:p>
      </dgm:t>
    </dgm:pt>
    <dgm:pt modelId="{AE11DD45-4D14-4826-9C82-81A1D9D27178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pt-BR" sz="2400" smtClean="0"/>
            <a:t>Aritméticas</a:t>
          </a:r>
          <a:endParaRPr lang="pt-BR" sz="2400"/>
        </a:p>
      </dgm:t>
    </dgm:pt>
    <dgm:pt modelId="{D4D73F89-643E-480E-B479-80C00E8421F8}" type="parTrans" cxnId="{15672785-FD0F-40A1-89F8-ECEC6EA8F50D}">
      <dgm:prSet/>
      <dgm:spPr/>
      <dgm:t>
        <a:bodyPr/>
        <a:lstStyle/>
        <a:p>
          <a:endParaRPr lang="pt-BR" sz="3600"/>
        </a:p>
      </dgm:t>
    </dgm:pt>
    <dgm:pt modelId="{1ED06A0E-CEB7-4BEA-A647-85297002FC9C}" type="sibTrans" cxnId="{15672785-FD0F-40A1-89F8-ECEC6EA8F50D}">
      <dgm:prSet/>
      <dgm:spPr/>
      <dgm:t>
        <a:bodyPr/>
        <a:lstStyle/>
        <a:p>
          <a:endParaRPr lang="pt-BR" sz="3600"/>
        </a:p>
      </dgm:t>
    </dgm:pt>
    <dgm:pt modelId="{5E2C8B5A-A239-4F32-9A6A-FA5A109AC756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pt-BR" sz="2400" smtClean="0"/>
            <a:t>Relacionais</a:t>
          </a:r>
          <a:endParaRPr lang="pt-BR" sz="2400"/>
        </a:p>
      </dgm:t>
    </dgm:pt>
    <dgm:pt modelId="{A49C515A-3C04-4E1F-A4F3-B056DC6D2853}" type="parTrans" cxnId="{4E243F2E-5C83-479C-A7B9-55A7D9E3568C}">
      <dgm:prSet/>
      <dgm:spPr/>
      <dgm:t>
        <a:bodyPr/>
        <a:lstStyle/>
        <a:p>
          <a:endParaRPr lang="pt-BR" sz="3600"/>
        </a:p>
      </dgm:t>
    </dgm:pt>
    <dgm:pt modelId="{C984D858-C316-42CD-9923-3F9A70CAD649}" type="sibTrans" cxnId="{4E243F2E-5C83-479C-A7B9-55A7D9E3568C}">
      <dgm:prSet/>
      <dgm:spPr/>
      <dgm:t>
        <a:bodyPr/>
        <a:lstStyle/>
        <a:p>
          <a:endParaRPr lang="pt-BR" sz="3600"/>
        </a:p>
      </dgm:t>
    </dgm:pt>
    <dgm:pt modelId="{D9689544-3BAE-44C7-8107-730415A80185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pt-BR" sz="2400" smtClean="0"/>
            <a:t>Lógicas</a:t>
          </a:r>
          <a:endParaRPr lang="pt-BR" sz="2400"/>
        </a:p>
      </dgm:t>
    </dgm:pt>
    <dgm:pt modelId="{7983D6DF-B073-4820-8C98-000DAC810F51}" type="parTrans" cxnId="{AB9B4B5B-5BF5-4722-AB37-7805B7756C67}">
      <dgm:prSet/>
      <dgm:spPr/>
      <dgm:t>
        <a:bodyPr/>
        <a:lstStyle/>
        <a:p>
          <a:endParaRPr lang="pt-BR" sz="3600"/>
        </a:p>
      </dgm:t>
    </dgm:pt>
    <dgm:pt modelId="{D14A0D99-947B-46B1-8294-323DF8331510}" type="sibTrans" cxnId="{AB9B4B5B-5BF5-4722-AB37-7805B7756C67}">
      <dgm:prSet/>
      <dgm:spPr/>
      <dgm:t>
        <a:bodyPr/>
        <a:lstStyle/>
        <a:p>
          <a:endParaRPr lang="pt-BR" sz="3600"/>
        </a:p>
      </dgm:t>
    </dgm:pt>
    <dgm:pt modelId="{AE979BFD-304F-4625-A024-47F98D97E5D8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pt-BR" sz="2400" smtClean="0"/>
            <a:t>Condicionais</a:t>
          </a:r>
          <a:endParaRPr lang="pt-BR" sz="2400"/>
        </a:p>
      </dgm:t>
    </dgm:pt>
    <dgm:pt modelId="{ACA5AE5E-0FA5-410B-BEE7-6BA16528999E}" type="parTrans" cxnId="{BFD23EE4-A820-4647-AAAB-9929094B192B}">
      <dgm:prSet/>
      <dgm:spPr/>
      <dgm:t>
        <a:bodyPr/>
        <a:lstStyle/>
        <a:p>
          <a:endParaRPr lang="pt-BR" sz="3600"/>
        </a:p>
      </dgm:t>
    </dgm:pt>
    <dgm:pt modelId="{3708E611-F492-4521-A1F2-199A8CD1C435}" type="sibTrans" cxnId="{BFD23EE4-A820-4647-AAAB-9929094B192B}">
      <dgm:prSet/>
      <dgm:spPr/>
      <dgm:t>
        <a:bodyPr/>
        <a:lstStyle/>
        <a:p>
          <a:endParaRPr lang="pt-BR" sz="3600"/>
        </a:p>
      </dgm:t>
    </dgm:pt>
    <dgm:pt modelId="{0A5F3F37-9F12-4106-9861-78A6EB3C38F0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pt-BR" sz="2400" smtClean="0"/>
            <a:t>Concatenação</a:t>
          </a:r>
          <a:endParaRPr lang="pt-BR" sz="2400"/>
        </a:p>
      </dgm:t>
    </dgm:pt>
    <dgm:pt modelId="{BD883687-C16D-409B-8D54-B10767719A0C}" type="parTrans" cxnId="{87BA8E9C-2F87-465D-B61F-8947ABBC45D9}">
      <dgm:prSet/>
      <dgm:spPr/>
      <dgm:t>
        <a:bodyPr/>
        <a:lstStyle/>
        <a:p>
          <a:endParaRPr lang="pt-BR" sz="3600"/>
        </a:p>
      </dgm:t>
    </dgm:pt>
    <dgm:pt modelId="{3D047DC1-8994-428A-83C2-E79A59661AF3}" type="sibTrans" cxnId="{87BA8E9C-2F87-465D-B61F-8947ABBC45D9}">
      <dgm:prSet/>
      <dgm:spPr/>
      <dgm:t>
        <a:bodyPr/>
        <a:lstStyle/>
        <a:p>
          <a:endParaRPr lang="pt-BR" sz="3600"/>
        </a:p>
      </dgm:t>
    </dgm:pt>
    <dgm:pt modelId="{EB2A624C-FB93-4D66-AB8F-26113ADFB622}" type="pres">
      <dgm:prSet presAssocID="{8FD9CED4-56FC-4EDC-93F7-6A52594C72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07352E9-2464-45D5-8AA2-73BAF3B5269C}" type="pres">
      <dgm:prSet presAssocID="{1160B6F9-63F5-4BFC-867D-AFF7D5154D9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8D2E66-9624-486C-9CB2-0FF5FC5A5623}" type="pres">
      <dgm:prSet presAssocID="{BB245568-07A0-4C09-8B50-8EA7AF568FCF}" presName="spacer" presStyleCnt="0"/>
      <dgm:spPr/>
    </dgm:pt>
    <dgm:pt modelId="{490DD8C5-0ACA-4D3C-8A4B-AB73E3EBCF3B}" type="pres">
      <dgm:prSet presAssocID="{AE11DD45-4D14-4826-9C82-81A1D9D2717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3837EC-A606-4082-999E-23235044F086}" type="pres">
      <dgm:prSet presAssocID="{1ED06A0E-CEB7-4BEA-A647-85297002FC9C}" presName="spacer" presStyleCnt="0"/>
      <dgm:spPr/>
    </dgm:pt>
    <dgm:pt modelId="{94222301-6BA0-4C5E-8B18-31402C014455}" type="pres">
      <dgm:prSet presAssocID="{5E2C8B5A-A239-4F32-9A6A-FA5A109AC75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FB9D87-2D64-4465-AEDA-03EB11C56F14}" type="pres">
      <dgm:prSet presAssocID="{C984D858-C316-42CD-9923-3F9A70CAD649}" presName="spacer" presStyleCnt="0"/>
      <dgm:spPr/>
    </dgm:pt>
    <dgm:pt modelId="{D9F61874-963E-4225-87D9-979112FCDFA6}" type="pres">
      <dgm:prSet presAssocID="{D9689544-3BAE-44C7-8107-730415A8018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9D1D30-AFA2-4472-9739-121FA8DC18AF}" type="pres">
      <dgm:prSet presAssocID="{D14A0D99-947B-46B1-8294-323DF8331510}" presName="spacer" presStyleCnt="0"/>
      <dgm:spPr/>
    </dgm:pt>
    <dgm:pt modelId="{3A767A71-85E0-4326-9579-897FDC0E01D6}" type="pres">
      <dgm:prSet presAssocID="{AE979BFD-304F-4625-A024-47F98D97E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184937-87CC-423F-A655-902DDD8AF86D}" type="pres">
      <dgm:prSet presAssocID="{3708E611-F492-4521-A1F2-199A8CD1C435}" presName="spacer" presStyleCnt="0"/>
      <dgm:spPr/>
    </dgm:pt>
    <dgm:pt modelId="{044C9F2F-F2E5-422A-BEA0-E081910F8A05}" type="pres">
      <dgm:prSet presAssocID="{0A5F3F37-9F12-4106-9861-78A6EB3C38F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154AB2-F482-4F29-A2EE-28A82B1DD89D}" type="presOf" srcId="{8FD9CED4-56FC-4EDC-93F7-6A52594C7288}" destId="{EB2A624C-FB93-4D66-AB8F-26113ADFB622}" srcOrd="0" destOrd="0" presId="urn:microsoft.com/office/officeart/2005/8/layout/vList2"/>
    <dgm:cxn modelId="{87BA8E9C-2F87-465D-B61F-8947ABBC45D9}" srcId="{8FD9CED4-56FC-4EDC-93F7-6A52594C7288}" destId="{0A5F3F37-9F12-4106-9861-78A6EB3C38F0}" srcOrd="5" destOrd="0" parTransId="{BD883687-C16D-409B-8D54-B10767719A0C}" sibTransId="{3D047DC1-8994-428A-83C2-E79A59661AF3}"/>
    <dgm:cxn modelId="{AB9B4B5B-5BF5-4722-AB37-7805B7756C67}" srcId="{8FD9CED4-56FC-4EDC-93F7-6A52594C7288}" destId="{D9689544-3BAE-44C7-8107-730415A80185}" srcOrd="3" destOrd="0" parTransId="{7983D6DF-B073-4820-8C98-000DAC810F51}" sibTransId="{D14A0D99-947B-46B1-8294-323DF8331510}"/>
    <dgm:cxn modelId="{CA7E4FA9-A4A5-4130-BC46-BBCD026C3606}" type="presOf" srcId="{1160B6F9-63F5-4BFC-867D-AFF7D5154D95}" destId="{507352E9-2464-45D5-8AA2-73BAF3B5269C}" srcOrd="0" destOrd="0" presId="urn:microsoft.com/office/officeart/2005/8/layout/vList2"/>
    <dgm:cxn modelId="{BFD23EE4-A820-4647-AAAB-9929094B192B}" srcId="{8FD9CED4-56FC-4EDC-93F7-6A52594C7288}" destId="{AE979BFD-304F-4625-A024-47F98D97E5D8}" srcOrd="4" destOrd="0" parTransId="{ACA5AE5E-0FA5-410B-BEE7-6BA16528999E}" sibTransId="{3708E611-F492-4521-A1F2-199A8CD1C435}"/>
    <dgm:cxn modelId="{D47B2F1B-ADCB-417E-91A0-CDFB81469B06}" type="presOf" srcId="{AE11DD45-4D14-4826-9C82-81A1D9D27178}" destId="{490DD8C5-0ACA-4D3C-8A4B-AB73E3EBCF3B}" srcOrd="0" destOrd="0" presId="urn:microsoft.com/office/officeart/2005/8/layout/vList2"/>
    <dgm:cxn modelId="{466ECA4F-C7C2-4AD6-BC31-305EFB8F31DD}" type="presOf" srcId="{5E2C8B5A-A239-4F32-9A6A-FA5A109AC756}" destId="{94222301-6BA0-4C5E-8B18-31402C014455}" srcOrd="0" destOrd="0" presId="urn:microsoft.com/office/officeart/2005/8/layout/vList2"/>
    <dgm:cxn modelId="{D6527D7C-B1C2-4117-BD02-7984FFAEFF26}" type="presOf" srcId="{0A5F3F37-9F12-4106-9861-78A6EB3C38F0}" destId="{044C9F2F-F2E5-422A-BEA0-E081910F8A05}" srcOrd="0" destOrd="0" presId="urn:microsoft.com/office/officeart/2005/8/layout/vList2"/>
    <dgm:cxn modelId="{51DC4371-E010-45BA-A24A-5A9904208532}" srcId="{8FD9CED4-56FC-4EDC-93F7-6A52594C7288}" destId="{1160B6F9-63F5-4BFC-867D-AFF7D5154D95}" srcOrd="0" destOrd="0" parTransId="{1F0D306E-7B5D-43F3-A0BD-97DB8B5BC11D}" sibTransId="{BB245568-07A0-4C09-8B50-8EA7AF568FCF}"/>
    <dgm:cxn modelId="{15672785-FD0F-40A1-89F8-ECEC6EA8F50D}" srcId="{8FD9CED4-56FC-4EDC-93F7-6A52594C7288}" destId="{AE11DD45-4D14-4826-9C82-81A1D9D27178}" srcOrd="1" destOrd="0" parTransId="{D4D73F89-643E-480E-B479-80C00E8421F8}" sibTransId="{1ED06A0E-CEB7-4BEA-A647-85297002FC9C}"/>
    <dgm:cxn modelId="{1B690BCB-C36F-4466-A702-79365656C65E}" type="presOf" srcId="{AE979BFD-304F-4625-A024-47F98D97E5D8}" destId="{3A767A71-85E0-4326-9579-897FDC0E01D6}" srcOrd="0" destOrd="0" presId="urn:microsoft.com/office/officeart/2005/8/layout/vList2"/>
    <dgm:cxn modelId="{AAAA2C24-8070-42E1-9523-C56D5417D438}" type="presOf" srcId="{D9689544-3BAE-44C7-8107-730415A80185}" destId="{D9F61874-963E-4225-87D9-979112FCDFA6}" srcOrd="0" destOrd="0" presId="urn:microsoft.com/office/officeart/2005/8/layout/vList2"/>
    <dgm:cxn modelId="{4E243F2E-5C83-479C-A7B9-55A7D9E3568C}" srcId="{8FD9CED4-56FC-4EDC-93F7-6A52594C7288}" destId="{5E2C8B5A-A239-4F32-9A6A-FA5A109AC756}" srcOrd="2" destOrd="0" parTransId="{A49C515A-3C04-4E1F-A4F3-B056DC6D2853}" sibTransId="{C984D858-C316-42CD-9923-3F9A70CAD649}"/>
    <dgm:cxn modelId="{0E5EC0E2-DCFA-4FCE-AB13-F6CDF839125B}" type="presParOf" srcId="{EB2A624C-FB93-4D66-AB8F-26113ADFB622}" destId="{507352E9-2464-45D5-8AA2-73BAF3B5269C}" srcOrd="0" destOrd="0" presId="urn:microsoft.com/office/officeart/2005/8/layout/vList2"/>
    <dgm:cxn modelId="{94594791-44AB-44CC-A5C0-C391993C89CB}" type="presParOf" srcId="{EB2A624C-FB93-4D66-AB8F-26113ADFB622}" destId="{2E8D2E66-9624-486C-9CB2-0FF5FC5A5623}" srcOrd="1" destOrd="0" presId="urn:microsoft.com/office/officeart/2005/8/layout/vList2"/>
    <dgm:cxn modelId="{87583AF3-EE13-4FB1-9F7F-BA0154010EC6}" type="presParOf" srcId="{EB2A624C-FB93-4D66-AB8F-26113ADFB622}" destId="{490DD8C5-0ACA-4D3C-8A4B-AB73E3EBCF3B}" srcOrd="2" destOrd="0" presId="urn:microsoft.com/office/officeart/2005/8/layout/vList2"/>
    <dgm:cxn modelId="{A4673C6B-B518-4CFF-9376-711F0A24BBDE}" type="presParOf" srcId="{EB2A624C-FB93-4D66-AB8F-26113ADFB622}" destId="{E73837EC-A606-4082-999E-23235044F086}" srcOrd="3" destOrd="0" presId="urn:microsoft.com/office/officeart/2005/8/layout/vList2"/>
    <dgm:cxn modelId="{F5BAC010-9F64-458B-AF03-B7D33E6192B4}" type="presParOf" srcId="{EB2A624C-FB93-4D66-AB8F-26113ADFB622}" destId="{94222301-6BA0-4C5E-8B18-31402C014455}" srcOrd="4" destOrd="0" presId="urn:microsoft.com/office/officeart/2005/8/layout/vList2"/>
    <dgm:cxn modelId="{63E13591-267F-4579-B378-3B2292D0E305}" type="presParOf" srcId="{EB2A624C-FB93-4D66-AB8F-26113ADFB622}" destId="{C6FB9D87-2D64-4465-AEDA-03EB11C56F14}" srcOrd="5" destOrd="0" presId="urn:microsoft.com/office/officeart/2005/8/layout/vList2"/>
    <dgm:cxn modelId="{11F34FC8-8D80-4DC2-910E-A532B4CA3EB7}" type="presParOf" srcId="{EB2A624C-FB93-4D66-AB8F-26113ADFB622}" destId="{D9F61874-963E-4225-87D9-979112FCDFA6}" srcOrd="6" destOrd="0" presId="urn:microsoft.com/office/officeart/2005/8/layout/vList2"/>
    <dgm:cxn modelId="{D18100F7-DF53-49FC-AD32-F8AFF156DC73}" type="presParOf" srcId="{EB2A624C-FB93-4D66-AB8F-26113ADFB622}" destId="{F89D1D30-AFA2-4472-9739-121FA8DC18AF}" srcOrd="7" destOrd="0" presId="urn:microsoft.com/office/officeart/2005/8/layout/vList2"/>
    <dgm:cxn modelId="{59471A02-D1B1-4D05-ACC3-C9ED488A31A8}" type="presParOf" srcId="{EB2A624C-FB93-4D66-AB8F-26113ADFB622}" destId="{3A767A71-85E0-4326-9579-897FDC0E01D6}" srcOrd="8" destOrd="0" presId="urn:microsoft.com/office/officeart/2005/8/layout/vList2"/>
    <dgm:cxn modelId="{2E3ACE2F-B9E3-4F42-AF84-313C1011C89B}" type="presParOf" srcId="{EB2A624C-FB93-4D66-AB8F-26113ADFB622}" destId="{3E184937-87CC-423F-A655-902DDD8AF86D}" srcOrd="9" destOrd="0" presId="urn:microsoft.com/office/officeart/2005/8/layout/vList2"/>
    <dgm:cxn modelId="{83D57C7A-E918-4473-8681-11FEAF0A4B07}" type="presParOf" srcId="{EB2A624C-FB93-4D66-AB8F-26113ADFB622}" destId="{044C9F2F-F2E5-422A-BEA0-E081910F8A0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A8369-321C-4F08-A81C-B1EECC10CFE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73F616-3616-4D14-ACB7-13E842556BBC}">
      <dgm:prSet/>
      <dgm:spPr>
        <a:solidFill>
          <a:srgbClr val="FF0000"/>
        </a:solidFill>
      </dgm:spPr>
      <dgm:t>
        <a:bodyPr/>
        <a:lstStyle/>
        <a:p>
          <a:pPr rtl="0"/>
          <a:r>
            <a:rPr lang="pt-BR" smtClean="0"/>
            <a:t>Funcionalidades básicas – 5 pontos</a:t>
          </a:r>
          <a:endParaRPr lang="pt-BR"/>
        </a:p>
      </dgm:t>
    </dgm:pt>
    <dgm:pt modelId="{1728ABD5-C1C8-4352-A2F2-71E8E5CFBBDB}" type="parTrans" cxnId="{ED2A892B-28C7-478D-A41D-E8A070F44B09}">
      <dgm:prSet/>
      <dgm:spPr/>
      <dgm:t>
        <a:bodyPr/>
        <a:lstStyle/>
        <a:p>
          <a:endParaRPr lang="pt-BR"/>
        </a:p>
      </dgm:t>
    </dgm:pt>
    <dgm:pt modelId="{577B5ADD-A851-4806-9103-F3E07106252E}" type="sibTrans" cxnId="{ED2A892B-28C7-478D-A41D-E8A070F44B09}">
      <dgm:prSet/>
      <dgm:spPr/>
      <dgm:t>
        <a:bodyPr/>
        <a:lstStyle/>
        <a:p>
          <a:endParaRPr lang="pt-BR"/>
        </a:p>
      </dgm:t>
    </dgm:pt>
    <dgm:pt modelId="{54FBACC2-9D1A-422C-9435-62D7F5FD2E33}">
      <dgm:prSet/>
      <dgm:spPr>
        <a:solidFill>
          <a:srgbClr val="FF0000"/>
        </a:solidFill>
      </dgm:spPr>
      <dgm:t>
        <a:bodyPr/>
        <a:lstStyle/>
        <a:p>
          <a:pPr rtl="0"/>
          <a:r>
            <a:rPr lang="pt-BR" dirty="0" smtClean="0"/>
            <a:t>Funcionalidades adicionais - 2 pontos</a:t>
          </a:r>
          <a:endParaRPr lang="pt-BR" dirty="0"/>
        </a:p>
      </dgm:t>
    </dgm:pt>
    <dgm:pt modelId="{28816407-911E-4E2C-9434-B9EE5B5B2CB7}" type="parTrans" cxnId="{37E3D858-7E7A-41B5-B4BC-1DB28FF548D0}">
      <dgm:prSet/>
      <dgm:spPr/>
      <dgm:t>
        <a:bodyPr/>
        <a:lstStyle/>
        <a:p>
          <a:endParaRPr lang="pt-BR"/>
        </a:p>
      </dgm:t>
    </dgm:pt>
    <dgm:pt modelId="{778057E2-F232-4FDC-87E4-D5DF1C74E63E}" type="sibTrans" cxnId="{37E3D858-7E7A-41B5-B4BC-1DB28FF548D0}">
      <dgm:prSet/>
      <dgm:spPr/>
      <dgm:t>
        <a:bodyPr/>
        <a:lstStyle/>
        <a:p>
          <a:endParaRPr lang="pt-BR"/>
        </a:p>
      </dgm:t>
    </dgm:pt>
    <dgm:pt modelId="{F0BD1355-804D-408D-BC8C-A22D27B8A178}">
      <dgm:prSet/>
      <dgm:spPr>
        <a:solidFill>
          <a:srgbClr val="FF0000"/>
        </a:solidFill>
      </dgm:spPr>
      <dgm:t>
        <a:bodyPr/>
        <a:lstStyle/>
        <a:p>
          <a:pPr rtl="0"/>
          <a:r>
            <a:rPr lang="pt-BR" dirty="0" smtClean="0"/>
            <a:t>Boas práticas de programação - 2 pontos</a:t>
          </a:r>
          <a:endParaRPr lang="pt-BR" dirty="0"/>
        </a:p>
      </dgm:t>
    </dgm:pt>
    <dgm:pt modelId="{6ADBF651-1C85-4285-88C3-BBBFCAC24FE0}" type="parTrans" cxnId="{8D88A49B-CC2C-4027-BA95-59C90A0A4E95}">
      <dgm:prSet/>
      <dgm:spPr/>
      <dgm:t>
        <a:bodyPr/>
        <a:lstStyle/>
        <a:p>
          <a:endParaRPr lang="pt-BR"/>
        </a:p>
      </dgm:t>
    </dgm:pt>
    <dgm:pt modelId="{7E3EE4B2-03F5-4214-8701-932AD9778FD4}" type="sibTrans" cxnId="{8D88A49B-CC2C-4027-BA95-59C90A0A4E95}">
      <dgm:prSet/>
      <dgm:spPr/>
      <dgm:t>
        <a:bodyPr/>
        <a:lstStyle/>
        <a:p>
          <a:endParaRPr lang="pt-BR"/>
        </a:p>
      </dgm:t>
    </dgm:pt>
    <dgm:pt modelId="{7E94DBA4-0637-472C-A7B0-7BB121EACED2}">
      <dgm:prSet/>
      <dgm:spPr>
        <a:solidFill>
          <a:srgbClr val="FF0000"/>
        </a:solidFill>
      </dgm:spPr>
      <dgm:t>
        <a:bodyPr/>
        <a:lstStyle/>
        <a:p>
          <a:pPr rtl="0"/>
          <a:r>
            <a:rPr lang="pt-BR" smtClean="0"/>
            <a:t>Visual - 1 ponto</a:t>
          </a:r>
          <a:endParaRPr lang="pt-BR"/>
        </a:p>
      </dgm:t>
    </dgm:pt>
    <dgm:pt modelId="{D3832093-B520-4F0E-8528-CAD34766A7DE}" type="parTrans" cxnId="{4ABEAC54-3207-46C6-B39D-E575E0176894}">
      <dgm:prSet/>
      <dgm:spPr/>
      <dgm:t>
        <a:bodyPr/>
        <a:lstStyle/>
        <a:p>
          <a:endParaRPr lang="pt-BR"/>
        </a:p>
      </dgm:t>
    </dgm:pt>
    <dgm:pt modelId="{BF76099B-2790-41DE-A58B-0A790D939BE6}" type="sibTrans" cxnId="{4ABEAC54-3207-46C6-B39D-E575E0176894}">
      <dgm:prSet/>
      <dgm:spPr/>
      <dgm:t>
        <a:bodyPr/>
        <a:lstStyle/>
        <a:p>
          <a:endParaRPr lang="pt-BR"/>
        </a:p>
      </dgm:t>
    </dgm:pt>
    <dgm:pt modelId="{02238BD5-87C4-45D8-B030-B02829DEDD07}" type="pres">
      <dgm:prSet presAssocID="{AE7A8369-321C-4F08-A81C-B1EECC10CF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40EFA9D-6ADF-4843-A378-312D95820ACD}" type="pres">
      <dgm:prSet presAssocID="{7D73F616-3616-4D14-ACB7-13E842556B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0C7B5F-E632-43AC-AE54-7B05B65EF811}" type="pres">
      <dgm:prSet presAssocID="{577B5ADD-A851-4806-9103-F3E07106252E}" presName="spacer" presStyleCnt="0"/>
      <dgm:spPr/>
    </dgm:pt>
    <dgm:pt modelId="{4D1F0855-FF1F-4E9C-95A8-BD16F905F2F6}" type="pres">
      <dgm:prSet presAssocID="{54FBACC2-9D1A-422C-9435-62D7F5FD2E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C3AC36-476B-482A-81BF-F3C8F717627E}" type="pres">
      <dgm:prSet presAssocID="{778057E2-F232-4FDC-87E4-D5DF1C74E63E}" presName="spacer" presStyleCnt="0"/>
      <dgm:spPr/>
    </dgm:pt>
    <dgm:pt modelId="{FE9A0373-CAFD-4B15-BE21-D5A3EADC90BC}" type="pres">
      <dgm:prSet presAssocID="{F0BD1355-804D-408D-BC8C-A22D27B8A1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B0AF3C-2FDB-45D6-A81A-5D5DBD769176}" type="pres">
      <dgm:prSet presAssocID="{7E3EE4B2-03F5-4214-8701-932AD9778FD4}" presName="spacer" presStyleCnt="0"/>
      <dgm:spPr/>
    </dgm:pt>
    <dgm:pt modelId="{B5A875D0-79DA-44B8-9631-B8F11FB73403}" type="pres">
      <dgm:prSet presAssocID="{7E94DBA4-0637-472C-A7B0-7BB121EACED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208AF2D-A7E5-4C89-81C2-8E0F9C94EA83}" type="presOf" srcId="{7E94DBA4-0637-472C-A7B0-7BB121EACED2}" destId="{B5A875D0-79DA-44B8-9631-B8F11FB73403}" srcOrd="0" destOrd="0" presId="urn:microsoft.com/office/officeart/2005/8/layout/vList2"/>
    <dgm:cxn modelId="{4ABEAC54-3207-46C6-B39D-E575E0176894}" srcId="{AE7A8369-321C-4F08-A81C-B1EECC10CFE1}" destId="{7E94DBA4-0637-472C-A7B0-7BB121EACED2}" srcOrd="3" destOrd="0" parTransId="{D3832093-B520-4F0E-8528-CAD34766A7DE}" sibTransId="{BF76099B-2790-41DE-A58B-0A790D939BE6}"/>
    <dgm:cxn modelId="{F26F7FD6-2FB1-4C89-A55B-C54FC9CF2372}" type="presOf" srcId="{7D73F616-3616-4D14-ACB7-13E842556BBC}" destId="{F40EFA9D-6ADF-4843-A378-312D95820ACD}" srcOrd="0" destOrd="0" presId="urn:microsoft.com/office/officeart/2005/8/layout/vList2"/>
    <dgm:cxn modelId="{D38BD5A0-FF40-4314-AE13-9C8AD0E64D49}" type="presOf" srcId="{54FBACC2-9D1A-422C-9435-62D7F5FD2E33}" destId="{4D1F0855-FF1F-4E9C-95A8-BD16F905F2F6}" srcOrd="0" destOrd="0" presId="urn:microsoft.com/office/officeart/2005/8/layout/vList2"/>
    <dgm:cxn modelId="{37E3D858-7E7A-41B5-B4BC-1DB28FF548D0}" srcId="{AE7A8369-321C-4F08-A81C-B1EECC10CFE1}" destId="{54FBACC2-9D1A-422C-9435-62D7F5FD2E33}" srcOrd="1" destOrd="0" parTransId="{28816407-911E-4E2C-9434-B9EE5B5B2CB7}" sibTransId="{778057E2-F232-4FDC-87E4-D5DF1C74E63E}"/>
    <dgm:cxn modelId="{ED2A892B-28C7-478D-A41D-E8A070F44B09}" srcId="{AE7A8369-321C-4F08-A81C-B1EECC10CFE1}" destId="{7D73F616-3616-4D14-ACB7-13E842556BBC}" srcOrd="0" destOrd="0" parTransId="{1728ABD5-C1C8-4352-A2F2-71E8E5CFBBDB}" sibTransId="{577B5ADD-A851-4806-9103-F3E07106252E}"/>
    <dgm:cxn modelId="{8D88A49B-CC2C-4027-BA95-59C90A0A4E95}" srcId="{AE7A8369-321C-4F08-A81C-B1EECC10CFE1}" destId="{F0BD1355-804D-408D-BC8C-A22D27B8A178}" srcOrd="2" destOrd="0" parTransId="{6ADBF651-1C85-4285-88C3-BBBFCAC24FE0}" sibTransId="{7E3EE4B2-03F5-4214-8701-932AD9778FD4}"/>
    <dgm:cxn modelId="{2577FFF5-475C-4CD5-AF56-FB1E045280A2}" type="presOf" srcId="{F0BD1355-804D-408D-BC8C-A22D27B8A178}" destId="{FE9A0373-CAFD-4B15-BE21-D5A3EADC90BC}" srcOrd="0" destOrd="0" presId="urn:microsoft.com/office/officeart/2005/8/layout/vList2"/>
    <dgm:cxn modelId="{617D54FA-E33D-4631-839F-C27216B80F95}" type="presOf" srcId="{AE7A8369-321C-4F08-A81C-B1EECC10CFE1}" destId="{02238BD5-87C4-45D8-B030-B02829DEDD07}" srcOrd="0" destOrd="0" presId="urn:microsoft.com/office/officeart/2005/8/layout/vList2"/>
    <dgm:cxn modelId="{F971B0F4-BADC-4E3D-A293-5D161F74F90B}" type="presParOf" srcId="{02238BD5-87C4-45D8-B030-B02829DEDD07}" destId="{F40EFA9D-6ADF-4843-A378-312D95820ACD}" srcOrd="0" destOrd="0" presId="urn:microsoft.com/office/officeart/2005/8/layout/vList2"/>
    <dgm:cxn modelId="{A302627B-D58C-41ED-9F6B-2BA27EE7A056}" type="presParOf" srcId="{02238BD5-87C4-45D8-B030-B02829DEDD07}" destId="{530C7B5F-E632-43AC-AE54-7B05B65EF811}" srcOrd="1" destOrd="0" presId="urn:microsoft.com/office/officeart/2005/8/layout/vList2"/>
    <dgm:cxn modelId="{69C66441-D903-4691-AABE-00004FE52C6A}" type="presParOf" srcId="{02238BD5-87C4-45D8-B030-B02829DEDD07}" destId="{4D1F0855-FF1F-4E9C-95A8-BD16F905F2F6}" srcOrd="2" destOrd="0" presId="urn:microsoft.com/office/officeart/2005/8/layout/vList2"/>
    <dgm:cxn modelId="{81C59C47-7BB6-4D61-9ABD-4B37568BD0D2}" type="presParOf" srcId="{02238BD5-87C4-45D8-B030-B02829DEDD07}" destId="{44C3AC36-476B-482A-81BF-F3C8F717627E}" srcOrd="3" destOrd="0" presId="urn:microsoft.com/office/officeart/2005/8/layout/vList2"/>
    <dgm:cxn modelId="{8AC47CF6-2224-4F16-8418-EF38BAAB4883}" type="presParOf" srcId="{02238BD5-87C4-45D8-B030-B02829DEDD07}" destId="{FE9A0373-CAFD-4B15-BE21-D5A3EADC90BC}" srcOrd="4" destOrd="0" presId="urn:microsoft.com/office/officeart/2005/8/layout/vList2"/>
    <dgm:cxn modelId="{84406708-F2E7-479C-B9E2-541E9E7E8FE4}" type="presParOf" srcId="{02238BD5-87C4-45D8-B030-B02829DEDD07}" destId="{EFB0AF3C-2FDB-45D6-A81A-5D5DBD769176}" srcOrd="5" destOrd="0" presId="urn:microsoft.com/office/officeart/2005/8/layout/vList2"/>
    <dgm:cxn modelId="{7459D478-23FF-473E-9431-C558A0306794}" type="presParOf" srcId="{02238BD5-87C4-45D8-B030-B02829DEDD07}" destId="{B5A875D0-79DA-44B8-9631-B8F11FB7340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2F3D3-94A5-40D5-94AE-CE6C1D901FF6}">
      <dsp:nvSpPr>
        <dsp:cNvPr id="0" name=""/>
        <dsp:cNvSpPr/>
      </dsp:nvSpPr>
      <dsp:spPr>
        <a:xfrm>
          <a:off x="588644" y="0"/>
          <a:ext cx="6671310" cy="43211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FF23E-DB9F-48B0-9E45-7DEE94100BC9}">
      <dsp:nvSpPr>
        <dsp:cNvPr id="0" name=""/>
        <dsp:cNvSpPr/>
      </dsp:nvSpPr>
      <dsp:spPr>
        <a:xfrm>
          <a:off x="95" y="1296352"/>
          <a:ext cx="3828491" cy="1728470"/>
        </a:xfrm>
        <a:prstGeom prst="round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Pedra, papel e tesoura</a:t>
          </a:r>
          <a:endParaRPr lang="pt-BR" sz="4200" kern="1200"/>
        </a:p>
      </dsp:txBody>
      <dsp:txXfrm>
        <a:off x="84472" y="1380729"/>
        <a:ext cx="3659737" cy="1559716"/>
      </dsp:txXfrm>
    </dsp:sp>
    <dsp:sp modelId="{CE63AC3F-46BB-4C32-AB05-C8F38C782E4D}">
      <dsp:nvSpPr>
        <dsp:cNvPr id="0" name=""/>
        <dsp:cNvSpPr/>
      </dsp:nvSpPr>
      <dsp:spPr>
        <a:xfrm>
          <a:off x="4020012" y="1296352"/>
          <a:ext cx="3828491" cy="1728470"/>
        </a:xfrm>
        <a:prstGeom prst="round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Organização</a:t>
          </a:r>
          <a:endParaRPr lang="pt-BR" sz="4200" kern="1200" dirty="0"/>
        </a:p>
      </dsp:txBody>
      <dsp:txXfrm>
        <a:off x="4104389" y="1380729"/>
        <a:ext cx="3659737" cy="1559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352E9-2464-45D5-8AA2-73BAF3B5269C}">
      <dsp:nvSpPr>
        <dsp:cNvPr id="0" name=""/>
        <dsp:cNvSpPr/>
      </dsp:nvSpPr>
      <dsp:spPr>
        <a:xfrm>
          <a:off x="0" y="1533"/>
          <a:ext cx="5760640" cy="37566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Atribuição</a:t>
          </a:r>
          <a:endParaRPr lang="pt-BR" sz="2400" kern="1200"/>
        </a:p>
      </dsp:txBody>
      <dsp:txXfrm>
        <a:off x="18339" y="19872"/>
        <a:ext cx="5723962" cy="338990"/>
      </dsp:txXfrm>
    </dsp:sp>
    <dsp:sp modelId="{490DD8C5-0ACA-4D3C-8A4B-AB73E3EBCF3B}">
      <dsp:nvSpPr>
        <dsp:cNvPr id="0" name=""/>
        <dsp:cNvSpPr/>
      </dsp:nvSpPr>
      <dsp:spPr>
        <a:xfrm>
          <a:off x="0" y="386637"/>
          <a:ext cx="5760640" cy="37566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Aritméticas</a:t>
          </a:r>
          <a:endParaRPr lang="pt-BR" sz="2400" kern="1200"/>
        </a:p>
      </dsp:txBody>
      <dsp:txXfrm>
        <a:off x="18339" y="404976"/>
        <a:ext cx="5723962" cy="338990"/>
      </dsp:txXfrm>
    </dsp:sp>
    <dsp:sp modelId="{94222301-6BA0-4C5E-8B18-31402C014455}">
      <dsp:nvSpPr>
        <dsp:cNvPr id="0" name=""/>
        <dsp:cNvSpPr/>
      </dsp:nvSpPr>
      <dsp:spPr>
        <a:xfrm>
          <a:off x="0" y="771741"/>
          <a:ext cx="5760640" cy="37566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Relacionais</a:t>
          </a:r>
          <a:endParaRPr lang="pt-BR" sz="2400" kern="1200"/>
        </a:p>
      </dsp:txBody>
      <dsp:txXfrm>
        <a:off x="18339" y="790080"/>
        <a:ext cx="5723962" cy="338990"/>
      </dsp:txXfrm>
    </dsp:sp>
    <dsp:sp modelId="{D9F61874-963E-4225-87D9-979112FCDFA6}">
      <dsp:nvSpPr>
        <dsp:cNvPr id="0" name=""/>
        <dsp:cNvSpPr/>
      </dsp:nvSpPr>
      <dsp:spPr>
        <a:xfrm>
          <a:off x="0" y="1156845"/>
          <a:ext cx="5760640" cy="37566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Lógicas</a:t>
          </a:r>
          <a:endParaRPr lang="pt-BR" sz="2400" kern="1200"/>
        </a:p>
      </dsp:txBody>
      <dsp:txXfrm>
        <a:off x="18339" y="1175184"/>
        <a:ext cx="5723962" cy="338990"/>
      </dsp:txXfrm>
    </dsp:sp>
    <dsp:sp modelId="{3A767A71-85E0-4326-9579-897FDC0E01D6}">
      <dsp:nvSpPr>
        <dsp:cNvPr id="0" name=""/>
        <dsp:cNvSpPr/>
      </dsp:nvSpPr>
      <dsp:spPr>
        <a:xfrm>
          <a:off x="0" y="1541950"/>
          <a:ext cx="5760640" cy="37566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Condicionais</a:t>
          </a:r>
          <a:endParaRPr lang="pt-BR" sz="2400" kern="1200"/>
        </a:p>
      </dsp:txBody>
      <dsp:txXfrm>
        <a:off x="18339" y="1560289"/>
        <a:ext cx="5723962" cy="338990"/>
      </dsp:txXfrm>
    </dsp:sp>
    <dsp:sp modelId="{044C9F2F-F2E5-422A-BEA0-E081910F8A05}">
      <dsp:nvSpPr>
        <dsp:cNvPr id="0" name=""/>
        <dsp:cNvSpPr/>
      </dsp:nvSpPr>
      <dsp:spPr>
        <a:xfrm>
          <a:off x="0" y="1927054"/>
          <a:ext cx="5760640" cy="37566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Concatenação</a:t>
          </a:r>
          <a:endParaRPr lang="pt-BR" sz="2400" kern="1200"/>
        </a:p>
      </dsp:txBody>
      <dsp:txXfrm>
        <a:off x="18339" y="1945393"/>
        <a:ext cx="5723962" cy="338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EFA9D-6ADF-4843-A378-312D95820ACD}">
      <dsp:nvSpPr>
        <dsp:cNvPr id="0" name=""/>
        <dsp:cNvSpPr/>
      </dsp:nvSpPr>
      <dsp:spPr>
        <a:xfrm>
          <a:off x="0" y="15722"/>
          <a:ext cx="8712968" cy="743535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smtClean="0"/>
            <a:t>Funcionalidades básicas – 5 pontos</a:t>
          </a:r>
          <a:endParaRPr lang="pt-BR" sz="3100" kern="1200"/>
        </a:p>
      </dsp:txBody>
      <dsp:txXfrm>
        <a:off x="36296" y="52018"/>
        <a:ext cx="8640376" cy="670943"/>
      </dsp:txXfrm>
    </dsp:sp>
    <dsp:sp modelId="{4D1F0855-FF1F-4E9C-95A8-BD16F905F2F6}">
      <dsp:nvSpPr>
        <dsp:cNvPr id="0" name=""/>
        <dsp:cNvSpPr/>
      </dsp:nvSpPr>
      <dsp:spPr>
        <a:xfrm>
          <a:off x="0" y="848537"/>
          <a:ext cx="8712968" cy="743535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Funcionalidades adicionais - 2 pontos</a:t>
          </a:r>
          <a:endParaRPr lang="pt-BR" sz="3100" kern="1200" dirty="0"/>
        </a:p>
      </dsp:txBody>
      <dsp:txXfrm>
        <a:off x="36296" y="884833"/>
        <a:ext cx="8640376" cy="670943"/>
      </dsp:txXfrm>
    </dsp:sp>
    <dsp:sp modelId="{FE9A0373-CAFD-4B15-BE21-D5A3EADC90BC}">
      <dsp:nvSpPr>
        <dsp:cNvPr id="0" name=""/>
        <dsp:cNvSpPr/>
      </dsp:nvSpPr>
      <dsp:spPr>
        <a:xfrm>
          <a:off x="0" y="1681352"/>
          <a:ext cx="8712968" cy="743535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Boas práticas de programação - 2 pontos</a:t>
          </a:r>
          <a:endParaRPr lang="pt-BR" sz="3100" kern="1200" dirty="0"/>
        </a:p>
      </dsp:txBody>
      <dsp:txXfrm>
        <a:off x="36296" y="1717648"/>
        <a:ext cx="8640376" cy="670943"/>
      </dsp:txXfrm>
    </dsp:sp>
    <dsp:sp modelId="{B5A875D0-79DA-44B8-9631-B8F11FB73403}">
      <dsp:nvSpPr>
        <dsp:cNvPr id="0" name=""/>
        <dsp:cNvSpPr/>
      </dsp:nvSpPr>
      <dsp:spPr>
        <a:xfrm>
          <a:off x="0" y="2514167"/>
          <a:ext cx="8712968" cy="743535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smtClean="0"/>
            <a:t>Visual - 1 ponto</a:t>
          </a:r>
          <a:endParaRPr lang="pt-BR" sz="3100" kern="1200"/>
        </a:p>
      </dsp:txBody>
      <dsp:txXfrm>
        <a:off x="36296" y="2550463"/>
        <a:ext cx="8640376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4958391-225E-4CE4-8AB9-0D7932FB05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724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DAF4FF-21A2-459D-86FE-55252295CDEF}" type="slidenum">
              <a:rPr lang="pt-BR" sz="1200" smtClean="0"/>
              <a:pPr eaLnBrk="1" hangingPunct="1"/>
              <a:t>1</a:t>
            </a:fld>
            <a:endParaRPr lang="pt-BR" sz="1200" smtClean="0"/>
          </a:p>
        </p:txBody>
      </p:sp>
      <p:sp>
        <p:nvSpPr>
          <p:cNvPr id="33795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08/04/08</a:t>
            </a:r>
          </a:p>
        </p:txBody>
      </p:sp>
      <p:sp>
        <p:nvSpPr>
          <p:cNvPr id="33796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fld id="{EE2E87E3-5B87-4771-A4B6-8012BC5A4894}" type="slidenum">
              <a:rPr lang="en-GB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Calibri" pitchFamily="34" charset="0"/>
                <a:buNone/>
              </a:pPr>
              <a:t>1</a:t>
            </a:fld>
            <a:endParaRPr lang="en-GB" sz="12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379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de-DE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defTabSz="449263"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5603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0C544104-B114-4542-8346-1491984943B9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27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560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6627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6A5A2444-7B96-46B2-9CA9-F4C13D4A420F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28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62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662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7651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79222F96-A1E0-45C3-8FC9-B22BB0A9DBDF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29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65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765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mtClean="0"/>
              <a:t> 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867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B13E547E-6C3F-48A2-AFCF-983A18230D78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30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867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mtClean="0"/>
              <a:t> 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9699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52CB9AED-C363-4708-ACCA-B4B62094CAB2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31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970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mtClean="0"/>
              <a:t> 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30723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A545582D-24ED-4132-BC4E-43FCDE739DFA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32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2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3072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mtClean="0"/>
              <a:t> 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31747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6A403DE7-583E-48E8-9908-64AB6D504C82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33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74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3174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mtClean="0"/>
              <a:t>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C32689-2C98-4D1A-BEBB-FE9943FC6EEB}" type="slidenum">
              <a:rPr lang="pt-BR" sz="1200" smtClean="0"/>
              <a:pPr eaLnBrk="1" hangingPunct="1"/>
              <a:t>2</a:t>
            </a:fld>
            <a:endParaRPr lang="pt-BR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7237" cy="3425825"/>
          </a:xfrm>
          <a:ln w="12700"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4343400"/>
            <a:ext cx="5832475" cy="3973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6" tIns="45598" rIns="91196" bIns="45598"/>
          <a:lstStyle/>
          <a:p>
            <a:pPr indent="400050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268779-2E1F-41FE-A818-3D94E82E2817}" type="slidenum">
              <a:rPr lang="pt-BR" sz="1200" smtClean="0"/>
              <a:pPr eaLnBrk="1" hangingPunct="1"/>
              <a:t>20</a:t>
            </a:fld>
            <a:endParaRPr lang="pt-BR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7237" cy="3425825"/>
          </a:xfrm>
          <a:ln w="12700"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4343400"/>
            <a:ext cx="5832475" cy="3973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6" tIns="45598" rIns="91196" bIns="45598"/>
          <a:lstStyle/>
          <a:p>
            <a:pPr indent="400050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Professor:</a:t>
            </a:r>
          </a:p>
          <a:p>
            <a:pPr indent="400050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Nome:		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E-mail:		 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indent="400050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Aluno:</a:t>
            </a: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Nome, empresa, cargo, experiências anteriores.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Expectativas: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</a:t>
            </a: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indent="400050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268779-2E1F-41FE-A818-3D94E82E2817}" type="slidenum">
              <a:rPr lang="pt-BR" sz="1200" smtClean="0"/>
              <a:pPr eaLnBrk="1" hangingPunct="1"/>
              <a:t>21</a:t>
            </a:fld>
            <a:endParaRPr lang="pt-BR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7237" cy="3425825"/>
          </a:xfrm>
          <a:ln w="12700"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4343400"/>
            <a:ext cx="5832475" cy="3973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6" tIns="45598" rIns="91196" bIns="45598"/>
          <a:lstStyle/>
          <a:p>
            <a:pPr indent="400050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Professor:</a:t>
            </a:r>
          </a:p>
          <a:p>
            <a:pPr indent="400050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Nome:		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E-mail:		 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indent="400050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Aluno:</a:t>
            </a: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Nome, empresa, cargo, experiências anteriores.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Expectativas: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</a:t>
            </a: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marL="514350" lvl="1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  <a:p>
            <a:pPr marL="514350" lvl="1" eaLnBrk="1" hangingPunct="1">
              <a:lnSpc>
                <a:spcPct val="80000"/>
              </a:lnSpc>
            </a:pPr>
            <a:r>
              <a:rPr lang="pt-BR" sz="1000" smtClean="0">
                <a:latin typeface="Times New Roman" pitchFamily="18" charset="0"/>
              </a:rPr>
              <a:t>		 ______________________________________________________</a:t>
            </a:r>
          </a:p>
          <a:p>
            <a:pPr indent="400050" eaLnBrk="1" hangingPunct="1">
              <a:lnSpc>
                <a:spcPct val="80000"/>
              </a:lnSpc>
            </a:pPr>
            <a:endParaRPr lang="pt-BR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0483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E90AB8E6-95BC-4067-BE18-5FEB88810664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22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048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1507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E55CB1AC-93F8-4B5E-B9D2-E3971B8A2118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23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150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2531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4AF0908D-521F-4606-AA58-79ECD090CD7B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24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253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3555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88EB5FBD-7343-47D9-AEA2-120D3FDB35EB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25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355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08/04/08</a:t>
            </a:r>
          </a:p>
        </p:txBody>
      </p:sp>
      <p:sp>
        <p:nvSpPr>
          <p:cNvPr id="24579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BA9C2ACF-E320-424E-923E-88CDCBF054DF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Font typeface="Calibri" pitchFamily="34" charset="0"/>
                <a:buNone/>
              </a:pPr>
              <a:t>26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458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C7DE-9150-4D93-A004-D3CCDC555D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67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5856-966D-4CF2-BB3B-C501A83251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37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8642C-C95D-41FB-BA27-31B866D235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468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340D-F40F-40A1-A672-6A771182B0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813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27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44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4722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526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928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635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1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A28D-8E44-43FA-AEB7-3CC7CB5701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553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06384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1876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657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49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FCEE-6D90-42C2-90BE-C79119EBEA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2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16071-A9D9-464F-96D7-542D568CFE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58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D96E-457B-475D-93DF-42D705C357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23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5F328-EAE4-4F5F-8BD8-D452A48AAC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46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A5875-8761-4FE7-B2B1-338B7BAF53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98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67078-6992-4DEF-A49A-DFE5F9A60C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96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D6DD-EE86-40CA-BF19-5FEA756DE8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64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873795EC-3E01-40D2-AFF2-5793EF3483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051720" y="2708920"/>
            <a:ext cx="504056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Orator" charset="0"/>
              <a:buNone/>
            </a:pPr>
            <a:r>
              <a:rPr lang="en-GB" sz="2000" dirty="0" err="1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Programação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de </a:t>
            </a:r>
            <a:r>
              <a:rPr lang="en-GB" sz="2000" dirty="0" err="1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Jogos</a:t>
            </a:r>
            <a:r>
              <a:rPr lang="en-GB" sz="2000" dirty="0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– </a:t>
            </a:r>
            <a:r>
              <a:rPr lang="en-GB" sz="2000" dirty="0" err="1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Aula</a:t>
            </a:r>
            <a:r>
              <a:rPr lang="en-GB" sz="2000" dirty="0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1, 2 ,3,4 e 5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356100" y="5949950"/>
            <a:ext cx="1295400" cy="841375"/>
            <a:chOff x="2744" y="3748"/>
            <a:chExt cx="816" cy="530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744" y="3748"/>
              <a:ext cx="817" cy="5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de-DE">
                <a:solidFill>
                  <a:schemeClr val="bg1"/>
                </a:solidFill>
                <a:latin typeface="Arial" charset="0"/>
                <a:ea typeface="ＭＳ Ｐゴシック" pitchFamily="34" charset="-128"/>
              </a:endParaRPr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3748"/>
              <a:ext cx="635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08513" y="3452527"/>
            <a:ext cx="3662975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Orator" charset="0"/>
              <a:buNone/>
            </a:pPr>
            <a:r>
              <a:rPr lang="en-GB" sz="2000" dirty="0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Prof. Yves J. Albuquerque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0825" y="1989138"/>
            <a:ext cx="8569325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Condicional:</a:t>
            </a:r>
          </a:p>
          <a:p>
            <a:pPr>
              <a:buFontTx/>
              <a:buNone/>
            </a:pPr>
            <a:endParaRPr lang="pt-BR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(Condição)? Valor_se_verdadeiro: Valor_se_falso;</a:t>
            </a:r>
          </a:p>
          <a:p>
            <a:pPr>
              <a:buFontTx/>
              <a:buNone/>
            </a:pPr>
            <a:endParaRPr lang="pt-BR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Por exemplo:</a:t>
            </a:r>
          </a:p>
          <a:p>
            <a:pPr>
              <a:buFontTx/>
              <a:buNone/>
            </a:pPr>
            <a:endParaRPr lang="pt-BR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noProof="1" smtClean="0">
                <a:latin typeface="Calibri" pitchFamily="34" charset="0"/>
              </a:rPr>
              <a:t>string x = (</a:t>
            </a:r>
            <a:r>
              <a:rPr lang="pt-BR" smtClean="0">
                <a:latin typeface="Calibri" pitchFamily="34" charset="0"/>
              </a:rPr>
              <a:t>media</a:t>
            </a:r>
            <a:r>
              <a:rPr lang="pt-BR" noProof="1" smtClean="0">
                <a:latin typeface="Calibri" pitchFamily="34" charset="0"/>
              </a:rPr>
              <a:t>&gt;</a:t>
            </a:r>
            <a:r>
              <a:rPr lang="pt-BR" smtClean="0">
                <a:latin typeface="Calibri" pitchFamily="34" charset="0"/>
              </a:rPr>
              <a:t>5</a:t>
            </a:r>
            <a:r>
              <a:rPr lang="pt-BR" noProof="1" smtClean="0">
                <a:latin typeface="Calibri" pitchFamily="34" charset="0"/>
              </a:rPr>
              <a:t>)? “</a:t>
            </a:r>
            <a:r>
              <a:rPr lang="pt-BR" smtClean="0">
                <a:latin typeface="Calibri" pitchFamily="34" charset="0"/>
              </a:rPr>
              <a:t>aprovado”</a:t>
            </a:r>
            <a:r>
              <a:rPr lang="pt-BR" noProof="1" smtClean="0">
                <a:latin typeface="Calibri" pitchFamily="34" charset="0"/>
              </a:rPr>
              <a:t>: </a:t>
            </a:r>
            <a:r>
              <a:rPr lang="pt-BR" smtClean="0">
                <a:latin typeface="Calibri" pitchFamily="34" charset="0"/>
              </a:rPr>
              <a:t>“reprovado”</a:t>
            </a:r>
            <a:r>
              <a:rPr lang="pt-BR" noProof="1" smtClean="0">
                <a:latin typeface="Calibri" pitchFamily="34" charset="0"/>
              </a:rPr>
              <a:t>;</a:t>
            </a:r>
            <a:endParaRPr lang="pt-BR" smtClean="0">
              <a:latin typeface="Calibri" pitchFamily="34" charset="0"/>
            </a:endParaRPr>
          </a:p>
          <a:p>
            <a:pPr>
              <a:buFontTx/>
              <a:buNone/>
            </a:pPr>
            <a:endParaRPr lang="pt-B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0825" y="1989138"/>
            <a:ext cx="8569325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2800" smtClean="0">
                <a:latin typeface="Calibri" pitchFamily="34" charset="0"/>
              </a:rPr>
              <a:t>Concatenação (soma de strings):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smtClean="0">
                <a:latin typeface="Calibri" pitchFamily="34" charset="0"/>
              </a:rPr>
              <a:t>string1 + string2;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smtClean="0">
                <a:latin typeface="Calibri" pitchFamily="34" charset="0"/>
              </a:rPr>
              <a:t>Por exemplo: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smtClean="0">
                <a:latin typeface="Calibri" pitchFamily="34" charset="0"/>
              </a:rPr>
              <a:t>string texto1 = “eu programo em ”;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smtClean="0">
                <a:latin typeface="Calibri" pitchFamily="34" charset="0"/>
              </a:rPr>
              <a:t>string texto2 = “C#”;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noProof="1" smtClean="0">
                <a:latin typeface="Calibri" pitchFamily="34" charset="0"/>
              </a:rPr>
              <a:t>string </a:t>
            </a:r>
            <a:r>
              <a:rPr lang="pt-BR" sz="2800" smtClean="0">
                <a:latin typeface="Calibri" pitchFamily="34" charset="0"/>
              </a:rPr>
              <a:t>frase</a:t>
            </a:r>
            <a:r>
              <a:rPr lang="pt-BR" sz="2800" noProof="1" smtClean="0">
                <a:latin typeface="Calibri" pitchFamily="34" charset="0"/>
              </a:rPr>
              <a:t> =</a:t>
            </a:r>
            <a:r>
              <a:rPr lang="pt-BR" sz="2800" smtClean="0">
                <a:latin typeface="Calibri" pitchFamily="34" charset="0"/>
              </a:rPr>
              <a:t> texto1 + texto2</a:t>
            </a:r>
            <a:r>
              <a:rPr lang="pt-BR" sz="2800" noProof="1" smtClean="0">
                <a:latin typeface="Calibri" pitchFamily="34" charset="0"/>
              </a:rPr>
              <a:t>;</a:t>
            </a:r>
            <a:endParaRPr lang="pt-B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Expressões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0825" y="1989138"/>
            <a:ext cx="8569325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pt-BR" sz="2800" smtClean="0">
                <a:latin typeface="Calibri" pitchFamily="34" charset="0"/>
              </a:rPr>
              <a:t>Expressões são operações agrupadas por parênteses. </a:t>
            </a:r>
          </a:p>
          <a:p>
            <a:pPr>
              <a:buFontTx/>
              <a:buNone/>
            </a:pPr>
            <a:endParaRPr lang="pt-BR" sz="280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2800" smtClean="0">
                <a:latin typeface="Calibri" pitchFamily="34" charset="0"/>
              </a:rPr>
              <a:t>Os parênteses fazem a operação que está envolvida por eles ter maior precedência do que as outras.</a:t>
            </a:r>
          </a:p>
          <a:p>
            <a:pPr>
              <a:buFontTx/>
              <a:buNone/>
            </a:pPr>
            <a:endParaRPr lang="pt-BR" sz="280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2800" smtClean="0">
                <a:latin typeface="Calibri" pitchFamily="34" charset="0"/>
              </a:rPr>
              <a:t>Por exemplo:</a:t>
            </a:r>
          </a:p>
          <a:p>
            <a:pPr>
              <a:buFontTx/>
              <a:buNone/>
            </a:pPr>
            <a:endParaRPr lang="pt-BR" sz="280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2800" smtClean="0">
                <a:latin typeface="Calibri" pitchFamily="34" charset="0"/>
              </a:rPr>
              <a:t>int valor = (3+4)*5; //valor recebe 35 </a:t>
            </a:r>
          </a:p>
          <a:p>
            <a:pPr>
              <a:buFontTx/>
              <a:buNone/>
            </a:pPr>
            <a:r>
              <a:rPr lang="pt-BR" sz="2800" smtClean="0">
                <a:latin typeface="Calibri" pitchFamily="34" charset="0"/>
              </a:rPr>
              <a:t>int valor = 3 + 4 *5; //valor recebe 23</a:t>
            </a:r>
          </a:p>
          <a:p>
            <a:pPr>
              <a:buFontTx/>
              <a:buNone/>
            </a:pPr>
            <a:endParaRPr lang="pt-BR" sz="28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0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Looping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4213" y="2133600"/>
            <a:ext cx="8062912" cy="425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Estruturas iterativas são estruturas que repetem um bloco de comandos um determinado número de vezes.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A quantidade de repetições pode ser determinada por uma condição que de true se transforma em false ou por um número que especifica quantas repetições serão.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Looping</a:t>
            </a:r>
            <a:br>
              <a:rPr lang="pt-BR" smtClean="0">
                <a:solidFill>
                  <a:schemeClr val="bg1"/>
                </a:solidFill>
                <a:latin typeface="Calibri" pitchFamily="34" charset="0"/>
              </a:rPr>
            </a:br>
            <a:endParaRPr lang="pt-BR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4213" y="1989138"/>
            <a:ext cx="8062912" cy="425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A estrutura </a:t>
            </a:r>
            <a:r>
              <a:rPr lang="pt-BR" sz="2400" i="1" smtClean="0">
                <a:latin typeface="Calibri" pitchFamily="34" charset="0"/>
              </a:rPr>
              <a:t>while</a:t>
            </a:r>
            <a:r>
              <a:rPr lang="pt-BR" sz="2400" smtClean="0">
                <a:latin typeface="Calibri" pitchFamily="34" charset="0"/>
              </a:rPr>
              <a:t> é estrutura de repetição com teste lógico no início da primeira iteração.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Isto significa que antes de “entrar no looping” (começar as repetições) uma condição é testada.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Se a condição é satisfeita (se seu valor é true) então o bloco de comandos incluído dentro da estrutura é executado.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Este teste é refeito cada vez que se chega ao fim do bloco de comandos.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Quando a valor retornado pela condição se torna false a estrutura é abandonada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Looping</a:t>
            </a:r>
            <a:br>
              <a:rPr lang="pt-BR" smtClean="0">
                <a:solidFill>
                  <a:schemeClr val="bg1"/>
                </a:solidFill>
                <a:latin typeface="Calibri" pitchFamily="34" charset="0"/>
              </a:rPr>
            </a:br>
            <a:endParaRPr lang="pt-BR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4213" y="1989138"/>
            <a:ext cx="8062912" cy="425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A estrutura </a:t>
            </a:r>
            <a:r>
              <a:rPr lang="pt-BR" sz="2400" i="1" smtClean="0">
                <a:latin typeface="Calibri" pitchFamily="34" charset="0"/>
              </a:rPr>
              <a:t>while</a:t>
            </a:r>
            <a:r>
              <a:rPr lang="pt-BR" sz="2400" smtClean="0">
                <a:latin typeface="Calibri" pitchFamily="34" charset="0"/>
              </a:rPr>
              <a:t> funciona assim: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while (condição)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	comandos;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	[break;]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	comandos;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A palavra </a:t>
            </a:r>
            <a:r>
              <a:rPr lang="pt-BR" sz="2400" i="1" smtClean="0">
                <a:latin typeface="Calibri" pitchFamily="34" charset="0"/>
              </a:rPr>
              <a:t>break </a:t>
            </a:r>
            <a:r>
              <a:rPr lang="pt-BR" sz="2400" smtClean="0">
                <a:latin typeface="Calibri" pitchFamily="34" charset="0"/>
              </a:rPr>
              <a:t>também pode ser utilizado dentro do </a:t>
            </a:r>
            <a:r>
              <a:rPr lang="pt-BR" sz="2400" i="1" smtClean="0">
                <a:latin typeface="Calibri" pitchFamily="34" charset="0"/>
              </a:rPr>
              <a:t>while </a:t>
            </a:r>
            <a:r>
              <a:rPr lang="pt-BR" sz="2400" smtClean="0">
                <a:latin typeface="Calibri" pitchFamily="34" charset="0"/>
              </a:rPr>
              <a:t>para abandonar as repetições em alguns casos. </a:t>
            </a:r>
            <a:r>
              <a:rPr lang="pt-BR" sz="1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400" smtClean="0"/>
          </a:p>
        </p:txBody>
      </p:sp>
    </p:spTree>
    <p:extLst>
      <p:ext uri="{BB962C8B-B14F-4D97-AF65-F5344CB8AC3E}">
        <p14:creationId xmlns:p14="http://schemas.microsoft.com/office/powerpoint/2010/main" val="39720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Looping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4213" y="1989138"/>
            <a:ext cx="8062912" cy="425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pt-BR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Exemplo (</a:t>
            </a:r>
            <a:r>
              <a:rPr lang="pt-BR" sz="2400" i="1" smtClean="0">
                <a:latin typeface="Calibri" pitchFamily="34" charset="0"/>
              </a:rPr>
              <a:t>while</a:t>
            </a:r>
            <a:r>
              <a:rPr lang="pt-BR" sz="2400" smtClean="0">
                <a:latin typeface="Calibri" pitchFamily="34" charset="0"/>
              </a:rPr>
              <a:t>):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int contador 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while (contador &lt;= 10)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	Console.WriteLine(“C# é legal”);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	contador++;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>
                <a:latin typeface="Calibri" pitchFamily="34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400" smtClean="0"/>
          </a:p>
        </p:txBody>
      </p:sp>
    </p:spTree>
    <p:extLst>
      <p:ext uri="{BB962C8B-B14F-4D97-AF65-F5344CB8AC3E}">
        <p14:creationId xmlns:p14="http://schemas.microsoft.com/office/powerpoint/2010/main" val="30398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3008312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smtClean="0">
                <a:solidFill>
                  <a:schemeClr val="bg1"/>
                </a:solidFill>
                <a:latin typeface="Calibri" pitchFamily="34" charset="0"/>
              </a:rPr>
              <a:t>Exercício 1</a:t>
            </a: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37" y="2209006"/>
            <a:ext cx="1933575" cy="1981200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9460" name="Rectangle 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8313" y="2420938"/>
            <a:ext cx="3825875" cy="327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</a:pPr>
            <a:r>
              <a:rPr lang="pt-BR" sz="2400" smtClean="0"/>
              <a:t>Faça um objeto mover-se de um ponto a outro do forms</a:t>
            </a:r>
          </a:p>
          <a:p>
            <a:pPr marL="609600" indent="-609600">
              <a:lnSpc>
                <a:spcPct val="80000"/>
              </a:lnSpc>
            </a:pPr>
            <a:endParaRPr lang="pt-BR" sz="2400" smtClean="0"/>
          </a:p>
          <a:p>
            <a:pPr marL="609600" indent="-609600">
              <a:lnSpc>
                <a:spcPct val="80000"/>
              </a:lnSpc>
            </a:pPr>
            <a:r>
              <a:rPr lang="en-US" sz="2400" b="1" smtClean="0"/>
              <a:t>Dica:</a:t>
            </a:r>
            <a:r>
              <a:rPr lang="pt-BR" sz="2400" b="1" smtClean="0"/>
              <a:t> </a:t>
            </a:r>
            <a:r>
              <a:rPr lang="pt-BR" sz="2400" smtClean="0"/>
              <a:t>Usem um Game Loop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b="1" smtClean="0"/>
              <a:t>Dica2:</a:t>
            </a:r>
            <a:r>
              <a:rPr lang="pt-BR" sz="2400" b="1" smtClean="0"/>
              <a:t> </a:t>
            </a:r>
            <a:r>
              <a:rPr lang="pt-BR" sz="2400" smtClean="0"/>
              <a:t>Usem Objeto.Left</a:t>
            </a:r>
            <a:endParaRPr lang="pt-BR" sz="1100" u="sng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110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pt-BR" sz="9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3008312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AV1</a:t>
            </a:r>
            <a:endParaRPr lang="pt-BR" sz="36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323528" y="1484784"/>
            <a:ext cx="8712968" cy="327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400" b="1" dirty="0"/>
              <a:t>Tema</a:t>
            </a:r>
            <a:r>
              <a:rPr lang="pt-BR" sz="2400" dirty="0"/>
              <a:t>: </a:t>
            </a:r>
            <a:r>
              <a:rPr lang="pt-BR" sz="2400" dirty="0" err="1"/>
              <a:t>Escher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b="1" dirty="0" smtClean="0"/>
              <a:t>Público </a:t>
            </a:r>
            <a:r>
              <a:rPr lang="pt-BR" sz="2400" b="1" dirty="0"/>
              <a:t>Alvo</a:t>
            </a:r>
            <a:r>
              <a:rPr lang="pt-BR" sz="2400" dirty="0"/>
              <a:t>: Professor </a:t>
            </a:r>
            <a:r>
              <a:rPr lang="pt-BR" sz="2400" dirty="0" smtClean="0"/>
              <a:t>Yves e</a:t>
            </a:r>
          </a:p>
          <a:p>
            <a:r>
              <a:rPr lang="pt-BR" sz="2400" dirty="0" smtClean="0"/>
              <a:t>educando-desenvolvedor </a:t>
            </a:r>
            <a:r>
              <a:rPr lang="pt-BR" sz="2400" dirty="0"/>
              <a:t>do NAVE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Descrição </a:t>
            </a:r>
            <a:r>
              <a:rPr lang="pt-BR" sz="2400" b="1" dirty="0"/>
              <a:t>de funcionalidades básicas do jogo</a:t>
            </a:r>
            <a:r>
              <a:rPr lang="pt-BR" sz="2400" dirty="0"/>
              <a:t>: O jogador deve escolher um competidor de uma corrida. Cada competidor deve possuir propriedades diferentes dos demais e, ainda sim, todos os competidores devem possuir chances reais de vitória. O jogador deve ser informado do número total de vitórias de cada carro e deve poder ver a corrida enquanto esta ocorre. </a:t>
            </a:r>
            <a:endParaRPr lang="pt-BR" sz="2400" dirty="0" smtClean="0"/>
          </a:p>
          <a:p>
            <a:endParaRPr lang="en-US" sz="2400" dirty="0"/>
          </a:p>
          <a:p>
            <a:r>
              <a:rPr lang="pt-BR" sz="2400" b="1" dirty="0"/>
              <a:t>Prazo</a:t>
            </a:r>
            <a:r>
              <a:rPr lang="pt-BR" sz="2400" dirty="0"/>
              <a:t>: 29/03/2011</a:t>
            </a:r>
          </a:p>
          <a:p>
            <a:endParaRPr lang="pt-BR" sz="2400" dirty="0"/>
          </a:p>
          <a:p>
            <a:pPr marL="609600" indent="-609600">
              <a:lnSpc>
                <a:spcPct val="80000"/>
              </a:lnSpc>
            </a:pPr>
            <a:endParaRPr lang="pt-BR" sz="900" dirty="0" smtClean="0">
              <a:latin typeface="Calibri" pitchFamily="34" charset="0"/>
            </a:endParaRPr>
          </a:p>
        </p:txBody>
      </p:sp>
      <p:pic>
        <p:nvPicPr>
          <p:cNvPr id="3074" name="Picture 2" descr="http://2.bp.blogspot.com/_quZ6LYUocnU/TUSZwbBWRWI/AAAAAAAAGug/Llc-fyiln4E/s1600/LW3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24744"/>
            <a:ext cx="2943250" cy="243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3008312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Calibri" pitchFamily="34" charset="0"/>
              </a:rPr>
              <a:t>Avaliação</a:t>
            </a:r>
            <a:endParaRPr lang="pt-BR" sz="36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58025802"/>
              </p:ext>
            </p:extLst>
          </p:nvPr>
        </p:nvGraphicFramePr>
        <p:xfrm>
          <a:off x="323528" y="2204864"/>
          <a:ext cx="8712968" cy="327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4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60350"/>
            <a:ext cx="77724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t-BR" smtClean="0">
                <a:solidFill>
                  <a:schemeClr val="bg1"/>
                </a:solidFill>
              </a:rPr>
              <a:t>Revisão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611188" y="2133600"/>
          <a:ext cx="7848600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58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60350"/>
            <a:ext cx="77724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t-BR" dirty="0" smtClean="0">
                <a:solidFill>
                  <a:schemeClr val="bg1"/>
                </a:solidFill>
              </a:rPr>
              <a:t>Timer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1188" y="1844824"/>
            <a:ext cx="7848600" cy="468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t-BR" sz="1800" dirty="0" smtClean="0"/>
              <a:t>Vejamos </a:t>
            </a:r>
            <a:r>
              <a:rPr lang="pt-BR" sz="1800" dirty="0" smtClean="0"/>
              <a:t>algumas propriedades, métodos e eventos importantes de um timer:</a:t>
            </a:r>
          </a:p>
          <a:p>
            <a:pPr algn="just"/>
            <a:r>
              <a:rPr lang="pt-BR" sz="1800" dirty="0" smtClean="0"/>
              <a:t> </a:t>
            </a:r>
          </a:p>
          <a:p>
            <a:pPr algn="just"/>
            <a:r>
              <a:rPr lang="pt-BR" sz="1800" dirty="0" err="1" smtClean="0"/>
              <a:t>Enabled</a:t>
            </a:r>
            <a:r>
              <a:rPr lang="pt-BR" sz="1800" dirty="0" smtClean="0"/>
              <a:t>: propriedade que permite obter ou configurar se o timer está ativo ou não. </a:t>
            </a:r>
          </a:p>
          <a:p>
            <a:pPr algn="just"/>
            <a:r>
              <a:rPr lang="pt-BR" sz="1800" dirty="0" smtClean="0"/>
              <a:t> </a:t>
            </a:r>
          </a:p>
          <a:p>
            <a:pPr algn="just"/>
            <a:r>
              <a:rPr lang="pt-BR" sz="1800" dirty="0" err="1" smtClean="0"/>
              <a:t>Interval</a:t>
            </a:r>
            <a:r>
              <a:rPr lang="pt-BR" sz="1800" dirty="0" smtClean="0"/>
              <a:t>: propriedade que permite obter ou configurar se o tempo em </a:t>
            </a:r>
            <a:r>
              <a:rPr lang="pt-BR" sz="1800" dirty="0" err="1" smtClean="0"/>
              <a:t>milisegundos</a:t>
            </a:r>
            <a:r>
              <a:rPr lang="pt-BR" sz="1800" dirty="0" smtClean="0"/>
              <a:t> entre os </a:t>
            </a:r>
            <a:r>
              <a:rPr lang="pt-BR" sz="1800" i="1" dirty="0" err="1" smtClean="0"/>
              <a:t>ticks</a:t>
            </a:r>
            <a:r>
              <a:rPr lang="pt-BR" sz="1800" dirty="0" smtClean="0"/>
              <a:t> (veja logo abaixo o que é o evento </a:t>
            </a:r>
            <a:r>
              <a:rPr lang="pt-BR" sz="1800" i="1" dirty="0" err="1" smtClean="0"/>
              <a:t>tick</a:t>
            </a:r>
            <a:r>
              <a:rPr lang="pt-BR" sz="1800" dirty="0" smtClean="0"/>
              <a:t>)</a:t>
            </a:r>
            <a:r>
              <a:rPr lang="pt-BR" sz="1800" i="1" dirty="0" smtClean="0"/>
              <a:t> </a:t>
            </a:r>
            <a:r>
              <a:rPr lang="pt-BR" sz="1800" dirty="0" smtClean="0"/>
              <a:t>do timer. </a:t>
            </a:r>
          </a:p>
          <a:p>
            <a:pPr algn="just"/>
            <a:r>
              <a:rPr lang="pt-BR" sz="1800" dirty="0" smtClean="0"/>
              <a:t> </a:t>
            </a:r>
          </a:p>
          <a:p>
            <a:pPr algn="just"/>
            <a:r>
              <a:rPr lang="pt-BR" sz="1800" dirty="0" smtClean="0"/>
              <a:t>Start: método que faz o timer ligar.</a:t>
            </a:r>
          </a:p>
          <a:p>
            <a:pPr algn="just"/>
            <a:r>
              <a:rPr lang="pt-BR" sz="1800" dirty="0" smtClean="0"/>
              <a:t> </a:t>
            </a:r>
          </a:p>
          <a:p>
            <a:pPr algn="just"/>
            <a:r>
              <a:rPr lang="pt-BR" sz="1800" dirty="0" smtClean="0"/>
              <a:t>Stop: método que </a:t>
            </a:r>
            <a:r>
              <a:rPr lang="pt-BR" sz="1800" dirty="0" err="1" smtClean="0"/>
              <a:t>pára</a:t>
            </a:r>
            <a:r>
              <a:rPr lang="pt-BR" sz="1800" dirty="0" smtClean="0"/>
              <a:t> o timer. </a:t>
            </a:r>
          </a:p>
          <a:p>
            <a:pPr algn="just"/>
            <a:r>
              <a:rPr lang="pt-BR" sz="1800" dirty="0" smtClean="0"/>
              <a:t> </a:t>
            </a:r>
          </a:p>
          <a:p>
            <a:pPr algn="just"/>
            <a:r>
              <a:rPr lang="pt-BR" sz="1800" dirty="0" err="1" smtClean="0"/>
              <a:t>Tick</a:t>
            </a:r>
            <a:r>
              <a:rPr lang="pt-BR" sz="1800" dirty="0" smtClean="0"/>
              <a:t>: evento que ocorre quando o timer está habilitado e ligado e o intervalo especificado na propriedade </a:t>
            </a:r>
            <a:r>
              <a:rPr lang="pt-BR" sz="1800" dirty="0" err="1" smtClean="0"/>
              <a:t>Interval</a:t>
            </a:r>
            <a:r>
              <a:rPr lang="pt-BR" sz="1800" dirty="0" smtClean="0"/>
              <a:t> é atingido. </a:t>
            </a:r>
          </a:p>
        </p:txBody>
      </p:sp>
    </p:spTree>
    <p:extLst>
      <p:ext uri="{BB962C8B-B14F-4D97-AF65-F5344CB8AC3E}">
        <p14:creationId xmlns:p14="http://schemas.microsoft.com/office/powerpoint/2010/main" val="41055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60350"/>
            <a:ext cx="77724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t-BR" dirty="0" smtClean="0">
                <a:solidFill>
                  <a:schemeClr val="bg1"/>
                </a:solidFill>
              </a:rPr>
              <a:t>Bitmap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1188" y="1844824"/>
            <a:ext cx="7848600" cy="468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t-BR" sz="1600" dirty="0" smtClean="0"/>
              <a:t>Declaração: </a:t>
            </a:r>
          </a:p>
          <a:p>
            <a:pPr algn="just"/>
            <a:r>
              <a:rPr lang="pt-BR" sz="1600" dirty="0"/>
              <a:t>Bitmap </a:t>
            </a:r>
            <a:r>
              <a:rPr lang="pt-BR" sz="1600" dirty="0" err="1"/>
              <a:t>otherImage</a:t>
            </a:r>
            <a:r>
              <a:rPr lang="pt-BR" sz="1600" dirty="0"/>
              <a:t>;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Carregando</a:t>
            </a:r>
            <a:r>
              <a:rPr lang="en-US" sz="1600" dirty="0" smtClean="0"/>
              <a:t> </a:t>
            </a:r>
            <a:r>
              <a:rPr lang="en-US" sz="1600" dirty="0" err="1" smtClean="0"/>
              <a:t>Imagem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algn="just"/>
            <a:r>
              <a:rPr lang="pt-BR" sz="1600" dirty="0" err="1"/>
              <a:t>otherImage</a:t>
            </a:r>
            <a:r>
              <a:rPr lang="pt-BR" sz="1600" dirty="0"/>
              <a:t> = new Bitmap(@"C:\</a:t>
            </a:r>
            <a:r>
              <a:rPr lang="pt-BR" sz="1600" dirty="0" err="1"/>
              <a:t>Users</a:t>
            </a:r>
            <a:r>
              <a:rPr lang="pt-BR" sz="1600" dirty="0"/>
              <a:t>\Yves\</a:t>
            </a:r>
            <a:r>
              <a:rPr lang="pt-BR" sz="1600" dirty="0" err="1"/>
              <a:t>Documents</a:t>
            </a:r>
            <a:r>
              <a:rPr lang="pt-BR" sz="1600" dirty="0"/>
              <a:t>\Visual Studio 2010\</a:t>
            </a:r>
            <a:r>
              <a:rPr lang="pt-BR" sz="1600" dirty="0" err="1"/>
              <a:t>Projects</a:t>
            </a:r>
            <a:r>
              <a:rPr lang="pt-BR" sz="1600" dirty="0"/>
              <a:t>\Aula </a:t>
            </a:r>
            <a:r>
              <a:rPr lang="pt-BR" sz="1600" dirty="0" smtClean="0"/>
              <a:t>04\Carro\Carro\car.png");</a:t>
            </a:r>
          </a:p>
          <a:p>
            <a:pPr algn="just"/>
            <a:endParaRPr lang="pt-BR" sz="1600" dirty="0"/>
          </a:p>
          <a:p>
            <a:pPr algn="just"/>
            <a:r>
              <a:rPr lang="en-US" sz="1600" dirty="0" err="1" smtClean="0"/>
              <a:t>Alterando</a:t>
            </a:r>
            <a:r>
              <a:rPr lang="en-US" sz="1600" dirty="0" smtClean="0"/>
              <a:t> </a:t>
            </a:r>
            <a:r>
              <a:rPr lang="en-US" sz="1600" dirty="0" err="1" smtClean="0"/>
              <a:t>imagem</a:t>
            </a:r>
            <a:endParaRPr lang="en-US" sz="1600" dirty="0" smtClean="0"/>
          </a:p>
          <a:p>
            <a:pPr algn="just"/>
            <a:r>
              <a:rPr lang="pt-BR" sz="1600" dirty="0"/>
              <a:t>pictureBox1.Image = </a:t>
            </a:r>
            <a:r>
              <a:rPr lang="pt-BR" sz="1600" dirty="0" err="1"/>
              <a:t>otherImage</a:t>
            </a:r>
            <a:r>
              <a:rPr lang="pt-BR" sz="1600" dirty="0" smtClean="0"/>
              <a:t>;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Com Windows Form é </a:t>
            </a:r>
            <a:r>
              <a:rPr lang="en-US" sz="1600" dirty="0" err="1"/>
              <a:t>facil</a:t>
            </a:r>
            <a:r>
              <a:rPr lang="en-US" sz="1600" dirty="0"/>
              <a:t> </a:t>
            </a:r>
            <a:r>
              <a:rPr lang="en-US" sz="1600" dirty="0" err="1"/>
              <a:t>carregar</a:t>
            </a:r>
            <a:r>
              <a:rPr lang="en-US" sz="1600" dirty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imagem</a:t>
            </a:r>
            <a:r>
              <a:rPr lang="en-US" sz="1600" dirty="0"/>
              <a:t> e </a:t>
            </a:r>
            <a:r>
              <a:rPr lang="en-US" sz="1600" dirty="0" err="1"/>
              <a:t>substituir</a:t>
            </a:r>
            <a:r>
              <a:rPr lang="en-US" sz="1600" dirty="0"/>
              <a:t> a </a:t>
            </a:r>
            <a:r>
              <a:rPr lang="en-US" sz="1600" dirty="0" err="1"/>
              <a:t>imagem</a:t>
            </a:r>
            <a:r>
              <a:rPr lang="en-US" sz="1600" dirty="0"/>
              <a:t> </a:t>
            </a:r>
            <a:r>
              <a:rPr lang="en-US" sz="1600" dirty="0" err="1"/>
              <a:t>atual</a:t>
            </a:r>
            <a:r>
              <a:rPr lang="en-US" sz="1600" dirty="0"/>
              <a:t>. </a:t>
            </a:r>
            <a:r>
              <a:rPr lang="en-US" sz="1600" dirty="0" err="1"/>
              <a:t>Esta</a:t>
            </a:r>
            <a:r>
              <a:rPr lang="en-US" sz="1600" dirty="0"/>
              <a:t> </a:t>
            </a:r>
            <a:r>
              <a:rPr lang="en-US" sz="1600" dirty="0" err="1"/>
              <a:t>facilidade</a:t>
            </a:r>
            <a:r>
              <a:rPr lang="en-US" sz="1600" dirty="0"/>
              <a:t>, no </a:t>
            </a:r>
            <a:r>
              <a:rPr lang="en-US" sz="1600" dirty="0" err="1"/>
              <a:t>entanto</a:t>
            </a:r>
            <a:r>
              <a:rPr lang="en-US" sz="1600" dirty="0"/>
              <a:t>, </a:t>
            </a:r>
            <a:r>
              <a:rPr lang="en-US" sz="1600" dirty="0" err="1"/>
              <a:t>nos</a:t>
            </a:r>
            <a:r>
              <a:rPr lang="en-US" sz="1600" dirty="0"/>
              <a:t> </a:t>
            </a:r>
            <a:r>
              <a:rPr lang="en-US" sz="1600" dirty="0" err="1"/>
              <a:t>permite</a:t>
            </a:r>
            <a:r>
              <a:rPr lang="en-US" sz="1600" dirty="0"/>
              <a:t> </a:t>
            </a:r>
            <a:r>
              <a:rPr lang="en-US" sz="1600" dirty="0" err="1"/>
              <a:t>pensar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explorar</a:t>
            </a:r>
            <a:r>
              <a:rPr lang="en-US" sz="1600" dirty="0"/>
              <a:t> </a:t>
            </a:r>
            <a:r>
              <a:rPr lang="en-US" sz="1600" dirty="0" err="1"/>
              <a:t>idéias</a:t>
            </a:r>
            <a:r>
              <a:rPr lang="en-US" sz="1600" dirty="0"/>
              <a:t> de sprites </a:t>
            </a:r>
            <a:r>
              <a:rPr lang="en-US" sz="1600" dirty="0" err="1"/>
              <a:t>animados</a:t>
            </a:r>
            <a:r>
              <a:rPr lang="en-US" sz="1600" dirty="0"/>
              <a:t> e </a:t>
            </a:r>
            <a:r>
              <a:rPr lang="en-US" sz="1600" dirty="0" err="1"/>
              <a:t>efeitos</a:t>
            </a:r>
            <a:r>
              <a:rPr lang="en-US" sz="1600" dirty="0"/>
              <a:t>, no </a:t>
            </a:r>
            <a:r>
              <a:rPr lang="en-US" sz="1600" dirty="0" err="1"/>
              <a:t>entanto</a:t>
            </a:r>
            <a:r>
              <a:rPr lang="en-US" sz="1600" dirty="0"/>
              <a:t>, </a:t>
            </a:r>
            <a:r>
              <a:rPr lang="en-US" sz="1600" dirty="0" err="1"/>
              <a:t>ao</a:t>
            </a:r>
            <a:r>
              <a:rPr lang="en-US" sz="1600" dirty="0"/>
              <a:t> </a:t>
            </a:r>
            <a:r>
              <a:rPr lang="en-US" sz="1600" dirty="0" err="1"/>
              <a:t>tentarmos</a:t>
            </a:r>
            <a:r>
              <a:rPr lang="en-US" sz="1600" dirty="0"/>
              <a:t> </a:t>
            </a:r>
            <a:r>
              <a:rPr lang="en-US" sz="1600" dirty="0" err="1"/>
              <a:t>implementar</a:t>
            </a:r>
            <a:r>
              <a:rPr lang="en-US" sz="1600" dirty="0"/>
              <a:t> </a:t>
            </a:r>
            <a:r>
              <a:rPr lang="en-US" sz="1600" dirty="0" err="1"/>
              <a:t>estas</a:t>
            </a:r>
            <a:r>
              <a:rPr lang="en-US" sz="1600" dirty="0"/>
              <a:t> </a:t>
            </a:r>
            <a:r>
              <a:rPr lang="en-US" sz="1600" dirty="0" err="1"/>
              <a:t>idéias</a:t>
            </a:r>
            <a:r>
              <a:rPr lang="en-US" sz="1600" dirty="0"/>
              <a:t> </a:t>
            </a:r>
            <a:r>
              <a:rPr lang="en-US" sz="1600" dirty="0" err="1"/>
              <a:t>encontraremos</a:t>
            </a:r>
            <a:r>
              <a:rPr lang="en-US" sz="1600" dirty="0"/>
              <a:t> </a:t>
            </a:r>
            <a:r>
              <a:rPr lang="en-US" sz="1600" dirty="0" err="1"/>
              <a:t>muitas</a:t>
            </a:r>
            <a:r>
              <a:rPr lang="en-US" sz="1600" dirty="0"/>
              <a:t> </a:t>
            </a:r>
            <a:r>
              <a:rPr lang="en-US" sz="1600" dirty="0" err="1" smtClean="0"/>
              <a:t>dificuldades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err="1" smtClean="0"/>
              <a:t>Estas</a:t>
            </a:r>
            <a:r>
              <a:rPr lang="en-US" sz="1600" dirty="0" smtClean="0"/>
              <a:t> </a:t>
            </a:r>
            <a:r>
              <a:rPr lang="en-US" sz="1600" dirty="0" err="1" smtClean="0"/>
              <a:t>dificuldades</a:t>
            </a:r>
            <a:r>
              <a:rPr lang="en-US" sz="1600" dirty="0" smtClean="0"/>
              <a:t> </a:t>
            </a:r>
            <a:r>
              <a:rPr lang="en-US" sz="1600" dirty="0" err="1" smtClean="0"/>
              <a:t>são</a:t>
            </a:r>
            <a:r>
              <a:rPr lang="en-US" sz="1600" dirty="0" smtClean="0"/>
              <a:t> </a:t>
            </a:r>
            <a:r>
              <a:rPr lang="en-US" sz="1600" dirty="0" err="1" smtClean="0"/>
              <a:t>naturais</a:t>
            </a:r>
            <a:r>
              <a:rPr lang="en-US" sz="1600" dirty="0" smtClean="0"/>
              <a:t> da </a:t>
            </a:r>
            <a:r>
              <a:rPr lang="en-US" sz="1600" dirty="0" err="1" smtClean="0"/>
              <a:t>tecnologia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utilizada</a:t>
            </a:r>
            <a:r>
              <a:rPr lang="en-US" sz="1600" dirty="0" smtClean="0"/>
              <a:t> no forms </a:t>
            </a:r>
            <a:r>
              <a:rPr lang="en-US" sz="1600" dirty="0" err="1" smtClean="0"/>
              <a:t>pois</a:t>
            </a:r>
            <a:r>
              <a:rPr lang="en-US" sz="1600" dirty="0" smtClean="0"/>
              <a:t> </a:t>
            </a:r>
            <a:r>
              <a:rPr lang="en-US" sz="1600" dirty="0" err="1" smtClean="0"/>
              <a:t>este</a:t>
            </a:r>
            <a:r>
              <a:rPr lang="en-US" sz="1600" dirty="0" smtClean="0"/>
              <a:t> </a:t>
            </a:r>
            <a:r>
              <a:rPr lang="en-US" sz="1600" dirty="0" err="1" smtClean="0"/>
              <a:t>não</a:t>
            </a:r>
            <a:r>
              <a:rPr lang="en-US" sz="1600" dirty="0" smtClean="0"/>
              <a:t> </a:t>
            </a:r>
            <a:r>
              <a:rPr lang="en-US" sz="1600" dirty="0" err="1" smtClean="0"/>
              <a:t>foi</a:t>
            </a:r>
            <a:r>
              <a:rPr lang="en-US" sz="1600" dirty="0" smtClean="0"/>
              <a:t> </a:t>
            </a:r>
            <a:r>
              <a:rPr lang="en-US" sz="1600" dirty="0" err="1" smtClean="0"/>
              <a:t>desenhado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criar</a:t>
            </a:r>
            <a:r>
              <a:rPr lang="en-US" sz="1600" dirty="0" smtClean="0"/>
              <a:t> </a:t>
            </a:r>
            <a:r>
              <a:rPr lang="en-US" sz="1600" dirty="0" err="1" smtClean="0"/>
              <a:t>jogos</a:t>
            </a:r>
            <a:r>
              <a:rPr lang="en-US" sz="1600" dirty="0" smtClean="0"/>
              <a:t>.</a:t>
            </a:r>
            <a:endParaRPr lang="pt-BR" sz="1600" dirty="0"/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960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4099" name="Inhaltsplatzhalter 2"/>
          <p:cNvSpPr txBox="1">
            <a:spLocks/>
          </p:cNvSpPr>
          <p:nvPr/>
        </p:nvSpPr>
        <p:spPr bwMode="auto">
          <a:xfrm>
            <a:off x="395288" y="2060575"/>
            <a:ext cx="83200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dirty="0">
                <a:latin typeface="Calibri" pitchFamily="34" charset="0"/>
              </a:rPr>
              <a:t>Todo programa </a:t>
            </a:r>
            <a:r>
              <a:rPr lang="pt-BR" dirty="0" smtClean="0">
                <a:latin typeface="Calibri" pitchFamily="34" charset="0"/>
              </a:rPr>
              <a:t>deve </a:t>
            </a:r>
            <a:r>
              <a:rPr lang="pt-BR" dirty="0">
                <a:latin typeface="Calibri" pitchFamily="34" charset="0"/>
              </a:rPr>
              <a:t>possuir uma classe que contenha o método </a:t>
            </a:r>
            <a:r>
              <a:rPr lang="pt-BR" i="1" dirty="0" err="1">
                <a:latin typeface="Calibri" pitchFamily="34" charset="0"/>
              </a:rPr>
              <a:t>Main</a:t>
            </a:r>
            <a:r>
              <a:rPr lang="pt-BR" dirty="0">
                <a:latin typeface="Calibri" pitchFamily="34" charset="0"/>
              </a:rPr>
              <a:t>. </a:t>
            </a: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r>
              <a:rPr lang="pt-BR" dirty="0">
                <a:latin typeface="Calibri" pitchFamily="34" charset="0"/>
              </a:rPr>
              <a:t>O método </a:t>
            </a:r>
            <a:r>
              <a:rPr lang="pt-BR" i="1" dirty="0" err="1">
                <a:latin typeface="Calibri" pitchFamily="34" charset="0"/>
              </a:rPr>
              <a:t>Main</a:t>
            </a:r>
            <a:r>
              <a:rPr lang="pt-BR" dirty="0">
                <a:latin typeface="Calibri" pitchFamily="34" charset="0"/>
              </a:rPr>
              <a:t> é ponto de entrada para a execução do programa e é nele que definimos o fluxo principal do nosso programa. </a:t>
            </a: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r>
              <a:rPr lang="pt-BR" dirty="0">
                <a:latin typeface="Calibri" pitchFamily="34" charset="0"/>
              </a:rPr>
              <a:t>Apenas uma classe dentro do </a:t>
            </a:r>
            <a:r>
              <a:rPr lang="pt-BR" dirty="0" err="1">
                <a:latin typeface="Calibri" pitchFamily="34" charset="0"/>
              </a:rPr>
              <a:t>namespace</a:t>
            </a:r>
            <a:r>
              <a:rPr lang="pt-BR" dirty="0">
                <a:latin typeface="Calibri" pitchFamily="34" charset="0"/>
              </a:rPr>
              <a:t> do programa pode conter o método </a:t>
            </a:r>
            <a:r>
              <a:rPr lang="pt-BR" i="1" dirty="0" err="1">
                <a:latin typeface="Calibri" pitchFamily="34" charset="0"/>
              </a:rPr>
              <a:t>Main</a:t>
            </a:r>
            <a:r>
              <a:rPr lang="pt-BR" dirty="0">
                <a:latin typeface="Calibri" pitchFamily="34" charset="0"/>
              </a:rPr>
              <a:t>.  </a:t>
            </a:r>
            <a:endParaRPr lang="pt-BR" i="1" dirty="0">
              <a:latin typeface="Calibri" pitchFamily="34" charset="0"/>
            </a:endParaRPr>
          </a:p>
          <a:p>
            <a:pPr eaLnBrk="1" hangingPunct="1"/>
            <a:endParaRPr lang="pt-B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1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5123" name="Inhaltsplatzhalter 2"/>
          <p:cNvSpPr txBox="1">
            <a:spLocks/>
          </p:cNvSpPr>
          <p:nvPr/>
        </p:nvSpPr>
        <p:spPr bwMode="auto">
          <a:xfrm>
            <a:off x="395288" y="2060575"/>
            <a:ext cx="83200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>
                <a:latin typeface="Calibri" pitchFamily="34" charset="0"/>
              </a:rPr>
              <a:t>Veja a construção do método Main: 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 sz="1600">
                <a:latin typeface="Courier new" pitchFamily="49" charset="0"/>
              </a:rPr>
              <a:t>using System;</a:t>
            </a:r>
          </a:p>
          <a:p>
            <a:pPr eaLnBrk="1" hangingPunct="1"/>
            <a:r>
              <a:rPr lang="pt-BR" sz="1600">
                <a:latin typeface="Courier new" pitchFamily="49" charset="0"/>
              </a:rPr>
              <a:t>namespace MeuPrograma</a:t>
            </a:r>
          </a:p>
          <a:p>
            <a:pPr eaLnBrk="1" hangingPunct="1"/>
            <a:r>
              <a:rPr lang="pt-BR" sz="1600">
                <a:latin typeface="Courier new" pitchFamily="49" charset="0"/>
              </a:rPr>
              <a:t>{</a:t>
            </a:r>
          </a:p>
          <a:p>
            <a:pPr eaLnBrk="1" hangingPunct="1"/>
            <a:endParaRPr lang="pt-BR" sz="1600">
              <a:latin typeface="Courier new" pitchFamily="49" charset="0"/>
            </a:endParaRPr>
          </a:p>
          <a:p>
            <a:pPr lvl="1" eaLnBrk="1" hangingPunct="1"/>
            <a:r>
              <a:rPr lang="pt-BR" sz="1600">
                <a:latin typeface="Courier new" pitchFamily="49" charset="0"/>
              </a:rPr>
              <a:t>class MinhaClasse</a:t>
            </a:r>
          </a:p>
          <a:p>
            <a:pPr lvl="1" eaLnBrk="1" hangingPunct="1"/>
            <a:r>
              <a:rPr lang="pt-BR" sz="1600">
                <a:latin typeface="Courier new" pitchFamily="49" charset="0"/>
              </a:rPr>
              <a:t>{</a:t>
            </a:r>
          </a:p>
          <a:p>
            <a:pPr lvl="2" eaLnBrk="1" hangingPunct="1"/>
            <a:r>
              <a:rPr lang="pt-BR" sz="1600">
                <a:latin typeface="Courier new" pitchFamily="49" charset="0"/>
              </a:rPr>
              <a:t>public static void Main(string[] args)</a:t>
            </a:r>
          </a:p>
          <a:p>
            <a:pPr lvl="2" eaLnBrk="1" hangingPunct="1"/>
            <a:r>
              <a:rPr lang="pt-BR" sz="1600">
                <a:latin typeface="Courier new" pitchFamily="49" charset="0"/>
              </a:rPr>
              <a:t>{</a:t>
            </a:r>
          </a:p>
          <a:p>
            <a:pPr lvl="2" eaLnBrk="1" hangingPunct="1"/>
            <a:r>
              <a:rPr lang="pt-BR" sz="1600">
                <a:latin typeface="Courier new" pitchFamily="49" charset="0"/>
              </a:rPr>
              <a:t>	...</a:t>
            </a:r>
          </a:p>
          <a:p>
            <a:pPr lvl="2" eaLnBrk="1" hangingPunct="1"/>
            <a:r>
              <a:rPr lang="pt-BR" sz="1600">
                <a:latin typeface="Courier new" pitchFamily="49" charset="0"/>
              </a:rPr>
              <a:t>}</a:t>
            </a:r>
          </a:p>
          <a:p>
            <a:pPr lvl="2" eaLnBrk="1" hangingPunct="1"/>
            <a:r>
              <a:rPr lang="pt-BR" sz="1600">
                <a:latin typeface="Courier new" pitchFamily="49" charset="0"/>
              </a:rPr>
              <a:t>...</a:t>
            </a:r>
          </a:p>
          <a:p>
            <a:pPr lvl="1" eaLnBrk="1" hangingPunct="1"/>
            <a:r>
              <a:rPr lang="pt-BR" sz="1600">
                <a:latin typeface="Courier new" pitchFamily="49" charset="0"/>
              </a:rPr>
              <a:t>}</a:t>
            </a:r>
          </a:p>
          <a:p>
            <a:pPr lvl="1" eaLnBrk="1" hangingPunct="1"/>
            <a:r>
              <a:rPr lang="pt-BR" sz="1600">
                <a:latin typeface="Courier new" pitchFamily="49" charset="0"/>
              </a:rPr>
              <a:t>...</a:t>
            </a:r>
          </a:p>
          <a:p>
            <a:pPr eaLnBrk="1" hangingPunct="1"/>
            <a:r>
              <a:rPr lang="pt-BR" sz="16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1835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6147" name="Inhaltsplatzhalter 2"/>
          <p:cNvSpPr txBox="1">
            <a:spLocks/>
          </p:cNvSpPr>
          <p:nvPr/>
        </p:nvSpPr>
        <p:spPr bwMode="auto">
          <a:xfrm>
            <a:off x="395288" y="2133600"/>
            <a:ext cx="83200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sz="2000" dirty="0">
                <a:latin typeface="Calibri" pitchFamily="34" charset="0"/>
              </a:rPr>
              <a:t>Todo método apresenta a seguinte forma de construção (colchetes indicam que é opcional):</a:t>
            </a:r>
          </a:p>
          <a:p>
            <a:pPr eaLnBrk="1" hangingPunct="1"/>
            <a:endParaRPr lang="pt-BR" sz="2000" dirty="0">
              <a:latin typeface="Calibri" pitchFamily="34" charset="0"/>
            </a:endParaRPr>
          </a:p>
          <a:p>
            <a:pPr eaLnBrk="1" hangingPunct="1"/>
            <a:r>
              <a:rPr lang="pt-BR" sz="2000" dirty="0">
                <a:latin typeface="Calibri" pitchFamily="34" charset="0"/>
              </a:rPr>
              <a:t>[</a:t>
            </a:r>
            <a:r>
              <a:rPr lang="pt-BR" sz="2000" dirty="0" smtClean="0">
                <a:latin typeface="Calibri" pitchFamily="34" charset="0"/>
              </a:rPr>
              <a:t>modificador </a:t>
            </a:r>
            <a:r>
              <a:rPr lang="pt-BR" sz="2000" dirty="0">
                <a:latin typeface="Calibri" pitchFamily="34" charset="0"/>
              </a:rPr>
              <a:t>de acesso] [palavra-chave </a:t>
            </a:r>
            <a:r>
              <a:rPr lang="pt-BR" sz="2000" b="1" i="1" dirty="0" err="1">
                <a:latin typeface="Calibri" pitchFamily="34" charset="0"/>
              </a:rPr>
              <a:t>static</a:t>
            </a:r>
            <a:r>
              <a:rPr lang="pt-BR" sz="2000" dirty="0">
                <a:latin typeface="Calibri" pitchFamily="34" charset="0"/>
              </a:rPr>
              <a:t>] </a:t>
            </a:r>
            <a:r>
              <a:rPr lang="pt-BR" sz="2000" dirty="0" err="1">
                <a:latin typeface="Calibri" pitchFamily="34" charset="0"/>
              </a:rPr>
              <a:t>tipo_de_retorno</a:t>
            </a: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err="1">
                <a:latin typeface="Calibri" pitchFamily="34" charset="0"/>
              </a:rPr>
              <a:t>Nome_do_Método</a:t>
            </a:r>
            <a:r>
              <a:rPr lang="pt-BR" sz="2000" dirty="0">
                <a:latin typeface="Calibri" pitchFamily="34" charset="0"/>
              </a:rPr>
              <a:t> ([parâmetros do método])</a:t>
            </a:r>
          </a:p>
          <a:p>
            <a:pPr eaLnBrk="1" hangingPunct="1"/>
            <a:endParaRPr lang="pt-BR" sz="2000" dirty="0">
              <a:latin typeface="Calibri" pitchFamily="34" charset="0"/>
            </a:endParaRPr>
          </a:p>
          <a:p>
            <a:pPr eaLnBrk="1" hangingPunct="1"/>
            <a:r>
              <a:rPr lang="pt-BR" sz="2000" dirty="0">
                <a:latin typeface="Calibri" pitchFamily="34" charset="0"/>
              </a:rPr>
              <a:t>Modificador de acesso indica de onde esse método pode ser acessado. Pode ser: </a:t>
            </a:r>
            <a:r>
              <a:rPr lang="pt-BR" sz="2000" b="1" i="1" dirty="0" err="1">
                <a:latin typeface="Calibri" pitchFamily="34" charset="0"/>
              </a:rPr>
              <a:t>public</a:t>
            </a:r>
            <a:r>
              <a:rPr lang="pt-BR" sz="2000" dirty="0">
                <a:latin typeface="Calibri" pitchFamily="34" charset="0"/>
              </a:rPr>
              <a:t>, </a:t>
            </a:r>
            <a:r>
              <a:rPr lang="pt-BR" sz="2000" b="1" i="1" dirty="0" err="1">
                <a:latin typeface="Calibri" pitchFamily="34" charset="0"/>
              </a:rPr>
              <a:t>private</a:t>
            </a:r>
            <a:r>
              <a:rPr lang="pt-BR" sz="2000" dirty="0">
                <a:latin typeface="Calibri" pitchFamily="34" charset="0"/>
              </a:rPr>
              <a:t> e </a:t>
            </a:r>
            <a:r>
              <a:rPr lang="pt-BR" sz="2000" b="1" i="1" dirty="0" err="1">
                <a:latin typeface="Calibri" pitchFamily="34" charset="0"/>
              </a:rPr>
              <a:t>protected</a:t>
            </a:r>
            <a:r>
              <a:rPr lang="pt-BR" sz="2000" dirty="0">
                <a:latin typeface="Calibri" pitchFamily="34" charset="0"/>
              </a:rPr>
              <a:t>. O primeiro indica que o método é público podendo ser acessado de fora da classe, o segundo e terceiro são mais restritivos pois não permitem o acesso fora da classe (segundo), ou só permite o acesso de fora da classe se estiver dentro de uma subclasse (terceiro). </a:t>
            </a:r>
          </a:p>
          <a:p>
            <a:pPr eaLnBrk="1" hangingPunct="1"/>
            <a:endParaRPr lang="pt-BR" sz="2000" dirty="0">
              <a:latin typeface="Calibri" pitchFamily="34" charset="0"/>
            </a:endParaRPr>
          </a:p>
          <a:p>
            <a:pPr eaLnBrk="1" hangingPunct="1"/>
            <a:r>
              <a:rPr lang="pt-BR" sz="2000" dirty="0">
                <a:latin typeface="Calibri" pitchFamily="34" charset="0"/>
              </a:rPr>
              <a:t>Ele é opcional, se omitido o seu valor será considerado </a:t>
            </a:r>
            <a:r>
              <a:rPr lang="pt-BR" sz="2000" b="1" i="1" dirty="0">
                <a:latin typeface="Calibri" pitchFamily="34" charset="0"/>
              </a:rPr>
              <a:t>public</a:t>
            </a:r>
            <a:r>
              <a:rPr lang="pt-BR" sz="2000" dirty="0">
                <a:latin typeface="Calibri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796560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7171" name="Inhaltsplatzhalter 2"/>
          <p:cNvSpPr txBox="1">
            <a:spLocks/>
          </p:cNvSpPr>
          <p:nvPr/>
        </p:nvSpPr>
        <p:spPr bwMode="auto">
          <a:xfrm>
            <a:off x="395288" y="2133600"/>
            <a:ext cx="83200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sz="2000">
                <a:latin typeface="Calibri" pitchFamily="34" charset="0"/>
              </a:rPr>
              <a:t>Continuando o estudo dos métodos: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[modificar de acesso] [palavra-chave static] tipo_de_retorno Nome_do_Método ([parâmetros do método])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A palavra chave </a:t>
            </a:r>
            <a:r>
              <a:rPr lang="pt-BR" sz="2000" b="1" i="1">
                <a:latin typeface="Calibri" pitchFamily="34" charset="0"/>
              </a:rPr>
              <a:t>static </a:t>
            </a:r>
            <a:r>
              <a:rPr lang="pt-BR" sz="2000">
                <a:latin typeface="Calibri" pitchFamily="34" charset="0"/>
              </a:rPr>
              <a:t>é opcional. Caso ela seja utilizada isso indicará que o método é um método estático o que significa que ele é um método da classe, sendo chamado diretamente por através dela, e não um método de objetos dessa classe. 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Um método estático só pode fazer referências a outros métodos estáticos e a propriedades estáticas da classe.  </a:t>
            </a:r>
          </a:p>
        </p:txBody>
      </p:sp>
    </p:spTree>
    <p:extLst>
      <p:ext uri="{BB962C8B-B14F-4D97-AF65-F5344CB8AC3E}">
        <p14:creationId xmlns:p14="http://schemas.microsoft.com/office/powerpoint/2010/main" val="253948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8195" name="Inhaltsplatzhalter 2"/>
          <p:cNvSpPr txBox="1">
            <a:spLocks/>
          </p:cNvSpPr>
          <p:nvPr/>
        </p:nvSpPr>
        <p:spPr bwMode="auto">
          <a:xfrm>
            <a:off x="395288" y="2133600"/>
            <a:ext cx="83200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sz="2000">
                <a:latin typeface="Calibri" pitchFamily="34" charset="0"/>
              </a:rPr>
              <a:t>Continuando o estudo dos métodos: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[modificar de acesso] [palavra-chave static] tipo_de_retorno Nome_do_Método ([parâmetros do método])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O tipo de retorno é uma informação sobre o que esse método retornará a quem o chamou. 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Quando um método é criado para realizar uma tarefa mas sem a necessidade de retornar alguma informação a quem o chamou então utiliza-se a palavra-chave </a:t>
            </a:r>
            <a:r>
              <a:rPr lang="pt-BR" sz="2000" b="1" i="1">
                <a:latin typeface="Calibri" pitchFamily="34" charset="0"/>
              </a:rPr>
              <a:t>void</a:t>
            </a:r>
            <a:r>
              <a:rPr lang="pt-BR" i="1">
                <a:latin typeface="Calibri" pitchFamily="34" charset="0"/>
              </a:rPr>
              <a:t>.</a:t>
            </a:r>
          </a:p>
          <a:p>
            <a:pPr eaLnBrk="1" hangingPunct="1"/>
            <a:endParaRPr lang="pt-BR" i="1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21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9219" name="Inhaltsplatzhalter 2"/>
          <p:cNvSpPr txBox="1">
            <a:spLocks/>
          </p:cNvSpPr>
          <p:nvPr/>
        </p:nvSpPr>
        <p:spPr bwMode="auto">
          <a:xfrm>
            <a:off x="395288" y="2133600"/>
            <a:ext cx="83200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sz="2000">
                <a:latin typeface="Calibri" pitchFamily="34" charset="0"/>
              </a:rPr>
              <a:t>Continuando o estudo dos métodos: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[modificar de acesso] [palavra-chave static] tipo_de_retorno Nome_do_Método ([parâmetros do método])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O nome do método será dado por você (com exceção do método Main, que já tem um nome definido por padrão). 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Para nomear um método você deve utilizar um identificador (nome) que comece com letra ou caracter </a:t>
            </a:r>
            <a:r>
              <a:rPr lang="pt-BR" sz="2000" i="1">
                <a:latin typeface="Calibri" pitchFamily="34" charset="0"/>
              </a:rPr>
              <a:t>underscore </a:t>
            </a:r>
            <a:r>
              <a:rPr lang="pt-BR" sz="2000">
                <a:latin typeface="Calibri" pitchFamily="34" charset="0"/>
              </a:rPr>
              <a:t>(“_”) e que continue com com letras, algarismos ou caracter </a:t>
            </a:r>
            <a:r>
              <a:rPr lang="pt-BR" sz="2000" i="1">
                <a:latin typeface="Calibri" pitchFamily="34" charset="0"/>
              </a:rPr>
              <a:t>underscore </a:t>
            </a:r>
            <a:r>
              <a:rPr lang="pt-BR" sz="2000">
                <a:latin typeface="Calibri" pitchFamily="34" charset="0"/>
              </a:rPr>
              <a:t>(“_”)</a:t>
            </a:r>
            <a:r>
              <a:rPr lang="pt-BR">
                <a:latin typeface="Calibri" pitchFamily="34" charset="0"/>
              </a:rPr>
              <a:t> </a:t>
            </a:r>
            <a:r>
              <a:rPr lang="pt-BR" i="1">
                <a:latin typeface="Calibri" pitchFamily="34" charset="0"/>
              </a:rPr>
              <a:t>.</a:t>
            </a:r>
          </a:p>
          <a:p>
            <a:pPr eaLnBrk="1" hangingPunct="1"/>
            <a:endParaRPr lang="pt-BR" i="1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60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10243" name="Inhaltsplatzhalter 2"/>
          <p:cNvSpPr txBox="1">
            <a:spLocks/>
          </p:cNvSpPr>
          <p:nvPr/>
        </p:nvSpPr>
        <p:spPr bwMode="auto">
          <a:xfrm>
            <a:off x="395288" y="2133600"/>
            <a:ext cx="83200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sz="2000">
                <a:latin typeface="Calibri" pitchFamily="34" charset="0"/>
              </a:rPr>
              <a:t>Continuando o estudo dos métodos: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[modificar de acesso] [palavra-chave static] tipo_de_retorno Nome_do_Método ([parâmetros do método])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Um método pode possuir nenhum, um ou vários parâmetros. Os parâmetros são dados fornecidos ao método para que ele possa realizar a operação desejada. 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Quando um método não possuir parâmetros ele deverá ter os parênteses abrindo e fechando sem ter nada internamente. </a:t>
            </a:r>
          </a:p>
        </p:txBody>
      </p:sp>
    </p:spTree>
    <p:extLst>
      <p:ext uri="{BB962C8B-B14F-4D97-AF65-F5344CB8AC3E}">
        <p14:creationId xmlns:p14="http://schemas.microsoft.com/office/powerpoint/2010/main" val="3976521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11267" name="Inhaltsplatzhalter 2"/>
          <p:cNvSpPr txBox="1">
            <a:spLocks/>
          </p:cNvSpPr>
          <p:nvPr/>
        </p:nvSpPr>
        <p:spPr bwMode="auto">
          <a:xfrm>
            <a:off x="250825" y="2133600"/>
            <a:ext cx="84645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sz="2000">
                <a:latin typeface="Calibri" pitchFamily="34" charset="0"/>
              </a:rPr>
              <a:t>Voltando ao método Main: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public static void Main(string[] args)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O método Main tem que ser público pois será acessado pelo sistema ao executarmos nosso programa.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O método Main tem que ser estático pois será acessado sem ser criado um objeto a partir da classe que o contém (a classe principal do programa).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O método Main pode ter tipo de retorno int (para retornar um número inteiro) ou void (para não retornar valor algum).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O método Main pode não ter parâmetros ou pode ter um </a:t>
            </a:r>
            <a:r>
              <a:rPr lang="pt-BR" sz="2000" i="1">
                <a:latin typeface="Calibri" pitchFamily="34" charset="0"/>
              </a:rPr>
              <a:t>array</a:t>
            </a:r>
            <a:r>
              <a:rPr lang="pt-BR" sz="2000">
                <a:latin typeface="Calibri" pitchFamily="34" charset="0"/>
              </a:rPr>
              <a:t> de </a:t>
            </a:r>
            <a:r>
              <a:rPr lang="pt-BR" sz="2000" i="1">
                <a:latin typeface="Calibri" pitchFamily="34" charset="0"/>
              </a:rPr>
              <a:t>strings</a:t>
            </a:r>
            <a:r>
              <a:rPr lang="pt-BR" sz="2000">
                <a:latin typeface="Calibri" pitchFamily="34" charset="0"/>
              </a:rPr>
              <a:t> como parâmetro de entrada. </a:t>
            </a: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endParaRPr lang="pt-BR" sz="2000">
              <a:latin typeface="Calibri" pitchFamily="34" charset="0"/>
            </a:endParaRPr>
          </a:p>
          <a:p>
            <a:pPr eaLnBrk="1" hangingPunct="1"/>
            <a:r>
              <a:rPr lang="pt-BR" sz="200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782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8062913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smtClean="0">
                <a:latin typeface="Calibri" pitchFamily="34" charset="0"/>
              </a:rPr>
              <a:t>No C# é possível realizar operações:</a:t>
            </a:r>
          </a:p>
          <a:p>
            <a:pPr>
              <a:lnSpc>
                <a:spcPct val="90000"/>
              </a:lnSpc>
            </a:pPr>
            <a:endParaRPr lang="pt-BR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t-BR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i="1" smtClean="0">
              <a:latin typeface="Calibri" pitchFamily="34" charset="0"/>
            </a:endParaRPr>
          </a:p>
        </p:txBody>
      </p:sp>
      <p:graphicFrame>
        <p:nvGraphicFramePr>
          <p:cNvPr id="3" name="Diagrama 2"/>
          <p:cNvGraphicFramePr/>
          <p:nvPr/>
        </p:nvGraphicFramePr>
        <p:xfrm>
          <a:off x="1259632" y="2924944"/>
          <a:ext cx="576064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27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12291" name="Inhaltsplatzhalter 2"/>
          <p:cNvSpPr txBox="1">
            <a:spLocks/>
          </p:cNvSpPr>
          <p:nvPr/>
        </p:nvSpPr>
        <p:spPr bwMode="auto">
          <a:xfrm>
            <a:off x="250825" y="2133600"/>
            <a:ext cx="84645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>
                <a:latin typeface="Calibri" pitchFamily="34" charset="0"/>
              </a:rPr>
              <a:t>Métodos, classes e namespaces são iniciados e finalizados com chaves (“{” e “}”). 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Além disso, também blocos de comandos internos, como veremos adiante, utilizam chaves para iniciar e finalizar. 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Cada comando individual deve ser terminado com um ponto e vírgula (“;”).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1065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13315" name="Inhaltsplatzhalter 2"/>
          <p:cNvSpPr txBox="1">
            <a:spLocks/>
          </p:cNvSpPr>
          <p:nvPr/>
        </p:nvSpPr>
        <p:spPr bwMode="auto">
          <a:xfrm>
            <a:off x="250825" y="2133600"/>
            <a:ext cx="84645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>
                <a:latin typeface="Calibri" pitchFamily="34" charset="0"/>
              </a:rPr>
              <a:t>Métodos, classes e namespaces são iniciados e finalizados com chaves (“{” e “}”). 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Além disso, também blocos de comandos internos, como veremos adiante, utilizam chaves para iniciar e finalizar. 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Cada comando individual deve ser terminado com um ponto e vírgula (“;”).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1216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14339" name="Inhaltsplatzhalter 2"/>
          <p:cNvSpPr txBox="1">
            <a:spLocks/>
          </p:cNvSpPr>
          <p:nvPr/>
        </p:nvSpPr>
        <p:spPr bwMode="auto">
          <a:xfrm>
            <a:off x="250825" y="2133600"/>
            <a:ext cx="84645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 dirty="0">
                <a:latin typeface="Calibri" pitchFamily="34" charset="0"/>
              </a:rPr>
              <a:t>Toda vez que um método é chamado é criada uma estrutura de dados para armazenar o ponto de retorno do método e suas variáveis locais e parâmetros. </a:t>
            </a: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r>
              <a:rPr lang="pt-BR" dirty="0">
                <a:latin typeface="Calibri" pitchFamily="34" charset="0"/>
              </a:rPr>
              <a:t>Quando o método </a:t>
            </a:r>
            <a:r>
              <a:rPr lang="pt-BR" dirty="0" smtClean="0">
                <a:latin typeface="Calibri" pitchFamily="34" charset="0"/>
              </a:rPr>
              <a:t>retorna </a:t>
            </a:r>
            <a:r>
              <a:rPr lang="pt-BR" dirty="0">
                <a:latin typeface="Calibri" pitchFamily="34" charset="0"/>
              </a:rPr>
              <a:t>para o seu chamador essa estrutura é destruída da memória. </a:t>
            </a: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r>
              <a:rPr lang="pt-BR" dirty="0">
                <a:latin typeface="Calibri" pitchFamily="34" charset="0"/>
              </a:rPr>
              <a:t>A essa estrutura chamamos de pilha de funções. </a:t>
            </a: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endParaRPr lang="pt-BR" dirty="0">
              <a:latin typeface="Calibri" pitchFamily="34" charset="0"/>
            </a:endParaRPr>
          </a:p>
          <a:p>
            <a:pPr eaLnBrk="1" hangingPunct="1"/>
            <a:r>
              <a:rPr lang="pt-BR" dirty="0">
                <a:latin typeface="Calibri" pitchFamily="34" charset="0"/>
              </a:rPr>
              <a:t> </a:t>
            </a:r>
          </a:p>
        </p:txBody>
      </p:sp>
      <p:sp>
        <p:nvSpPr>
          <p:cNvPr id="14340" name="CaixaDeTexto 3"/>
          <p:cNvSpPr txBox="1">
            <a:spLocks noChangeArrowheads="1"/>
          </p:cNvSpPr>
          <p:nvPr/>
        </p:nvSpPr>
        <p:spPr bwMode="auto">
          <a:xfrm>
            <a:off x="900113" y="5445125"/>
            <a:ext cx="1150937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A</a:t>
            </a:r>
          </a:p>
        </p:txBody>
      </p:sp>
      <p:sp>
        <p:nvSpPr>
          <p:cNvPr id="14341" name="CaixaDeTexto 5"/>
          <p:cNvSpPr txBox="1">
            <a:spLocks noChangeArrowheads="1"/>
          </p:cNvSpPr>
          <p:nvPr/>
        </p:nvSpPr>
        <p:spPr bwMode="auto">
          <a:xfrm>
            <a:off x="3563938" y="5445125"/>
            <a:ext cx="11525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B</a:t>
            </a:r>
          </a:p>
        </p:txBody>
      </p:sp>
      <p:sp>
        <p:nvSpPr>
          <p:cNvPr id="14342" name="CaixaDeTexto 6"/>
          <p:cNvSpPr txBox="1">
            <a:spLocks noChangeArrowheads="1"/>
          </p:cNvSpPr>
          <p:nvPr/>
        </p:nvSpPr>
        <p:spPr bwMode="auto">
          <a:xfrm>
            <a:off x="6227763" y="5445125"/>
            <a:ext cx="11525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C</a:t>
            </a:r>
          </a:p>
        </p:txBody>
      </p:sp>
      <p:cxnSp>
        <p:nvCxnSpPr>
          <p:cNvPr id="9" name="Conector de seta reta 8"/>
          <p:cNvCxnSpPr>
            <a:stCxn id="14340" idx="3"/>
            <a:endCxn id="14341" idx="1"/>
          </p:cNvCxnSpPr>
          <p:nvPr/>
        </p:nvCxnSpPr>
        <p:spPr>
          <a:xfrm>
            <a:off x="2051050" y="5675313"/>
            <a:ext cx="15128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14341" idx="3"/>
            <a:endCxn id="14342" idx="1"/>
          </p:cNvCxnSpPr>
          <p:nvPr/>
        </p:nvCxnSpPr>
        <p:spPr>
          <a:xfrm>
            <a:off x="4716463" y="5675313"/>
            <a:ext cx="1511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CaixaDeTexto 12"/>
          <p:cNvSpPr txBox="1">
            <a:spLocks noChangeArrowheads="1"/>
          </p:cNvSpPr>
          <p:nvPr/>
        </p:nvSpPr>
        <p:spPr bwMode="auto">
          <a:xfrm>
            <a:off x="2268538" y="5157788"/>
            <a:ext cx="1150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chama</a:t>
            </a:r>
          </a:p>
        </p:txBody>
      </p:sp>
      <p:sp>
        <p:nvSpPr>
          <p:cNvPr id="14346" name="CaixaDeTexto 13"/>
          <p:cNvSpPr txBox="1">
            <a:spLocks noChangeArrowheads="1"/>
          </p:cNvSpPr>
          <p:nvPr/>
        </p:nvSpPr>
        <p:spPr bwMode="auto">
          <a:xfrm>
            <a:off x="4932363" y="5157788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chama</a:t>
            </a:r>
          </a:p>
        </p:txBody>
      </p:sp>
      <p:cxnSp>
        <p:nvCxnSpPr>
          <p:cNvPr id="16" name="Conector angulado 15"/>
          <p:cNvCxnSpPr>
            <a:stCxn id="14342" idx="2"/>
            <a:endCxn id="14341" idx="2"/>
          </p:cNvCxnSpPr>
          <p:nvPr/>
        </p:nvCxnSpPr>
        <p:spPr>
          <a:xfrm rot="5400000">
            <a:off x="5472113" y="4573587"/>
            <a:ext cx="1588" cy="2665413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do 17"/>
          <p:cNvCxnSpPr>
            <a:stCxn id="14341" idx="2"/>
            <a:endCxn id="14340" idx="2"/>
          </p:cNvCxnSpPr>
          <p:nvPr/>
        </p:nvCxnSpPr>
        <p:spPr>
          <a:xfrm rot="5400000">
            <a:off x="2807494" y="4574381"/>
            <a:ext cx="1588" cy="2663825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CaixaDeTexto 19"/>
          <p:cNvSpPr txBox="1">
            <a:spLocks noChangeArrowheads="1"/>
          </p:cNvSpPr>
          <p:nvPr/>
        </p:nvSpPr>
        <p:spPr bwMode="auto">
          <a:xfrm>
            <a:off x="4932363" y="6165850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retorna</a:t>
            </a:r>
          </a:p>
        </p:txBody>
      </p:sp>
      <p:sp>
        <p:nvSpPr>
          <p:cNvPr id="14350" name="CaixaDeTexto 20"/>
          <p:cNvSpPr txBox="1">
            <a:spLocks noChangeArrowheads="1"/>
          </p:cNvSpPr>
          <p:nvPr/>
        </p:nvSpPr>
        <p:spPr bwMode="auto">
          <a:xfrm>
            <a:off x="2124075" y="6165850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retorna</a:t>
            </a:r>
          </a:p>
        </p:txBody>
      </p:sp>
    </p:spTree>
    <p:extLst>
      <p:ext uri="{BB962C8B-B14F-4D97-AF65-F5344CB8AC3E}">
        <p14:creationId xmlns:p14="http://schemas.microsoft.com/office/powerpoint/2010/main" val="2232957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9596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Orator" charset="0"/>
              <a:buNone/>
            </a:pPr>
            <a:r>
              <a:rPr lang="en-GB">
                <a:solidFill>
                  <a:srgbClr val="FFFFFF"/>
                </a:solidFill>
                <a:latin typeface="Orator" charset="0"/>
              </a:rPr>
              <a:t>Métodos</a:t>
            </a:r>
          </a:p>
        </p:txBody>
      </p:sp>
      <p:sp>
        <p:nvSpPr>
          <p:cNvPr id="15363" name="Inhaltsplatzhalter 2"/>
          <p:cNvSpPr txBox="1">
            <a:spLocks/>
          </p:cNvSpPr>
          <p:nvPr/>
        </p:nvSpPr>
        <p:spPr bwMode="auto">
          <a:xfrm>
            <a:off x="250825" y="2133600"/>
            <a:ext cx="84645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pt-BR">
                <a:latin typeface="Calibri" pitchFamily="34" charset="0"/>
              </a:rPr>
              <a:t>Graças ao funcionamento da pilha de funções, um método pode chamar a si mesmo.  Chamamos essa técnica de recursão. 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Um método recursivo deve ter uma condição de parada pois caso contrário a técnica de recursão gerará um ciclo infinito de chamadas.  Ou seja, em algum momento o método deve parar de chamar a ele mesmo. </a:t>
            </a: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endParaRPr lang="pt-BR">
              <a:latin typeface="Calibri" pitchFamily="34" charset="0"/>
            </a:endParaRPr>
          </a:p>
          <a:p>
            <a:pPr eaLnBrk="1" hangingPunct="1"/>
            <a:r>
              <a:rPr lang="pt-BR">
                <a:latin typeface="Calibri" pitchFamily="34" charset="0"/>
              </a:rPr>
              <a:t> </a:t>
            </a:r>
          </a:p>
        </p:txBody>
      </p:sp>
      <p:sp>
        <p:nvSpPr>
          <p:cNvPr id="15364" name="CaixaDeTexto 3"/>
          <p:cNvSpPr txBox="1">
            <a:spLocks noChangeArrowheads="1"/>
          </p:cNvSpPr>
          <p:nvPr/>
        </p:nvSpPr>
        <p:spPr bwMode="auto">
          <a:xfrm>
            <a:off x="900113" y="5445125"/>
            <a:ext cx="1150937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A</a:t>
            </a:r>
          </a:p>
        </p:txBody>
      </p:sp>
      <p:sp>
        <p:nvSpPr>
          <p:cNvPr id="15365" name="CaixaDeTexto 5"/>
          <p:cNvSpPr txBox="1">
            <a:spLocks noChangeArrowheads="1"/>
          </p:cNvSpPr>
          <p:nvPr/>
        </p:nvSpPr>
        <p:spPr bwMode="auto">
          <a:xfrm>
            <a:off x="3563938" y="5445125"/>
            <a:ext cx="11525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A</a:t>
            </a:r>
          </a:p>
        </p:txBody>
      </p:sp>
      <p:sp>
        <p:nvSpPr>
          <p:cNvPr id="15366" name="CaixaDeTexto 6"/>
          <p:cNvSpPr txBox="1">
            <a:spLocks noChangeArrowheads="1"/>
          </p:cNvSpPr>
          <p:nvPr/>
        </p:nvSpPr>
        <p:spPr bwMode="auto">
          <a:xfrm>
            <a:off x="6227763" y="5445125"/>
            <a:ext cx="11525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A</a:t>
            </a:r>
          </a:p>
        </p:txBody>
      </p:sp>
      <p:cxnSp>
        <p:nvCxnSpPr>
          <p:cNvPr id="8" name="Conector de seta reta 7"/>
          <p:cNvCxnSpPr>
            <a:stCxn id="15364" idx="3"/>
            <a:endCxn id="15365" idx="1"/>
          </p:cNvCxnSpPr>
          <p:nvPr/>
        </p:nvCxnSpPr>
        <p:spPr>
          <a:xfrm>
            <a:off x="2051050" y="5675313"/>
            <a:ext cx="15128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15365" idx="3"/>
            <a:endCxn id="15366" idx="1"/>
          </p:cNvCxnSpPr>
          <p:nvPr/>
        </p:nvCxnSpPr>
        <p:spPr>
          <a:xfrm>
            <a:off x="4716463" y="5675313"/>
            <a:ext cx="1511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do 9"/>
          <p:cNvCxnSpPr>
            <a:stCxn id="15366" idx="2"/>
            <a:endCxn id="15365" idx="2"/>
          </p:cNvCxnSpPr>
          <p:nvPr/>
        </p:nvCxnSpPr>
        <p:spPr>
          <a:xfrm rot="5400000">
            <a:off x="5472113" y="4573587"/>
            <a:ext cx="1588" cy="2665413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15365" idx="2"/>
            <a:endCxn id="15364" idx="2"/>
          </p:cNvCxnSpPr>
          <p:nvPr/>
        </p:nvCxnSpPr>
        <p:spPr>
          <a:xfrm rot="5400000">
            <a:off x="2807494" y="4574381"/>
            <a:ext cx="1588" cy="2663825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CaixaDeTexto 11"/>
          <p:cNvSpPr txBox="1">
            <a:spLocks noChangeArrowheads="1"/>
          </p:cNvSpPr>
          <p:nvPr/>
        </p:nvSpPr>
        <p:spPr bwMode="auto">
          <a:xfrm>
            <a:off x="4932363" y="6165850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retorna</a:t>
            </a:r>
          </a:p>
        </p:txBody>
      </p:sp>
      <p:sp>
        <p:nvSpPr>
          <p:cNvPr id="15372" name="CaixaDeTexto 12"/>
          <p:cNvSpPr txBox="1">
            <a:spLocks noChangeArrowheads="1"/>
          </p:cNvSpPr>
          <p:nvPr/>
        </p:nvSpPr>
        <p:spPr bwMode="auto">
          <a:xfrm>
            <a:off x="2124075" y="6165850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pt-BR"/>
              <a:t>retorna</a:t>
            </a:r>
          </a:p>
        </p:txBody>
      </p:sp>
    </p:spTree>
    <p:extLst>
      <p:ext uri="{BB962C8B-B14F-4D97-AF65-F5344CB8AC3E}">
        <p14:creationId xmlns:p14="http://schemas.microsoft.com/office/powerpoint/2010/main" val="2855272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Windows Form “</a:t>
            </a:r>
            <a:r>
              <a:rPr lang="en-US" dirty="0" err="1" smtClean="0">
                <a:solidFill>
                  <a:schemeClr val="bg1"/>
                </a:solidFill>
              </a:rPr>
              <a:t>evolui</a:t>
            </a:r>
            <a:r>
              <a:rPr lang="en-US" dirty="0" smtClean="0">
                <a:solidFill>
                  <a:schemeClr val="bg1"/>
                </a:solidFill>
              </a:rPr>
              <a:t>”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273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O problema do Windows </a:t>
            </a:r>
            <a:r>
              <a:rPr lang="pt-BR" sz="2000" dirty="0" err="1"/>
              <a:t>Forms</a:t>
            </a:r>
            <a:r>
              <a:rPr lang="pt-BR" sz="2000" dirty="0"/>
              <a:t> é que o programa fica esperando o usuário interagir com as telas, pronto para capturar teclas pressionadas e cliques de mouse. Num jogo, o que ocorre é o contrário. Ele funciona continuamente, mesmo sem a intervenção do jogador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pt-BR" sz="2000" dirty="0"/>
              <a:t>O </a:t>
            </a:r>
            <a:r>
              <a:rPr lang="pt-BR" sz="2000" dirty="0" err="1"/>
              <a:t>WindowsForms</a:t>
            </a:r>
            <a:r>
              <a:rPr lang="pt-BR" sz="2000" dirty="0"/>
              <a:t> já é todo otimizado e “fechado” para uso em programas com telas estáticas, com botões, campos de texto, barras, grids etc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Precisamos</a:t>
            </a:r>
            <a:r>
              <a:rPr lang="en-US" sz="2000" dirty="0" smtClean="0"/>
              <a:t> </a:t>
            </a:r>
            <a:r>
              <a:rPr lang="en-US" sz="2000" dirty="0" err="1" smtClean="0"/>
              <a:t>então</a:t>
            </a:r>
            <a:r>
              <a:rPr lang="en-US" sz="2000" dirty="0" smtClean="0"/>
              <a:t> de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ferramenta</a:t>
            </a:r>
            <a:r>
              <a:rPr lang="en-US" sz="2000" dirty="0" smtClean="0"/>
              <a:t> </a:t>
            </a:r>
            <a:r>
              <a:rPr lang="en-US" sz="2000" dirty="0" err="1" smtClean="0"/>
              <a:t>própria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jogos</a:t>
            </a:r>
            <a:r>
              <a:rPr lang="en-US" sz="2000" dirty="0" smtClean="0"/>
              <a:t>,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solução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possua</a:t>
            </a:r>
            <a:r>
              <a:rPr lang="en-US" sz="2000" dirty="0"/>
              <a:t> </a:t>
            </a:r>
            <a:r>
              <a:rPr lang="en-US" sz="2000" dirty="0" err="1" smtClean="0"/>
              <a:t>facilitadores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a </a:t>
            </a:r>
            <a:r>
              <a:rPr lang="en-US" sz="2000" dirty="0" err="1" smtClean="0"/>
              <a:t>criação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objetos</a:t>
            </a:r>
            <a:r>
              <a:rPr lang="en-US" sz="2000" dirty="0" smtClean="0"/>
              <a:t> </a:t>
            </a:r>
            <a:r>
              <a:rPr lang="en-US" sz="2000" dirty="0" err="1" smtClean="0"/>
              <a:t>dinâmicos</a:t>
            </a:r>
            <a:r>
              <a:rPr lang="en-US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40938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Soon…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mobiletuts.s3.amazonaws.com/28_XNA-Tutorial/xna-tutoria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0892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3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8062913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Aritméticas:</a:t>
            </a:r>
          </a:p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Operações realizadas entre operandos numéricos</a:t>
            </a:r>
          </a:p>
          <a:p>
            <a:pPr>
              <a:buFontTx/>
              <a:buNone/>
            </a:pPr>
            <a:endParaRPr lang="pt-BR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Geralmente todos os operandos devem ser convertidos para o mesmo tipo</a:t>
            </a:r>
          </a:p>
          <a:p>
            <a:pPr>
              <a:buFontTx/>
              <a:buNone/>
            </a:pPr>
            <a:endParaRPr lang="pt-BR" i="1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8062913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Aritméticas:</a:t>
            </a:r>
          </a:p>
          <a:p>
            <a:pPr>
              <a:buFontTx/>
              <a:buNone/>
            </a:pPr>
            <a:endParaRPr lang="pt-BR" smtClean="0">
              <a:latin typeface="Calibri" pitchFamily="34" charset="0"/>
            </a:endParaRPr>
          </a:p>
          <a:p>
            <a:r>
              <a:rPr lang="pt-BR" smtClean="0">
                <a:latin typeface="Calibri" pitchFamily="34" charset="0"/>
              </a:rPr>
              <a:t>Soma (+)</a:t>
            </a:r>
          </a:p>
          <a:p>
            <a:r>
              <a:rPr lang="pt-BR" smtClean="0">
                <a:latin typeface="Calibri" pitchFamily="34" charset="0"/>
              </a:rPr>
              <a:t>Subtração (-)</a:t>
            </a:r>
          </a:p>
          <a:p>
            <a:r>
              <a:rPr lang="pt-BR" smtClean="0">
                <a:latin typeface="Calibri" pitchFamily="34" charset="0"/>
              </a:rPr>
              <a:t>Multiplicação (*)</a:t>
            </a:r>
          </a:p>
          <a:p>
            <a:r>
              <a:rPr lang="pt-BR" smtClean="0">
                <a:latin typeface="Calibri" pitchFamily="34" charset="0"/>
              </a:rPr>
              <a:t>Divisão (/)</a:t>
            </a:r>
          </a:p>
          <a:p>
            <a:r>
              <a:rPr lang="pt-BR" smtClean="0">
                <a:latin typeface="Calibri" pitchFamily="34" charset="0"/>
              </a:rPr>
              <a:t>Resto (%)</a:t>
            </a:r>
          </a:p>
          <a:p>
            <a:endParaRPr lang="pt-BR" smtClean="0">
              <a:latin typeface="Calibri" pitchFamily="34" charset="0"/>
            </a:endParaRPr>
          </a:p>
          <a:p>
            <a:pPr>
              <a:buFontTx/>
              <a:buNone/>
            </a:pPr>
            <a:endParaRPr lang="pt-BR" i="1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8062913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2000" smtClean="0">
                <a:latin typeface="Calibri" pitchFamily="34" charset="0"/>
              </a:rPr>
              <a:t>Aritméticas: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0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000" smtClean="0">
                <a:latin typeface="Calibri" pitchFamily="34" charset="0"/>
              </a:rPr>
              <a:t>Pre-incremento e Pós-incremento (++), equivale a somar 1 ao valor da variável</a:t>
            </a:r>
          </a:p>
          <a:p>
            <a:pPr>
              <a:lnSpc>
                <a:spcPct val="80000"/>
              </a:lnSpc>
            </a:pPr>
            <a:endParaRPr lang="pt-BR" sz="20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000" smtClean="0">
                <a:latin typeface="Calibri" pitchFamily="34" charset="0"/>
              </a:rPr>
              <a:t>Pre-decremento e Pós-decremento (--) equivale a subtrair 1 ao valor da variável</a:t>
            </a:r>
          </a:p>
          <a:p>
            <a:pPr>
              <a:lnSpc>
                <a:spcPct val="80000"/>
              </a:lnSpc>
            </a:pPr>
            <a:endParaRPr lang="pt-BR" sz="20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smtClean="0">
                <a:latin typeface="Calibri" pitchFamily="34" charset="0"/>
              </a:rPr>
              <a:t>Se for pre então a operação acontece antes do retorno, se for pos a operação acontece após o retorno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0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smtClean="0">
                <a:latin typeface="Calibri" pitchFamily="34" charset="0"/>
              </a:rPr>
              <a:t>Por exemplo: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0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smtClean="0">
                <a:latin typeface="Calibri" pitchFamily="34" charset="0"/>
              </a:rPr>
              <a:t>int valor 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i="1" smtClean="0">
                <a:latin typeface="Calibri" pitchFamily="34" charset="0"/>
              </a:rPr>
              <a:t>++valor</a:t>
            </a:r>
            <a:r>
              <a:rPr lang="pt-BR" sz="2000" smtClean="0">
                <a:latin typeface="Calibri" pitchFamily="34" charset="0"/>
              </a:rPr>
              <a:t> incrementa e depois retorna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i="1" smtClean="0">
                <a:latin typeface="Calibri" pitchFamily="34" charset="0"/>
              </a:rPr>
              <a:t>Valor++ </a:t>
            </a:r>
            <a:r>
              <a:rPr lang="pt-BR" sz="2000" smtClean="0">
                <a:latin typeface="Calibri" pitchFamily="34" charset="0"/>
              </a:rPr>
              <a:t>retorna 1 e depois incrementa</a:t>
            </a:r>
            <a:endParaRPr lang="pt-BR" sz="2000" i="1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2000" i="1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8062913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smtClean="0">
                <a:latin typeface="Calibri" pitchFamily="34" charset="0"/>
              </a:rPr>
              <a:t>Atribuição:</a:t>
            </a:r>
          </a:p>
          <a:p>
            <a:pPr>
              <a:lnSpc>
                <a:spcPct val="90000"/>
              </a:lnSpc>
            </a:pPr>
            <a:endParaRPr lang="pt-BR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t-BR" smtClean="0">
                <a:latin typeface="Calibri" pitchFamily="34" charset="0"/>
              </a:rPr>
              <a:t>Atribuição simples (=)</a:t>
            </a:r>
          </a:p>
          <a:p>
            <a:pPr>
              <a:lnSpc>
                <a:spcPct val="90000"/>
              </a:lnSpc>
            </a:pPr>
            <a:r>
              <a:rPr lang="pt-BR" smtClean="0">
                <a:latin typeface="Calibri" pitchFamily="34" charset="0"/>
              </a:rPr>
              <a:t>Atribuição com soma (+=)</a:t>
            </a:r>
          </a:p>
          <a:p>
            <a:pPr>
              <a:lnSpc>
                <a:spcPct val="90000"/>
              </a:lnSpc>
            </a:pPr>
            <a:r>
              <a:rPr lang="pt-BR" smtClean="0">
                <a:latin typeface="Calibri" pitchFamily="34" charset="0"/>
              </a:rPr>
              <a:t>Atribuição com subtração (-=)</a:t>
            </a:r>
          </a:p>
          <a:p>
            <a:pPr>
              <a:lnSpc>
                <a:spcPct val="90000"/>
              </a:lnSpc>
            </a:pPr>
            <a:r>
              <a:rPr lang="pt-BR" smtClean="0">
                <a:latin typeface="Calibri" pitchFamily="34" charset="0"/>
              </a:rPr>
              <a:t>Atribuição com divisão (/=)</a:t>
            </a:r>
          </a:p>
          <a:p>
            <a:pPr>
              <a:lnSpc>
                <a:spcPct val="90000"/>
              </a:lnSpc>
            </a:pPr>
            <a:r>
              <a:rPr lang="pt-BR" smtClean="0">
                <a:latin typeface="Calibri" pitchFamily="34" charset="0"/>
              </a:rPr>
              <a:t>Atribuição com multiplicação (*=)</a:t>
            </a:r>
          </a:p>
          <a:p>
            <a:pPr>
              <a:lnSpc>
                <a:spcPct val="90000"/>
              </a:lnSpc>
            </a:pPr>
            <a:r>
              <a:rPr lang="pt-BR" smtClean="0">
                <a:latin typeface="Calibri" pitchFamily="34" charset="0"/>
              </a:rPr>
              <a:t>Atribuição com resto (%=)</a:t>
            </a:r>
          </a:p>
          <a:p>
            <a:pPr>
              <a:lnSpc>
                <a:spcPct val="90000"/>
              </a:lnSpc>
            </a:pPr>
            <a:endParaRPr lang="pt-BR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i="1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8062913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pt-BR" sz="2800" smtClean="0">
                <a:latin typeface="Calibri" pitchFamily="34" charset="0"/>
              </a:rPr>
              <a:t>Relacionais (comparação): sempre retornam true ou false</a:t>
            </a:r>
          </a:p>
          <a:p>
            <a:pPr>
              <a:buFontTx/>
              <a:buNone/>
            </a:pPr>
            <a:endParaRPr lang="pt-BR" sz="2800" smtClean="0">
              <a:latin typeface="Calibri" pitchFamily="34" charset="0"/>
            </a:endParaRPr>
          </a:p>
          <a:p>
            <a:r>
              <a:rPr lang="pt-BR" sz="2800" smtClean="0">
                <a:latin typeface="Calibri" pitchFamily="34" charset="0"/>
              </a:rPr>
              <a:t>Maior do que (&gt;)</a:t>
            </a:r>
          </a:p>
          <a:p>
            <a:r>
              <a:rPr lang="pt-BR" sz="2800" smtClean="0">
                <a:latin typeface="Calibri" pitchFamily="34" charset="0"/>
              </a:rPr>
              <a:t>Maior ou igual a (&gt;=)</a:t>
            </a:r>
          </a:p>
          <a:p>
            <a:r>
              <a:rPr lang="pt-BR" sz="2800" smtClean="0">
                <a:latin typeface="Calibri" pitchFamily="34" charset="0"/>
              </a:rPr>
              <a:t>Menor do que (&lt;)</a:t>
            </a:r>
          </a:p>
          <a:p>
            <a:r>
              <a:rPr lang="pt-BR" sz="2800" smtClean="0">
                <a:latin typeface="Calibri" pitchFamily="34" charset="0"/>
              </a:rPr>
              <a:t>Menor ou igual a (&lt;=)</a:t>
            </a:r>
          </a:p>
          <a:p>
            <a:r>
              <a:rPr lang="pt-BR" sz="2800" smtClean="0">
                <a:latin typeface="Calibri" pitchFamily="34" charset="0"/>
              </a:rPr>
              <a:t>Igual (==)</a:t>
            </a:r>
          </a:p>
          <a:p>
            <a:r>
              <a:rPr lang="pt-BR" sz="2800" smtClean="0">
                <a:latin typeface="Calibri" pitchFamily="34" charset="0"/>
              </a:rPr>
              <a:t>Diferente (!=)</a:t>
            </a:r>
          </a:p>
          <a:p>
            <a:endParaRPr lang="pt-BR" sz="2800" smtClean="0">
              <a:latin typeface="Calibri" pitchFamily="34" charset="0"/>
            </a:endParaRPr>
          </a:p>
          <a:p>
            <a:pPr>
              <a:buFontTx/>
              <a:buNone/>
            </a:pPr>
            <a:endParaRPr lang="pt-BR" sz="2800" i="1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mtClean="0">
                <a:solidFill>
                  <a:schemeClr val="bg1"/>
                </a:solidFill>
                <a:latin typeface="Calibri" pitchFamily="34" charset="0"/>
              </a:rPr>
              <a:t>Operações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8062913" cy="45434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pt-BR" smtClean="0">
                <a:latin typeface="Calibri" pitchFamily="34" charset="0"/>
              </a:rPr>
              <a:t>Lógicas (somente entre valores lógicos):</a:t>
            </a:r>
          </a:p>
          <a:p>
            <a:pPr>
              <a:buFontTx/>
              <a:buNone/>
            </a:pPr>
            <a:endParaRPr lang="pt-BR" smtClean="0">
              <a:latin typeface="Calibri" pitchFamily="34" charset="0"/>
            </a:endParaRPr>
          </a:p>
          <a:p>
            <a:r>
              <a:rPr lang="pt-BR" smtClean="0">
                <a:latin typeface="Calibri" pitchFamily="34" charset="0"/>
              </a:rPr>
              <a:t>Não lógico (!) </a:t>
            </a:r>
          </a:p>
          <a:p>
            <a:endParaRPr lang="pt-BR" smtClean="0">
              <a:latin typeface="Calibri" pitchFamily="34" charset="0"/>
            </a:endParaRPr>
          </a:p>
          <a:p>
            <a:r>
              <a:rPr lang="pt-BR" smtClean="0">
                <a:latin typeface="Calibri" pitchFamily="34" charset="0"/>
              </a:rPr>
              <a:t>E lógico (&amp;&amp;)</a:t>
            </a:r>
          </a:p>
          <a:p>
            <a:endParaRPr lang="pt-BR" smtClean="0">
              <a:latin typeface="Calibri" pitchFamily="34" charset="0"/>
            </a:endParaRPr>
          </a:p>
          <a:p>
            <a:r>
              <a:rPr lang="pt-BR" smtClean="0">
                <a:latin typeface="Calibri" pitchFamily="34" charset="0"/>
              </a:rPr>
              <a:t>Ou lógico (||)</a:t>
            </a:r>
          </a:p>
          <a:p>
            <a:endParaRPr lang="pt-BR" smtClean="0">
              <a:latin typeface="Calibri" pitchFamily="34" charset="0"/>
            </a:endParaRPr>
          </a:p>
          <a:p>
            <a:endParaRPr lang="pt-BR" smtClean="0">
              <a:latin typeface="Calibri" pitchFamily="34" charset="0"/>
            </a:endParaRPr>
          </a:p>
          <a:p>
            <a:pPr>
              <a:buFontTx/>
              <a:buNone/>
            </a:pPr>
            <a:endParaRPr lang="pt-BR" i="1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Yves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</TotalTime>
  <Words>1699</Words>
  <Application>Microsoft Office PowerPoint</Application>
  <PresentationFormat>Apresentação na tela (4:3)</PresentationFormat>
  <Paragraphs>402</Paragraphs>
  <Slides>35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Design padrão</vt:lpstr>
      <vt:lpstr>1_Design padrão</vt:lpstr>
      <vt:lpstr>Apresentação do PowerPoint</vt:lpstr>
      <vt:lpstr>Revisão</vt:lpstr>
      <vt:lpstr>Operações</vt:lpstr>
      <vt:lpstr>Operações</vt:lpstr>
      <vt:lpstr>Operações</vt:lpstr>
      <vt:lpstr>Operações</vt:lpstr>
      <vt:lpstr>Operações</vt:lpstr>
      <vt:lpstr>Operações</vt:lpstr>
      <vt:lpstr>Operações</vt:lpstr>
      <vt:lpstr>Operações</vt:lpstr>
      <vt:lpstr>Operações</vt:lpstr>
      <vt:lpstr>Expressões</vt:lpstr>
      <vt:lpstr>Looping</vt:lpstr>
      <vt:lpstr>Looping </vt:lpstr>
      <vt:lpstr>Looping </vt:lpstr>
      <vt:lpstr>Looping</vt:lpstr>
      <vt:lpstr>Exercício 1</vt:lpstr>
      <vt:lpstr>AV1</vt:lpstr>
      <vt:lpstr>Avaliação</vt:lpstr>
      <vt:lpstr>Timer</vt:lpstr>
      <vt:lpstr>Bitmap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Windows Form “evolui” para…</vt:lpstr>
      <vt:lpstr>Soon…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</dc:creator>
  <cp:lastModifiedBy>Yves</cp:lastModifiedBy>
  <cp:revision>293</cp:revision>
  <dcterms:created xsi:type="dcterms:W3CDTF">1601-01-01T00:00:00Z</dcterms:created>
  <dcterms:modified xsi:type="dcterms:W3CDTF">2011-03-23T16:43:29Z</dcterms:modified>
</cp:coreProperties>
</file>