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64" r:id="rId3"/>
    <p:sldId id="292" r:id="rId4"/>
    <p:sldId id="296" r:id="rId5"/>
    <p:sldId id="297" r:id="rId6"/>
    <p:sldId id="298" r:id="rId7"/>
    <p:sldId id="299" r:id="rId8"/>
    <p:sldId id="293" r:id="rId9"/>
    <p:sldId id="305" r:id="rId10"/>
    <p:sldId id="309" r:id="rId11"/>
    <p:sldId id="307" r:id="rId12"/>
    <p:sldId id="310" r:id="rId13"/>
    <p:sldId id="311" r:id="rId14"/>
    <p:sldId id="312" r:id="rId15"/>
    <p:sldId id="306" r:id="rId16"/>
    <p:sldId id="313" r:id="rId17"/>
    <p:sldId id="294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295" r:id="rId28"/>
    <p:sldId id="300" r:id="rId29"/>
    <p:sldId id="304" r:id="rId30"/>
    <p:sldId id="303" r:id="rId31"/>
    <p:sldId id="301" r:id="rId32"/>
    <p:sldId id="302" r:id="rId33"/>
    <p:sldId id="291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F5014-A9DB-4C13-93AD-03D711D6B7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92DFD8FC-07FB-4D3D-AB5E-F99F69F67383}">
      <dgm:prSet/>
      <dgm:spPr/>
      <dgm:t>
        <a:bodyPr/>
        <a:lstStyle/>
        <a:p>
          <a:pPr rtl="0"/>
          <a:r>
            <a:rPr lang="pt-BR" b="1" dirty="0" smtClean="0"/>
            <a:t>Dogmatismo</a:t>
          </a:r>
          <a:r>
            <a:rPr lang="pt-BR" dirty="0" smtClean="0"/>
            <a:t>: atitude filosófica pela qual podemos adquirir conhecimentos seguros e universais, e ter certeza disso.</a:t>
          </a:r>
          <a:endParaRPr lang="pt-BR" dirty="0"/>
        </a:p>
      </dgm:t>
    </dgm:pt>
    <dgm:pt modelId="{62C2F02F-7D40-4883-A81F-6ED7354FCE8D}" type="parTrans" cxnId="{D6A4277E-D425-49E1-A3EC-3A7912DC9A4B}">
      <dgm:prSet/>
      <dgm:spPr/>
      <dgm:t>
        <a:bodyPr/>
        <a:lstStyle/>
        <a:p>
          <a:endParaRPr lang="pt-BR"/>
        </a:p>
      </dgm:t>
    </dgm:pt>
    <dgm:pt modelId="{3C2F6BFC-C4A3-4EC6-A143-D256440CBA6E}" type="sibTrans" cxnId="{D6A4277E-D425-49E1-A3EC-3A7912DC9A4B}">
      <dgm:prSet/>
      <dgm:spPr/>
      <dgm:t>
        <a:bodyPr/>
        <a:lstStyle/>
        <a:p>
          <a:endParaRPr lang="pt-BR"/>
        </a:p>
      </dgm:t>
    </dgm:pt>
    <dgm:pt modelId="{B25876C6-8AE5-45D4-9B47-90F415E4496E}">
      <dgm:prSet/>
      <dgm:spPr/>
      <dgm:t>
        <a:bodyPr/>
        <a:lstStyle/>
        <a:p>
          <a:pPr rtl="0"/>
          <a:r>
            <a:rPr lang="pt-BR" b="1" dirty="0" smtClean="0"/>
            <a:t>Ceticismo</a:t>
          </a:r>
          <a:r>
            <a:rPr lang="pt-BR" dirty="0" smtClean="0"/>
            <a:t>: atitude filosófica oposta ao dogmatismo, a qual duvida de que seja possível um conhecimento firme e seguro, sempre questionando e pondo à prova as ditas verdades. Esta postura foi defendida por </a:t>
          </a:r>
          <a:r>
            <a:rPr lang="pt-BR" dirty="0" err="1" smtClean="0"/>
            <a:t>Pirro</a:t>
          </a:r>
          <a:r>
            <a:rPr lang="pt-BR" dirty="0" smtClean="0"/>
            <a:t> de </a:t>
          </a:r>
          <a:r>
            <a:rPr lang="pt-BR" dirty="0" err="1" smtClean="0"/>
            <a:t>Élis</a:t>
          </a:r>
          <a:r>
            <a:rPr lang="pt-BR" dirty="0" smtClean="0"/>
            <a:t>.</a:t>
          </a:r>
          <a:endParaRPr lang="pt-BR" dirty="0"/>
        </a:p>
      </dgm:t>
    </dgm:pt>
    <dgm:pt modelId="{6C79B32B-789F-43FB-9800-F3C76E8864F6}" type="parTrans" cxnId="{C7E550FB-EE48-415E-ABDC-1C1651A3D4CF}">
      <dgm:prSet/>
      <dgm:spPr/>
      <dgm:t>
        <a:bodyPr/>
        <a:lstStyle/>
        <a:p>
          <a:endParaRPr lang="pt-BR"/>
        </a:p>
      </dgm:t>
    </dgm:pt>
    <dgm:pt modelId="{0EB75F14-346B-44A9-9B1F-F7C5DF50BA36}" type="sibTrans" cxnId="{C7E550FB-EE48-415E-ABDC-1C1651A3D4CF}">
      <dgm:prSet/>
      <dgm:spPr/>
      <dgm:t>
        <a:bodyPr/>
        <a:lstStyle/>
        <a:p>
          <a:endParaRPr lang="pt-BR"/>
        </a:p>
      </dgm:t>
    </dgm:pt>
    <dgm:pt modelId="{F6B60AC0-2E43-4ABF-9F12-399EA23C33D7}">
      <dgm:prSet/>
      <dgm:spPr/>
      <dgm:t>
        <a:bodyPr/>
        <a:lstStyle/>
        <a:p>
          <a:pPr rtl="0"/>
          <a:r>
            <a:rPr lang="pt-BR" b="1" dirty="0" smtClean="0"/>
            <a:t>Relativismo</a:t>
          </a:r>
          <a:r>
            <a:rPr lang="pt-BR" dirty="0" smtClean="0"/>
            <a:t>: atitude filosófica defendida pelos sofistas que nega a existência de uma verdade absoluta e defende a </a:t>
          </a:r>
          <a:r>
            <a:rPr lang="pt-BR" dirty="0" err="1" smtClean="0"/>
            <a:t>idéia</a:t>
          </a:r>
          <a:r>
            <a:rPr lang="pt-BR" dirty="0" smtClean="0"/>
            <a:t> de que cada indivíduo possui sua própria verdade, que é em função do contexto histórico do indivíduo em questão.</a:t>
          </a:r>
          <a:endParaRPr lang="pt-BR" dirty="0"/>
        </a:p>
      </dgm:t>
    </dgm:pt>
    <dgm:pt modelId="{CE89B74D-300E-41F1-9DF8-05196EB16B25}" type="parTrans" cxnId="{0DF56631-8572-4ADC-995C-4A60B22C03E7}">
      <dgm:prSet/>
      <dgm:spPr/>
      <dgm:t>
        <a:bodyPr/>
        <a:lstStyle/>
        <a:p>
          <a:endParaRPr lang="pt-BR"/>
        </a:p>
      </dgm:t>
    </dgm:pt>
    <dgm:pt modelId="{D0873356-0DD5-4BEF-8AC1-43BA3C15478B}" type="sibTrans" cxnId="{0DF56631-8572-4ADC-995C-4A60B22C03E7}">
      <dgm:prSet/>
      <dgm:spPr/>
      <dgm:t>
        <a:bodyPr/>
        <a:lstStyle/>
        <a:p>
          <a:endParaRPr lang="pt-BR"/>
        </a:p>
      </dgm:t>
    </dgm:pt>
    <dgm:pt modelId="{A866848E-1D7C-422E-A585-6AB17D34EE8D}">
      <dgm:prSet/>
      <dgm:spPr/>
      <dgm:t>
        <a:bodyPr/>
        <a:lstStyle/>
        <a:p>
          <a:pPr rtl="0"/>
          <a:r>
            <a:rPr lang="pt-BR" b="1" dirty="0" smtClean="0"/>
            <a:t>Perspectivismo</a:t>
          </a:r>
          <a:r>
            <a:rPr lang="pt-BR" dirty="0" smtClean="0"/>
            <a:t>: atitude filosófica que defende a existência de uma verdade absoluta, mas pensa que nenhum de nós pode chegar a ela senão a apenas uma pequena parte. Cada ser humano tem uma visão parcial da verdade. Esta teoria foi defendida por Nietzsche e notam-se nela ecos de platonismo.</a:t>
          </a:r>
          <a:endParaRPr lang="pt-BR" dirty="0"/>
        </a:p>
      </dgm:t>
    </dgm:pt>
    <dgm:pt modelId="{53BD9FFF-07D7-471D-8591-C5A4502DB7D7}" type="parTrans" cxnId="{EF18CF02-430E-4624-9F93-FF01DE0529DB}">
      <dgm:prSet/>
      <dgm:spPr/>
      <dgm:t>
        <a:bodyPr/>
        <a:lstStyle/>
        <a:p>
          <a:endParaRPr lang="pt-BR"/>
        </a:p>
      </dgm:t>
    </dgm:pt>
    <dgm:pt modelId="{904057B2-EA81-4311-BD44-9A4E779B4834}" type="sibTrans" cxnId="{EF18CF02-430E-4624-9F93-FF01DE0529DB}">
      <dgm:prSet/>
      <dgm:spPr/>
      <dgm:t>
        <a:bodyPr/>
        <a:lstStyle/>
        <a:p>
          <a:endParaRPr lang="pt-BR"/>
        </a:p>
      </dgm:t>
    </dgm:pt>
    <dgm:pt modelId="{F0B45DF4-74A5-49C6-845B-25784FCAC1B8}" type="pres">
      <dgm:prSet presAssocID="{B20F5014-A9DB-4C13-93AD-03D711D6B7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E0E3A44-D426-4BE2-9226-AB7D76A32FA2}" type="pres">
      <dgm:prSet presAssocID="{92DFD8FC-07FB-4D3D-AB5E-F99F69F6738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45CEC2-7729-4654-B101-6D2DE0166D29}" type="pres">
      <dgm:prSet presAssocID="{3C2F6BFC-C4A3-4EC6-A143-D256440CBA6E}" presName="spacer" presStyleCnt="0"/>
      <dgm:spPr/>
    </dgm:pt>
    <dgm:pt modelId="{BBDBEF9E-7221-4B9B-A09B-36ED134D39BC}" type="pres">
      <dgm:prSet presAssocID="{B25876C6-8AE5-45D4-9B47-90F415E4496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59EB1A-3745-45F9-B2DF-A8CD08086FB7}" type="pres">
      <dgm:prSet presAssocID="{0EB75F14-346B-44A9-9B1F-F7C5DF50BA36}" presName="spacer" presStyleCnt="0"/>
      <dgm:spPr/>
    </dgm:pt>
    <dgm:pt modelId="{0BF1A39A-1912-46F1-8281-581E5646288A}" type="pres">
      <dgm:prSet presAssocID="{F6B60AC0-2E43-4ABF-9F12-399EA23C33D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9E7F3D-756D-49B2-BC57-0724EE330BDD}" type="pres">
      <dgm:prSet presAssocID="{D0873356-0DD5-4BEF-8AC1-43BA3C15478B}" presName="spacer" presStyleCnt="0"/>
      <dgm:spPr/>
    </dgm:pt>
    <dgm:pt modelId="{83DF36D5-2D0C-4813-BD5D-21AC2CFFD62A}" type="pres">
      <dgm:prSet presAssocID="{A866848E-1D7C-422E-A585-6AB17D34EE8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F88BE4D-6ECF-4505-A567-D024F8FF16C6}" type="presOf" srcId="{B20F5014-A9DB-4C13-93AD-03D711D6B7EE}" destId="{F0B45DF4-74A5-49C6-845B-25784FCAC1B8}" srcOrd="0" destOrd="0" presId="urn:microsoft.com/office/officeart/2005/8/layout/vList2"/>
    <dgm:cxn modelId="{090F64AC-7197-4B50-B886-CDFA608AD08E}" type="presOf" srcId="{A866848E-1D7C-422E-A585-6AB17D34EE8D}" destId="{83DF36D5-2D0C-4813-BD5D-21AC2CFFD62A}" srcOrd="0" destOrd="0" presId="urn:microsoft.com/office/officeart/2005/8/layout/vList2"/>
    <dgm:cxn modelId="{EF18CF02-430E-4624-9F93-FF01DE0529DB}" srcId="{B20F5014-A9DB-4C13-93AD-03D711D6B7EE}" destId="{A866848E-1D7C-422E-A585-6AB17D34EE8D}" srcOrd="3" destOrd="0" parTransId="{53BD9FFF-07D7-471D-8591-C5A4502DB7D7}" sibTransId="{904057B2-EA81-4311-BD44-9A4E779B4834}"/>
    <dgm:cxn modelId="{3B2CAFE6-C713-460B-9DF7-0F09D60CB2AE}" type="presOf" srcId="{F6B60AC0-2E43-4ABF-9F12-399EA23C33D7}" destId="{0BF1A39A-1912-46F1-8281-581E5646288A}" srcOrd="0" destOrd="0" presId="urn:microsoft.com/office/officeart/2005/8/layout/vList2"/>
    <dgm:cxn modelId="{C7E550FB-EE48-415E-ABDC-1C1651A3D4CF}" srcId="{B20F5014-A9DB-4C13-93AD-03D711D6B7EE}" destId="{B25876C6-8AE5-45D4-9B47-90F415E4496E}" srcOrd="1" destOrd="0" parTransId="{6C79B32B-789F-43FB-9800-F3C76E8864F6}" sibTransId="{0EB75F14-346B-44A9-9B1F-F7C5DF50BA36}"/>
    <dgm:cxn modelId="{B81BC3E3-49A8-48CC-B000-083F16043E67}" type="presOf" srcId="{92DFD8FC-07FB-4D3D-AB5E-F99F69F67383}" destId="{CE0E3A44-D426-4BE2-9226-AB7D76A32FA2}" srcOrd="0" destOrd="0" presId="urn:microsoft.com/office/officeart/2005/8/layout/vList2"/>
    <dgm:cxn modelId="{D6A4277E-D425-49E1-A3EC-3A7912DC9A4B}" srcId="{B20F5014-A9DB-4C13-93AD-03D711D6B7EE}" destId="{92DFD8FC-07FB-4D3D-AB5E-F99F69F67383}" srcOrd="0" destOrd="0" parTransId="{62C2F02F-7D40-4883-A81F-6ED7354FCE8D}" sibTransId="{3C2F6BFC-C4A3-4EC6-A143-D256440CBA6E}"/>
    <dgm:cxn modelId="{C573D872-4BA9-480F-93C5-AFBD83FCF560}" type="presOf" srcId="{B25876C6-8AE5-45D4-9B47-90F415E4496E}" destId="{BBDBEF9E-7221-4B9B-A09B-36ED134D39BC}" srcOrd="0" destOrd="0" presId="urn:microsoft.com/office/officeart/2005/8/layout/vList2"/>
    <dgm:cxn modelId="{0DF56631-8572-4ADC-995C-4A60B22C03E7}" srcId="{B20F5014-A9DB-4C13-93AD-03D711D6B7EE}" destId="{F6B60AC0-2E43-4ABF-9F12-399EA23C33D7}" srcOrd="2" destOrd="0" parTransId="{CE89B74D-300E-41F1-9DF8-05196EB16B25}" sibTransId="{D0873356-0DD5-4BEF-8AC1-43BA3C15478B}"/>
    <dgm:cxn modelId="{031B7CE7-A654-4D91-A2E0-B87F4F3DBA52}" type="presParOf" srcId="{F0B45DF4-74A5-49C6-845B-25784FCAC1B8}" destId="{CE0E3A44-D426-4BE2-9226-AB7D76A32FA2}" srcOrd="0" destOrd="0" presId="urn:microsoft.com/office/officeart/2005/8/layout/vList2"/>
    <dgm:cxn modelId="{6C4192BE-4A89-45E3-B179-39A0C4D98806}" type="presParOf" srcId="{F0B45DF4-74A5-49C6-845B-25784FCAC1B8}" destId="{3F45CEC2-7729-4654-B101-6D2DE0166D29}" srcOrd="1" destOrd="0" presId="urn:microsoft.com/office/officeart/2005/8/layout/vList2"/>
    <dgm:cxn modelId="{91A0EE24-B8A0-4A50-927A-F37F1E37ACA8}" type="presParOf" srcId="{F0B45DF4-74A5-49C6-845B-25784FCAC1B8}" destId="{BBDBEF9E-7221-4B9B-A09B-36ED134D39BC}" srcOrd="2" destOrd="0" presId="urn:microsoft.com/office/officeart/2005/8/layout/vList2"/>
    <dgm:cxn modelId="{5BFB1178-5077-43FB-BD2D-1FE77F16F8EF}" type="presParOf" srcId="{F0B45DF4-74A5-49C6-845B-25784FCAC1B8}" destId="{DB59EB1A-3745-45F9-B2DF-A8CD08086FB7}" srcOrd="3" destOrd="0" presId="urn:microsoft.com/office/officeart/2005/8/layout/vList2"/>
    <dgm:cxn modelId="{F0286851-E2A1-4824-B9B6-DC009573EC06}" type="presParOf" srcId="{F0B45DF4-74A5-49C6-845B-25784FCAC1B8}" destId="{0BF1A39A-1912-46F1-8281-581E5646288A}" srcOrd="4" destOrd="0" presId="urn:microsoft.com/office/officeart/2005/8/layout/vList2"/>
    <dgm:cxn modelId="{5FB4320D-5288-4A48-839F-FBB57590565F}" type="presParOf" srcId="{F0B45DF4-74A5-49C6-845B-25784FCAC1B8}" destId="{029E7F3D-756D-49B2-BC57-0724EE330BDD}" srcOrd="5" destOrd="0" presId="urn:microsoft.com/office/officeart/2005/8/layout/vList2"/>
    <dgm:cxn modelId="{DFF66916-409A-4A2C-8B7A-F5870FCBA8AD}" type="presParOf" srcId="{F0B45DF4-74A5-49C6-845B-25784FCAC1B8}" destId="{83DF36D5-2D0C-4813-BD5D-21AC2CFFD62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E3A44-D426-4BE2-9226-AB7D76A32FA2}">
      <dsp:nvSpPr>
        <dsp:cNvPr id="0" name=""/>
        <dsp:cNvSpPr/>
      </dsp:nvSpPr>
      <dsp:spPr>
        <a:xfrm>
          <a:off x="0" y="209386"/>
          <a:ext cx="7632848" cy="7831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Dogmatismo</a:t>
          </a:r>
          <a:r>
            <a:rPr lang="pt-BR" sz="1400" kern="1200" dirty="0" smtClean="0"/>
            <a:t>: atitude filosófica pela qual podemos adquirir conhecimentos seguros e universais, e ter certeza disso.</a:t>
          </a:r>
          <a:endParaRPr lang="pt-BR" sz="1400" kern="1200" dirty="0"/>
        </a:p>
      </dsp:txBody>
      <dsp:txXfrm>
        <a:off x="38231" y="247617"/>
        <a:ext cx="7556386" cy="706706"/>
      </dsp:txXfrm>
    </dsp:sp>
    <dsp:sp modelId="{BBDBEF9E-7221-4B9B-A09B-36ED134D39BC}">
      <dsp:nvSpPr>
        <dsp:cNvPr id="0" name=""/>
        <dsp:cNvSpPr/>
      </dsp:nvSpPr>
      <dsp:spPr>
        <a:xfrm>
          <a:off x="0" y="1032875"/>
          <a:ext cx="7632848" cy="7831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Ceticismo</a:t>
          </a:r>
          <a:r>
            <a:rPr lang="pt-BR" sz="1400" kern="1200" dirty="0" smtClean="0"/>
            <a:t>: atitude filosófica oposta ao dogmatismo, a qual duvida de que seja possível um conhecimento firme e seguro, sempre questionando e pondo à prova as ditas verdades. Esta postura foi defendida por </a:t>
          </a:r>
          <a:r>
            <a:rPr lang="pt-BR" sz="1400" kern="1200" dirty="0" err="1" smtClean="0"/>
            <a:t>Pirro</a:t>
          </a:r>
          <a:r>
            <a:rPr lang="pt-BR" sz="1400" kern="1200" dirty="0" smtClean="0"/>
            <a:t> de </a:t>
          </a:r>
          <a:r>
            <a:rPr lang="pt-BR" sz="1400" kern="1200" dirty="0" err="1" smtClean="0"/>
            <a:t>Élis</a:t>
          </a:r>
          <a:r>
            <a:rPr lang="pt-BR" sz="1400" kern="1200" dirty="0" smtClean="0"/>
            <a:t>.</a:t>
          </a:r>
          <a:endParaRPr lang="pt-BR" sz="1400" kern="1200" dirty="0"/>
        </a:p>
      </dsp:txBody>
      <dsp:txXfrm>
        <a:off x="38231" y="1071106"/>
        <a:ext cx="7556386" cy="706706"/>
      </dsp:txXfrm>
    </dsp:sp>
    <dsp:sp modelId="{0BF1A39A-1912-46F1-8281-581E5646288A}">
      <dsp:nvSpPr>
        <dsp:cNvPr id="0" name=""/>
        <dsp:cNvSpPr/>
      </dsp:nvSpPr>
      <dsp:spPr>
        <a:xfrm>
          <a:off x="0" y="1856364"/>
          <a:ext cx="7632848" cy="7831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Relativismo</a:t>
          </a:r>
          <a:r>
            <a:rPr lang="pt-BR" sz="1400" kern="1200" dirty="0" smtClean="0"/>
            <a:t>: atitude filosófica defendida pelos sofistas que nega a existência de uma verdade absoluta e defende a </a:t>
          </a:r>
          <a:r>
            <a:rPr lang="pt-BR" sz="1400" kern="1200" dirty="0" err="1" smtClean="0"/>
            <a:t>idéia</a:t>
          </a:r>
          <a:r>
            <a:rPr lang="pt-BR" sz="1400" kern="1200" dirty="0" smtClean="0"/>
            <a:t> de que cada indivíduo possui sua própria verdade, que é em função do contexto histórico do indivíduo em questão.</a:t>
          </a:r>
          <a:endParaRPr lang="pt-BR" sz="1400" kern="1200" dirty="0"/>
        </a:p>
      </dsp:txBody>
      <dsp:txXfrm>
        <a:off x="38231" y="1894595"/>
        <a:ext cx="7556386" cy="706706"/>
      </dsp:txXfrm>
    </dsp:sp>
    <dsp:sp modelId="{83DF36D5-2D0C-4813-BD5D-21AC2CFFD62A}">
      <dsp:nvSpPr>
        <dsp:cNvPr id="0" name=""/>
        <dsp:cNvSpPr/>
      </dsp:nvSpPr>
      <dsp:spPr>
        <a:xfrm>
          <a:off x="0" y="2679852"/>
          <a:ext cx="7632848" cy="7831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Perspectivismo</a:t>
          </a:r>
          <a:r>
            <a:rPr lang="pt-BR" sz="1400" kern="1200" dirty="0" smtClean="0"/>
            <a:t>: atitude filosófica que defende a existência de uma verdade absoluta, mas pensa que nenhum de nós pode chegar a ela senão a apenas uma pequena parte. Cada ser humano tem uma visão parcial da verdade. Esta teoria foi defendida por Nietzsche e notam-se nela ecos de platonismo.</a:t>
          </a:r>
          <a:endParaRPr lang="pt-BR" sz="1400" kern="1200" dirty="0"/>
        </a:p>
      </dsp:txBody>
      <dsp:txXfrm>
        <a:off x="38231" y="2718083"/>
        <a:ext cx="7556386" cy="706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B419-9F39-4181-9669-50E0EA3621A1}" type="datetimeFigureOut">
              <a:rPr lang="pt-BR" smtClean="0"/>
              <a:t>24/04/2012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C041-70AF-439D-9A25-590715703AE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031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B419-9F39-4181-9669-50E0EA3621A1}" type="datetimeFigureOut">
              <a:rPr lang="pt-BR" smtClean="0"/>
              <a:t>24/04/2012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C041-70AF-439D-9A25-590715703AE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559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B419-9F39-4181-9669-50E0EA3621A1}" type="datetimeFigureOut">
              <a:rPr lang="pt-BR" smtClean="0"/>
              <a:t>24/04/2012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C041-70AF-439D-9A25-590715703AE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145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B419-9F39-4181-9669-50E0EA3621A1}" type="datetimeFigureOut">
              <a:rPr lang="pt-BR" smtClean="0"/>
              <a:t>24/04/2012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C041-70AF-439D-9A25-590715703AE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57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B419-9F39-4181-9669-50E0EA3621A1}" type="datetimeFigureOut">
              <a:rPr lang="pt-BR" smtClean="0"/>
              <a:t>24/04/2012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C041-70AF-439D-9A25-590715703AE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188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B419-9F39-4181-9669-50E0EA3621A1}" type="datetimeFigureOut">
              <a:rPr lang="pt-BR" smtClean="0"/>
              <a:t>24/04/2012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C041-70AF-439D-9A25-590715703AE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554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B419-9F39-4181-9669-50E0EA3621A1}" type="datetimeFigureOut">
              <a:rPr lang="pt-BR" smtClean="0"/>
              <a:t>24/04/2012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C041-70AF-439D-9A25-590715703AE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869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B419-9F39-4181-9669-50E0EA3621A1}" type="datetimeFigureOut">
              <a:rPr lang="pt-BR" smtClean="0"/>
              <a:t>24/04/2012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C041-70AF-439D-9A25-590715703AE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700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B419-9F39-4181-9669-50E0EA3621A1}" type="datetimeFigureOut">
              <a:rPr lang="pt-BR" smtClean="0"/>
              <a:t>24/04/2012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C041-70AF-439D-9A25-590715703AE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723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B419-9F39-4181-9669-50E0EA3621A1}" type="datetimeFigureOut">
              <a:rPr lang="pt-BR" smtClean="0"/>
              <a:t>24/04/2012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C041-70AF-439D-9A25-590715703AE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400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B419-9F39-4181-9669-50E0EA3621A1}" type="datetimeFigureOut">
              <a:rPr lang="pt-BR" smtClean="0"/>
              <a:t>24/04/2012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C041-70AF-439D-9A25-590715703AE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769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DB419-9F39-4181-9669-50E0EA3621A1}" type="datetimeFigureOut">
              <a:rPr lang="pt-BR" smtClean="0"/>
              <a:t>24/04/2012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6C041-70AF-439D-9A25-590715703AE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594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Teoria da Percepção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Jogos Digitais</a:t>
            </a:r>
            <a:endParaRPr lang="pt-BR" dirty="0"/>
          </a:p>
        </p:txBody>
      </p:sp>
      <p:pic>
        <p:nvPicPr>
          <p:cNvPr id="31746" name="Picture 2" descr="http://4.bp.blogspot.com/-cFLJ6lE8XrA/Tn0A9FJO4pI/AAAAAAAAAes/30ea-Z7Pmdw/s1600/vagas-trainee-estacio-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4" y="5559963"/>
            <a:ext cx="1743075" cy="1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4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dn2.spong.com/news/r/i/richardgar319402l/_-Richard-Garriot-Back-to-Earth-with-Facebook-Games-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436" y="1196752"/>
            <a:ext cx="2657872" cy="23123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mpirismo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Tabula Rasa</a:t>
            </a:r>
            <a:endParaRPr lang="pt-BR" dirty="0"/>
          </a:p>
        </p:txBody>
      </p:sp>
      <p:pic>
        <p:nvPicPr>
          <p:cNvPr id="1028" name="Picture 4" descr="http://www.mifondodepantallagratis.net/games/wallpapers/tabula-ra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35" y="2852936"/>
            <a:ext cx="4437517" cy="3328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ímbolo de 'Não' 3"/>
          <p:cNvSpPr/>
          <p:nvPr/>
        </p:nvSpPr>
        <p:spPr>
          <a:xfrm>
            <a:off x="3805052" y="764704"/>
            <a:ext cx="5760640" cy="576064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ortalsophia.org/image/posts/2010/velez-rodriguez-loc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2656585" cy="31002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mpirismo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Tabula Rasa</a:t>
            </a:r>
            <a:endParaRPr lang="pt-BR" dirty="0"/>
          </a:p>
        </p:txBody>
      </p:sp>
      <p:pic>
        <p:nvPicPr>
          <p:cNvPr id="5" name="Picture 2" descr="http://www.fisica-interessante.com/image-files/tabula_ras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1470"/>
            <a:ext cx="4762500" cy="3171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1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ortalsophia.org/image/posts/2010/velez-rodriguez-loc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2656585" cy="31002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mpirismo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Tabula Rasa</a:t>
            </a:r>
            <a:endParaRPr lang="pt-BR" dirty="0"/>
          </a:p>
        </p:txBody>
      </p:sp>
      <p:pic>
        <p:nvPicPr>
          <p:cNvPr id="5" name="Picture 2" descr="http://www.fisica-interessante.com/image-files/tabula_ras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1470"/>
            <a:ext cx="4762500" cy="3171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1.bp.blogspot.com/-TJb58cjpY8o/Tca5AfYDhII/AAAAAAAAAMQ/Golgarf8n5Y/s400/experie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648">
            <a:off x="6689944" y="3520709"/>
            <a:ext cx="1473078" cy="2101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knowledg-e.com/wp-content/uploads/2011/09/Experienc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724">
            <a:off x="4616205" y="3547259"/>
            <a:ext cx="1755011" cy="1977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5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Intelectualismo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 </a:t>
            </a:r>
            <a:r>
              <a:rPr lang="pt-BR" i="1" dirty="0" err="1"/>
              <a:t>N</a:t>
            </a:r>
            <a:r>
              <a:rPr lang="pt-BR" i="1" dirty="0" err="1" smtClean="0"/>
              <a:t>ihil</a:t>
            </a:r>
            <a:r>
              <a:rPr lang="pt-BR" i="1" dirty="0" smtClean="0"/>
              <a:t> </a:t>
            </a:r>
            <a:r>
              <a:rPr lang="pt-BR" i="1" dirty="0"/>
              <a:t>est </a:t>
            </a:r>
            <a:r>
              <a:rPr lang="pt-BR" i="1" dirty="0" err="1"/>
              <a:t>intellectu</a:t>
            </a:r>
            <a:r>
              <a:rPr lang="pt-BR" i="1" dirty="0"/>
              <a:t> quod </a:t>
            </a:r>
            <a:r>
              <a:rPr lang="pt-BR" i="1" dirty="0" err="1"/>
              <a:t>prius</a:t>
            </a:r>
            <a:r>
              <a:rPr lang="pt-BR" i="1" dirty="0"/>
              <a:t> non </a:t>
            </a:r>
            <a:r>
              <a:rPr lang="pt-BR" i="1" dirty="0" err="1"/>
              <a:t>fuerit</a:t>
            </a:r>
            <a:r>
              <a:rPr lang="pt-BR" i="1" dirty="0"/>
              <a:t> in </a:t>
            </a:r>
            <a:r>
              <a:rPr lang="pt-BR" i="1" dirty="0" smtClean="0"/>
              <a:t>sensu.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195736" y="645333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/>
              <a:t>*"</a:t>
            </a:r>
            <a:r>
              <a:rPr lang="pt-BR" sz="1200" dirty="0"/>
              <a:t>nada está no intelecto que não tenha passado pelo sentido</a:t>
            </a:r>
            <a:r>
              <a:rPr lang="pt-BR" sz="1200" dirty="0" smtClean="0"/>
              <a:t>"</a:t>
            </a:r>
            <a:endParaRPr lang="pt-BR" sz="1200" dirty="0"/>
          </a:p>
        </p:txBody>
      </p:sp>
      <p:pic>
        <p:nvPicPr>
          <p:cNvPr id="1026" name="Picture 2" descr="http://static.freepik.com/fotos-gratis/pensamento-clip-art-cloud_428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28" y="2348880"/>
            <a:ext cx="327621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ite.suamente.com.br/wp-content/uploads/2011/07/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152" y="2924944"/>
            <a:ext cx="150716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Intelectualismo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068961"/>
            <a:ext cx="3826768" cy="1368152"/>
          </a:xfrm>
        </p:spPr>
        <p:txBody>
          <a:bodyPr/>
          <a:lstStyle/>
          <a:p>
            <a:r>
              <a:rPr lang="pt-BR" dirty="0"/>
              <a:t>P</a:t>
            </a:r>
            <a:r>
              <a:rPr lang="pt-BR" dirty="0" smtClean="0"/>
              <a:t>redomínio </a:t>
            </a:r>
            <a:r>
              <a:rPr lang="pt-BR" dirty="0"/>
              <a:t>da inteligência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195736" y="645333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/>
              <a:t>*"</a:t>
            </a:r>
            <a:r>
              <a:rPr lang="pt-BR" sz="1200" dirty="0"/>
              <a:t>nada está no intelecto que não tenha passado pelo sentido</a:t>
            </a:r>
            <a:r>
              <a:rPr lang="pt-BR" sz="1200" dirty="0" smtClean="0"/>
              <a:t>"</a:t>
            </a:r>
            <a:endParaRPr lang="pt-BR" sz="1200" dirty="0"/>
          </a:p>
        </p:txBody>
      </p:sp>
      <p:pic>
        <p:nvPicPr>
          <p:cNvPr id="2050" name="Picture 2" descr="http://pseudoinfinity.com/images/headsh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420046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8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ientífico</a:t>
            </a:r>
            <a:endParaRPr lang="pt-BR" dirty="0"/>
          </a:p>
        </p:txBody>
      </p:sp>
      <p:pic>
        <p:nvPicPr>
          <p:cNvPr id="1026" name="Picture 2" descr="http://jpostema.napsk12.org/blob/full/1124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2809875" cy="2695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1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ientífico</a:t>
            </a:r>
            <a:endParaRPr lang="pt-BR" dirty="0"/>
          </a:p>
        </p:txBody>
      </p:sp>
      <p:pic>
        <p:nvPicPr>
          <p:cNvPr id="4098" name="Picture 2" descr="http://www.doublegames.info/images/screenshots/crazy-machines_2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57416"/>
            <a:ext cx="4032448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3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3946671" cy="1470025"/>
          </a:xfrm>
        </p:spPr>
        <p:txBody>
          <a:bodyPr>
            <a:normAutofit/>
          </a:bodyPr>
          <a:lstStyle/>
          <a:p>
            <a:pPr algn="r"/>
            <a:r>
              <a:rPr lang="pt-BR" sz="3600" dirty="0" smtClean="0"/>
              <a:t>Origens da Percepção</a:t>
            </a:r>
            <a:endParaRPr lang="pt-BR" sz="36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23528" y="3573208"/>
            <a:ext cx="4104456" cy="1728000"/>
          </a:xfrm>
        </p:spPr>
        <p:txBody>
          <a:bodyPr>
            <a:noAutofit/>
          </a:bodyPr>
          <a:lstStyle/>
          <a:p>
            <a:pPr marL="360000" indent="-457200" algn="r"/>
            <a:r>
              <a:rPr lang="pt-BR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Sensação e percepção</a:t>
            </a:r>
          </a:p>
          <a:p>
            <a:pPr marL="360000" indent="-457200" algn="r"/>
            <a:r>
              <a:rPr lang="pt-BR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Empirismo e Intelectualismo</a:t>
            </a:r>
          </a:p>
          <a:p>
            <a:pPr marL="360000" indent="-457200" algn="r"/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Psicologia da forma e fenomenologia</a:t>
            </a:r>
          </a:p>
          <a:p>
            <a:pPr marL="360000" indent="-457200" algn="r"/>
            <a:r>
              <a:rPr lang="pt-BR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O que é a percepção</a:t>
            </a:r>
          </a:p>
        </p:txBody>
      </p:sp>
      <p:pic>
        <p:nvPicPr>
          <p:cNvPr id="1026" name="Picture 2" descr="http://3.bp.blogspot.com/-LUhJ8SKyTz8/TzCRtSYXbRI/AAAAAAAAq7o/QKly59kXGVE/s1600/hot_weird_funny_amazing_cool4_weird-crazy-funny-people-14_200907301933456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4762500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263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en-US" dirty="0" err="1" smtClean="0"/>
              <a:t>Psicologia</a:t>
            </a:r>
            <a:r>
              <a:rPr lang="en-US" dirty="0" smtClean="0"/>
              <a:t> da Forma</a:t>
            </a:r>
            <a:endParaRPr lang="pt-BR" dirty="0"/>
          </a:p>
        </p:txBody>
      </p:sp>
      <p:pic>
        <p:nvPicPr>
          <p:cNvPr id="5122" name="Picture 2" descr="http://4.bp.blogspot.com/_IvdHXVtbW10/TP8PQLLODuI/AAAAAAAAABQ/Bwti2ka2Sas/s1600/gestalt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437197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4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en-US" dirty="0" err="1" smtClean="0"/>
              <a:t>Essa</a:t>
            </a:r>
            <a:r>
              <a:rPr lang="en-US" dirty="0" smtClean="0"/>
              <a:t> </a:t>
            </a:r>
            <a:r>
              <a:rPr lang="en-US" dirty="0" err="1" smtClean="0"/>
              <a:t>nós</a:t>
            </a:r>
            <a:r>
              <a:rPr lang="en-US" dirty="0" smtClean="0"/>
              <a:t> </a:t>
            </a:r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sabemos</a:t>
            </a:r>
            <a:r>
              <a:rPr lang="en-US" dirty="0" smtClean="0"/>
              <a:t>!</a:t>
            </a:r>
            <a:endParaRPr lang="pt-BR" dirty="0"/>
          </a:p>
        </p:txBody>
      </p:sp>
      <p:pic>
        <p:nvPicPr>
          <p:cNvPr id="6146" name="Picture 2" descr="http://www.culturamix.com/wp-content/uploads/2009/03/comemoracao-dos-hero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4728703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1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3946671" cy="1470025"/>
          </a:xfrm>
        </p:spPr>
        <p:txBody>
          <a:bodyPr>
            <a:normAutofit/>
          </a:bodyPr>
          <a:lstStyle/>
          <a:p>
            <a:pPr algn="r"/>
            <a:r>
              <a:rPr lang="pt-BR" sz="3600" dirty="0" smtClean="0"/>
              <a:t>Origens da Percepção</a:t>
            </a:r>
            <a:endParaRPr lang="pt-BR" sz="36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23528" y="3573208"/>
            <a:ext cx="4104456" cy="1728000"/>
          </a:xfrm>
        </p:spPr>
        <p:txBody>
          <a:bodyPr>
            <a:noAutofit/>
          </a:bodyPr>
          <a:lstStyle/>
          <a:p>
            <a:pPr marL="360000" indent="-457200" algn="r"/>
            <a:r>
              <a:rPr lang="pt-BR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Sensação e percepção</a:t>
            </a:r>
          </a:p>
          <a:p>
            <a:pPr marL="360000" indent="-457200" algn="r"/>
            <a:r>
              <a:rPr lang="pt-BR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Empirismo e Intelectualismo</a:t>
            </a:r>
          </a:p>
          <a:p>
            <a:pPr marL="360000" indent="-457200" algn="r"/>
            <a:r>
              <a:rPr lang="pt-BR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Psicologia da forma e fenomenologia</a:t>
            </a:r>
          </a:p>
          <a:p>
            <a:pPr marL="360000" indent="-457200" algn="r"/>
            <a:r>
              <a:rPr lang="pt-BR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O que é a percepção</a:t>
            </a:r>
          </a:p>
        </p:txBody>
      </p:sp>
      <p:pic>
        <p:nvPicPr>
          <p:cNvPr id="1026" name="Picture 2" descr="http://3.bp.blogspot.com/-LUhJ8SKyTz8/TzCRtSYXbRI/AAAAAAAAq7o/QKly59kXGVE/s1600/hot_weird_funny_amazing_cool4_weird-crazy-funny-people-14_200907301933456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4762500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924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en-US" dirty="0" err="1" smtClean="0"/>
              <a:t>Essa</a:t>
            </a:r>
            <a:r>
              <a:rPr lang="en-US" dirty="0" smtClean="0"/>
              <a:t> </a:t>
            </a:r>
            <a:r>
              <a:rPr lang="en-US" dirty="0" err="1" smtClean="0"/>
              <a:t>nós</a:t>
            </a:r>
            <a:r>
              <a:rPr lang="en-US" dirty="0" smtClean="0"/>
              <a:t> </a:t>
            </a:r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sabemos</a:t>
            </a:r>
            <a:r>
              <a:rPr lang="en-US" dirty="0" smtClean="0"/>
              <a:t>!</a:t>
            </a:r>
            <a:endParaRPr lang="pt-BR" dirty="0"/>
          </a:p>
        </p:txBody>
      </p:sp>
      <p:pic>
        <p:nvPicPr>
          <p:cNvPr id="7170" name="Picture 2" descr="http://1.bp.blogspot.com/-yYuF2GqPyzY/TyGEupTvi7I/AAAAAAAADyA/Iv6fsCR4LzY/s1600/aquiaq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61366"/>
            <a:ext cx="4735880" cy="43806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en-US" dirty="0" err="1" smtClean="0"/>
              <a:t>Fenomenologia</a:t>
            </a:r>
            <a:endParaRPr lang="pt-BR" dirty="0"/>
          </a:p>
        </p:txBody>
      </p:sp>
      <p:pic>
        <p:nvPicPr>
          <p:cNvPr id="9218" name="Picture 2" descr="Ficheiro:Husse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1905000" cy="25050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7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en-US" dirty="0" err="1" smtClean="0"/>
              <a:t>Essa</a:t>
            </a:r>
            <a:r>
              <a:rPr lang="en-US" dirty="0" smtClean="0"/>
              <a:t> </a:t>
            </a:r>
            <a:r>
              <a:rPr lang="en-US" dirty="0" err="1" smtClean="0"/>
              <a:t>nós</a:t>
            </a:r>
            <a:r>
              <a:rPr lang="en-US" dirty="0" smtClean="0"/>
              <a:t> </a:t>
            </a:r>
            <a:r>
              <a:rPr lang="en-US" dirty="0" err="1" smtClean="0"/>
              <a:t>ainda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sabemos</a:t>
            </a:r>
            <a:endParaRPr lang="pt-BR" dirty="0"/>
          </a:p>
        </p:txBody>
      </p:sp>
      <p:pic>
        <p:nvPicPr>
          <p:cNvPr id="8194" name="Picture 2" descr="http://1.bp.blogspot.com/_ye3etzHCibI/S7yxtYBVG-I/AAAAAAAAAJw/iWjr_dTd2kE/s1600/PontodeInterroga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8880"/>
            <a:ext cx="36195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7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en-US" dirty="0" err="1" smtClean="0"/>
              <a:t>Essa</a:t>
            </a:r>
            <a:r>
              <a:rPr lang="en-US" dirty="0" smtClean="0"/>
              <a:t> </a:t>
            </a:r>
            <a:r>
              <a:rPr lang="en-US" dirty="0" err="1" smtClean="0"/>
              <a:t>nós</a:t>
            </a:r>
            <a:r>
              <a:rPr lang="en-US" dirty="0" smtClean="0"/>
              <a:t> </a:t>
            </a:r>
            <a:r>
              <a:rPr lang="en-US" dirty="0" err="1" smtClean="0"/>
              <a:t>ainda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sabemos</a:t>
            </a:r>
            <a:endParaRPr lang="pt-BR" dirty="0"/>
          </a:p>
        </p:txBody>
      </p:sp>
      <p:pic>
        <p:nvPicPr>
          <p:cNvPr id="10242" name="Picture 2" descr="http://www.rac.com.br/blog/admin/imagens/2122062010161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4305300" cy="30099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0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en-US" dirty="0" err="1" smtClean="0"/>
              <a:t>Fenomenologia</a:t>
            </a:r>
            <a:endParaRPr lang="pt-BR" dirty="0"/>
          </a:p>
        </p:txBody>
      </p:sp>
      <p:pic>
        <p:nvPicPr>
          <p:cNvPr id="4" name="Picture 2" descr="http://jpostema.napsk12.org/blob/full/1124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52" y="2492896"/>
            <a:ext cx="2809875" cy="2695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ímbolo de 'Não' 1"/>
          <p:cNvSpPr/>
          <p:nvPr/>
        </p:nvSpPr>
        <p:spPr>
          <a:xfrm>
            <a:off x="4716016" y="1844824"/>
            <a:ext cx="4285257" cy="4285257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43608" y="3525787"/>
            <a:ext cx="216024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Negação</a:t>
            </a:r>
            <a:r>
              <a:rPr lang="en-US" dirty="0" smtClean="0"/>
              <a:t> a “</a:t>
            </a:r>
            <a:r>
              <a:rPr lang="en-US" dirty="0" err="1" smtClean="0"/>
              <a:t>verdade</a:t>
            </a:r>
            <a:r>
              <a:rPr lang="en-US" dirty="0" smtClean="0"/>
              <a:t> </a:t>
            </a:r>
            <a:r>
              <a:rPr lang="en-US" dirty="0" err="1" smtClean="0"/>
              <a:t>provisória</a:t>
            </a:r>
            <a:r>
              <a:rPr lang="en-US" dirty="0" smtClean="0"/>
              <a:t>” do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científico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07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en-US" dirty="0" err="1" smtClean="0"/>
              <a:t>Fenomenologia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27584" y="2636912"/>
            <a:ext cx="4176464" cy="20313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A consciência é caracterizada pela intencionalidade, porque ela é sempre a consciência de alguma coisa. Essa intencionalidade é a essência da consciência que é representada pelo significado, o nome pelo qual a consciência se dirige a cada objeto.</a:t>
            </a:r>
            <a:endParaRPr lang="pt-BR" dirty="0"/>
          </a:p>
        </p:txBody>
      </p:sp>
      <p:sp>
        <p:nvSpPr>
          <p:cNvPr id="6" name="AutoShape 4" descr="data:image/jpeg;base64,/9j/4AAQSkZJRgABAQAAAQABAAD/2wCEAAkGBhQSERUUExQUFBQWFBcVFBUXFhcYFRQXFRUYGBUWGBcXHCYeGBkjGhQXHzEgIycpLCwsFR4xNTAqNSYrLCkBCQoKDgwOFw8PFykcHBwpKSkpKSkpKSkpKSkpKSwpKSkpKSwpKSksKSkpKSkpKSwpKSwpKSwsLCwsLCwpKSkpKf/AABEIAM8A8wMBIgACEQEDEQH/xAAbAAACAwEBAQAAAAAAAAAAAAACAwEEBQYAB//EADkQAAEDAgQEBAQFBAEFAQAAAAEAAhEDIQQSMUEFIlFhE3GBkQYyobEUQlLB8GLR4fGSBxUjM1Oy/8QAGQEAAwEBAQAAAAAAAAAAAAAAAAECAwQF/8QAIhEAAgICAgMAAwEAAAAAAAAAAAECERIhAzETQVEEImEU/9oADAMBAAIRAxEAPwDQCMIQxGGr1zhCARtAQAJjVQEhqZCFqMFAWeaxEWBCpBTFZ4NRtaoRA29ECGQq+IaEt+LsdNJHp6/ZKrYuW5haDBOw7+UoQ9kuahAT6DwbRtMqgceLxfmIFiHECJsenXsU8iHEtQpyqu95zAGzSJBmNNu5/wAqpW4iWvI1gaaQdp76adQm2gSNIhefT6IBV5iCLjUdJ69lNasGgmx18zcC0ef0RYUQQmMYppkOEt0+v+P8o2kJBQxgsphE0WUlqhlinBCQnlqDIkOhEKQxNLF4NTsbEmkhNFWYQEIsQg00qpTVohAW9UDSKXhrysZQvIsdHg1FCJoRZVNhQIapaiRBqdk0eDUQaia1EGpioEBRmA1Kms4taXATANuvss6vjAbwA6ByHUCbn90roaRYq8RY1wBMf3ntv2VZvEG5iM0BwOSbi5GnZY2Ir5i4NcHAmI3JtB0mNPdVnOtlFiCIBgQTExaNZt2UORdI0jjJcAHSB8xGkh0bbSRfzTqWIIeQQIf8pvlJy809J+nssB3EHNuWuLBLJnSSS5pAuJtdKrcUbl3F/l2vF53EW639VPkHidDiMcWghp5W5WtduXM19DbXWCqDOLiqXxILQYNmkOzHPftM95WNi+L8otAHzEXlv5JF9D9+qVhsQHsMvc12kNaHEnUAnpY+52UvkDE3sJjyHETmmzj0OXUT6afdRxXHscS+kZAEQBBedHED5hbtqCsb/uYynMTZ5EhodT5hzEOFm7dhdKwDm5CJyu8TMxxi4iJBB1Enl6EozDE6XB8Um+r6mXIBOUNP7z16o+J4gtIDrXHX5oMMkDKb3nQrnuFcXZSzku5XEtaAxzhqRadJAmB0TMdj8zZkmHDWQZIceQanLb5tJCryaFjs6Dg+MyNc+o7KOVoaepkmI7yN9FocLe4y53LmJLW9A4A/bbZcrwhuYhwkZTJJcHFxBENbfvJAn5j5LerVxmDi7MNCBEC5OUdCC2J9FrGWiGtm7SrAkgHT6JmZc3wusBUDnGJafKxAJI0k/wA1WzTq5rbzfUaz/ZMllrMozKIUBA7YYRAKGqZSHZ6EOVSShzIGiC1Le1GXoXOQUIIXkZavIAW2qEbaw7pIaiyKEzTEcKo7/REKo6JQYjDU7FiFUdIIENsbgXd2N9NkNZ1p0GWJjQ+UI2sSK+M8Nwz/ACkgA9Lb9B3/ALpWFHP4+qTnDp5muAuS0eugBse3a08/xCsA9rC8gAkCdRlDXCbQdCO66XitWm4ug5dOo2sQND+y5PimIFSea4PKMutgQQQSLQfOVjNlxRu4PDh7SXPknKANHQRm+Xe0H+6o8RwbmOGZwyuiXubEBvWJnz81jUOIvkZG54aHGCQWRuLG2lraDdL4lxvO4l5vu0ychjU210NtN5UZqilB2X+INcJzBryCXMcNHAkwZAkkEmJ7rn6lWSQAc0yNbCLco7hWafxE4tDHAPAmJPK0kETkAgfNNtOip1cUWnM08xzS3/59u4iFlKSfRoosnh9XncH3kQQbBpHldWm1AXZW5wdHkOOYdYGsCND0Wa6q4uEy6JuCOYaE99vZMoszAnM1gaYJP5p2A9DcxqkpA0bDeLnK4MMNjlDi7WYsSL+ZKo4nHnPmaGsPhgSCMupzOI3cZGyqHiRmBa/IWtBOo22G8Kcc1nK9he4Czsx5h5CIVOWhJUy/hMQwMDXjMNWvLRIA3Ei4Osee6t8KEvBgkHMZ/UMpAAiTMmbj8pWVTyvBDWtNybiwEbHUG+l+lk/DUsznNDjSMWJHzaCLnTe0m3dNPYmjq+E3cWmTzAgZsoaWAT5yba6bFPxTCJGfndUmeo/MdflGk7krLwT3UqoYchbkylzDAqNba2YT19DMq4/kc6BD5a0CBmFs4kTEZWOEdl0p6MWtlrB41wcAAXbNAMu7vIFoG3ktltfK1wLiA0wHaX/1I9FicNwDvDzNJnQkai2Zw11j+agDi3ZQPzZnNcwdcx5ZOjjEknv5LROiWjq6FZrhymbD6poaquAoFjQHfMYmNN7q6AqJQJC8Wow1TlSKEuCAtToUFqBpCHNUOan5ULmpMpCgF5FC8oKpDWBGClseExpSKoNoRtCEBGExUSsjjT4MTIvLTpaJ8tR7rXe6xgSeiysfUFRsts5puCLiOo1IudENioxuLYOlGY5hA/K51p169haFzmKwbGEibkBwdJiDFgJnrJW7j68fM05gHSZ5Q0C3pIEaG97aY2JwmamS0Zg7lEGMp3zSbi/3WE/4Wv6YNd7QZyaWBbpBFxA1uYVbwKbuciIcC6npywcxEd7Ab5d1ax1ADMDyuB6Egne89/WZ3hVqWGFRwa7Ky3zSSAGgk23Nh2ELnbNELxrhYNpNY0kQ42cbazMgHol0G1GvIYM03ECxA/M2Rfe6sDhFQguDmWLtssAa/S/kkuxL2PgksIMEgzZwgkXkmCPRSNMdhmUzXZImXEVKbm/JcaaAk/cLoqVOk0Aigz5yQ8BxcG6gQTlGujT6Lj65LXtcCcwNiNbaGesdguhw2ODWNPjghwJyRlc1zR8oj5dJ6GOutwkrJmmJxnw/VE1GDK2CBnAAcCSMpeOUHbLYm3ZZry8mm2q3KASQwy0OA/MHb3ECN4XRN4ua9JtMGWvJtBLs/m4QTfpN9lj8RoENbNR9QU3lnNbK3eBBgyLmT+6cl7RMT2OwjaTgKbalt3Aib2JG3ktHAYloYCWtaGODnO/O69gD+kGCTaNN1mUZqiMwkBxlzv8A2QSdzbTXuiw+OeXNLTZpORrmZmtmIN4vAt5JxdOxtG8cRyljmvzZpa+IjMNiSNhl0jXWbhiqjhT8Q1WOqNAY4XOQSYD3HSfkLY3tqiwuMqB4LjnBaf8AxmGAgmZaQInWxBsCs/F4+iXuBpuGV0kNcwGWthondoiSL/KFq5fSFE06HGagDcxeHGS4h3yteToBYWtJEyCodUzvaACwiCZMNEXi/YEC2+6wauPDnRTMhzTmbaTcmATf+H03fguj473Nqh5Y6BYWYbQ7Nq0iLJrkt0JxrZ2vDcZ4raTrAuEls6N28/8AIWuKaxfgwNbQy6vD3gmLw0wAT2vv5Locq6FK0Z0LLFLacqSE14gIKRWc2SoLEZCBAaB8NLqsgJspWIFipY0KBUIAvJFDmUU9jFDQmBKxkhGFDQjAQI8dO6xOO0DlzCZBBIMSRrDXdNvXstxxtpPZYHHakfMHiZAgtPWxEwQqqyXo5zE1SQcj3tqAHMXhoaAdjIM/uucxfFSIcSC6QeU5HO8o0tG8rp8TkLeVjAARmE/N6TN4jYCVxPEK8EwGGTqBIa1o+UAxY+kxK5uTRcdicVxrOdxAtvH9RcblUG1dO388lp4egHFvhB5ES8FmcOeLxl01i07q+zgz61aqaxl9MNJAgWIzQ2OWQCIGl4CwxcjROuzLqVqRa508+okOLidiHAx9JEKqxhytPV0dBOwn1T+M8L8KplBJGXPzRmEkgBwGjlSFSBESOnfT3hZy+GsdbNvh3CwYc4m05g0HVpNy4A5W6XAMxqEmvwgwXAh0tlwaWB8noATLQY8+2iu4LiNMkF0tnWxAaQBctFnAna+y3+HYoTnAOUySZDS5jmwWy2SDYyOx6Qt4QTRhOTs4Zldwa0uYXNbYEE5bG4MSBdWcDTFSoWVXlrDlIIfLGF0ZS7WbWg6GJ0Wp8Q0Wl7q1AOa11wGkZCGi5km9wdve5HP8NJ8VpbDTILZEie4jf91Mv1YRVnRDhFHO0UiXAtFs2Zwd5tIGo+qp4tjKBcxwDp0bIcWuvBI0daRaIlOr/E7m0n0y006ofEUwGMBBiSIzZgJGu/nNanQbSZ4haHk6uJktd3bEHQ73lU5L0NRfsQ3EV3NDQDezRHOQIvGkC1z7rocJ8GMyVH1XSMgLTEgPsSc1mu3FtYO91WwPFKdNzqjQZqcopgzkZlhoJmet++60Txio5jaLQXj5ADABH6Ra+guRsVcVF7eyZNrox6eDY1+V2WL5S0WmRBdHMB6z3Wzw+v4AY9rxTbnJLQ1xc+byZJuY0jZZgx1OkXh3/sYQAAwu1JLmOItMmL/TVdf8HYZ1Wua9aoww12Si0z4c2kk3JguAtuVUEr0JuzZ+FMO/LUqlgosrP8RlKTmaC0CXbNcYzQNJW6WJjKQAgAAdgB9ERsumPRkLyx5pbndUZCXCqgAKnw0UICVMn8GkC4JNQJkpbioLQvJ2XkxeQVQQKYCkhyY1AxgKMFCAmBAmSsfibWyMxyHQG5beZtfXdbQaqVfDNBIDGy4RJInvr+xTRDRwXF3AucGZjoNMzujgHawdIXNHme54pEACGzzZY0c5xs4+fRdpx+i0kts1rbGCdTGpn3PmuV4zUeTDTJMSGiJ0InLfWLXWHIvZUWAHUOUim5pOZxh5ES7kuTBtaYuNk/gfFvBLqbGtc6o4Fg5RJcHNIdJy2sRsJMQsnF4YhniOLiHQZMAuc4SXAQCRbXyVA4WG+I5ssJNpgnodZibeiwypmtWguK4nNUJJJcQBU0+dtnRFsvRBQwpex7m3yAOcLXEwY6kSq+IpNbEOzGL2iOkHcJnDnDxAXiQCCREmB2/yFk+7ZaeqRpcG4h4bCCwEEjK+QHMI1MfmEWg2Wg/DwMzXMBySGhnK4jVpGlgRO1/Rc1Xrc5Ol5EWgbAei1OHeLU5WsFQNEwYaSLmHOOre0+S0g/RE/o3EcVAFQBrnAtLWus3LLYMsEgDm2P0Ky6BHhmAZDpJkRBFgLSTbyWxxzB1ozVQxktmM8FwEWDQAJ06nRc62qYgaf4Sm9hEZUrEuzG5MSddN++iazEkyDMbATE+XqhweEzugkbayJ7AAHmPotTH8LYxznSI+ZrDMxBvbckdkopjbEZmNmIcQ4i/zGRd0za4svP4i8DM1wbGgAk6EEkne+qsUGNYBsABBytLXuk6EiSLCPO6U3i2VrsoDbObAA0M20iFTtC77R0HwtXZ+GYJaHGo4uJcAXmba6wPsF0PCOLNNdodm5CSIH6nCzng3ItLdyuB+FnhrnODQSWltwHQLSb7rrMJi2i1JgZN5DRBgZb5dAcxuOy2hIzkj6gHqFjfDvEXPaW1PmFwRYFp09VsrsjsxZBCGEYUFNhQt6S5OclOCzLQpzkp6YUt5QNHg9eQSvJFBBNYUlrk1pTBDmuTGlJajBRQFhrkrGVA1kkDbW41UtKmpTBEH+f3QSzjON4lwJyBjoFrERJu4iIdvuNd1yOOIsR8wI5i4MJmRyiNJgz0BXYcUwBc8l7ngmYaYc0gWEt1PUemy4bj1BrbuL3DL/wCIH8oJyiea1xoP9Y8rCC2ZWKDi9xu6+VjrlpAkAtmOUxbT9lUrB0w4QRAv6n1/yrdCvscgOawc2xAAtIuDbt57JuIAqOgAN5bjWSDNj6+cLkZujOe0ukuvGp36eqVSqZTZbeB4I6pmLWZgyQZPL8pgmLzJgQIsm0/homm8HKSSAx8kAO3EG5J6RujBsMkjDxDg509h9BA+y7KhhfBoMrCtmJpQ4CnYAiRmJPMLATbQ2XG0GXIOokRpEf6TX0n+Fn/JnA1Hzxa3kDeEovEclasjiONdVdLthAAmBbokZDE94Hr3XqAlwBsNzaYGpE72+y2fiTKBSY1pY1rOWYkg6OME3Rt7Yuuh/wAN0YbPhh0uBBcOhiAeszbslcYreI8hoaJBAyzlAkW3AFvr6DQ4G8vwoosaGl5dne0vzxmNnBrS3sJ7ab53GeFuoAcrmMcAA7rJJGYj+kHTWOxWnon2KpYu1yJDbAjUkjNPsSlcYcwtaWwCYkA62uT3nZPw76LCS7MP6ddQIIMm+426rNxdUPqHLJEw0m5I2mwvqpfQ0a/DMBmpMyGHEOLpuPmMWtFmjQ9F0FDD1BB5JPRxkx3gAxpaNbLBwWBqBjXOHLciCRfWYECIA3ix3Kv4KsXuzPLwbloaLcv5rxbSBfuFpEhnS8L4uWEEkWsHOiM0w463BEe3ou5wHEGVW5mGRJHtqvjmJquFMuiLh14F5hov1M22tK674U4m6lUZSeypmcI1BboCSCDB6mNI3W8J7ohx9nfSocVDSozStZMUUA5KcU5zUBYosvEQ4JNQK0WpGIjKfT7p2PETmXkrMvKiQ2uTmOSGhNBTKHscmApDCmByQhzXJgKSHJjXIEJxuBFRpFgTF/LSey+UfFnCXnElrnhuVurug0yht97ADzhfYAVQ4lgQ4SAJjpm95/l1nOOSBaZ8AbSkmeljsToNdR5K3hq4lsnMAQNJJbGgm1r6nddH8QcFLHve9jQAQHROXMZzOPf67bLnX1KRtGUAQDcZrG51k6e1lxtNaNU09ncYHjFGm0eHUacoFrNEA3IBOgmdiIgKtxL4jZTzBj22pOcwxmzVM3IxjY5Y1cf7LkqvBHeAa0wIkNNzqQdrR3grMpVuseyuXI6qiVGNhmi4mYMmT53uU/GVrNpgfKSSepMR6AD6lS2tYX2AHpuklhnudIXPbs6MVQLaO/vY2HU9k4Ui9jySZpwYJJkF0GDtFls4XCsdSNNwg6k7hziYjtp9VkMZMm125bbxqVT0R3pFrgdOo7N4dV9OGk8oJLuYQIbcyY66IuKNcIz1qzyLlrwQARoBc7EwkcIxfg1WuJLQJBIuQCImJv5aIOM8YdiKhcQQBoC4k/1OJO5PTy2VWsSWqZXixADb9RcDsSrXC6tSnUzUsmbKQS/LABsdfZZrHey6HC0KDGl3ilzcoa6BeXAxLSQbEbHS/ZJK2DaoXjalem4B3gwW2ygZYNssDYadLBRSxtUsNNgBcakyMpBOUgEE8wiTG1/eMdDwHNc0nkaQNHOcDmsQIj7plHCQG6TteSC0w22xvpvI2Vbsmjq+BfAr3NFQNF4AfUMkECHkNzEFszaL9l2vBPhajhoLQM4BGaImTJsP4EfwpXc/C0y+CRLSQIBg6jsteF2wikjFtsF5SXOTnQkuhWNEipKElKc4LxrhZSVdG0QiUnEfKf5ujNUJOJrcp/m6lPZVaKq8hFT+QoXQZEsqJzavks8VUwVUgs0BVTG1FnCqmsqKqEy+KiMPVEVExtRKiS816lxlVRVRCqgDnPjHh7XUHF8AaZtr6Ej6TK+ZcVwuQDI4PaBcxdpIBI/nQr7fUcCIMEdCJXyT4n+GauFc5zeai6XWtlHQjtZc3NH2XBmDUpvNMwGgQC4NJ9yJubKgx8CI1Wzgca1rA0C8/mu31H8mVQx9JvivykFpcS0huUGegOgXM+jTpggA2/l03CVMrr2kEE/b7JLLXm+/dS+YkXHX1+myzRrao1K+NdkDfyu5i6JgXaT3sd/8rHa/XpPqVYxOLkg7wAbQLdbXKrN3Nu/+k27JqhoM2/miZgcE6pUaxgEuIbc2HcnYIKbJ00GptvbRauGw7cx8MusTLjEiIvO3uhIbZXxfCWMqBhqD5i1zgc2Ug/MWwCARBi/mlVcH4dXKbixB0Ba7Q7iFfrVQA6Yc+DeQ6Q4AwSNI/wAJNM2uRdoaBpA3Bt9d/vTIRY4vheaTlaQ0BlgCcgDYIFtpn/Sfwas51QBjuY3AIJc4xsN726iVmDctOW2moEGDrMjyXX/9PcUBXIIAlkDQ3zC4O2pGvsr41ciZdH0jBZ/DZ4kZ8ozRpKswqpr917xl30YWPcEl6WaqU6sgpUG5Je5Q+qlGskaJoM1IS61flP8AN0t1dJr1rFTWy70TnUKpnUqzGwWvTQ9Um1E1r1ZNltr0xtRVA9Ma9Ai2Hoy9VWvRhyQFptRF4qqh6IPSAsiskcQwzazCx4lrh7dCozrxcir0B8bxGH8HEPpOnkcW7TANvNUsRic7ydJNvJd9/wBROChzBiGDnYYeRF2HRx8j9CvnR1Xnzhi6NlK0NDST1XS8FwohvKC4g/ORkABO2uaxM+cLCwWv8vZdDQx7KeELgcr5y2JD3u1BtsJB1spg/wBi5x/Wzn+MMArvADQM2jZy6CYm6ClRm2ndLDi4kk5nEySbkk6lWaNWJn+e26zm/hfGvpdrYOm2mxw5nXDgSAJDpM73Bi0L2LNNh5CH3mQDAn8v9UR9vJUicxAj26rYxfAnMpte8tbJMNmJDWzqNybBUm36FKKXbKznU3NAzkj80jKJ1NhcjX/SWXUwXHxDa7DkBzRs68D06KtjqQYWtMtd+dp0E3B1Ox0Kl4YI8N2d8/L4cjtB3Mnoq2RotuLhEAyRqQeYybt7jTeyu8Bx3hVmus0zlgyQbwdLgyOqoOxtV4Ic2oBliGsEaa3FtBcLT+GeDuqVBmYeWM5eJDYvI0g7QrinaolvR9UbURGoqYqwo8Zd5gWS9Lc9INZCaqBjXPSi9KfVSnVkFjXuSKz7FLdXSatayRTegg9SqwevKqMSA9MbVWd+Lb1HujGLb+oe6YrNEV0ba6zfxTf1D3RNxLf1D3VCs1BWTBWWU3HN/UFP45v6ktBZrDEIxVWSMW39Q90X41v6glQZGr4ykVwss45v6gvfjG/qCdBkM+I6k4SvH/yf/wDn+XXyehRB19+mq+jccxzfw1bmF6Tx7iB9186w4segifVcH5OmdHDvsZg2wfLX7Qg8GSfM2TGgyekymUqd7nz/ALLjbrZ1JWqF0cKYk2TG0ZJk3PQCFa8PvfTvojYyYG/2nqoybdGmCSEUXuD8rBJOoAzTaNDPWy3qfwlXeBmdk0uXEu9hotzhhpUGgN+aOZ4EFx3kq4OKs6/Relx/jaWTOCfO7eKMih8AUIGc1HOjm54BPUQFewPwnRoPzsnNFiYIFvLXurR4szqfZAeNM7/RdK4or0c+TLtPDtFo6Wm1uya0gaAD0CyXcZHQoRxr+k+6eKCzYdUQ+Ksd3Gh+koDxofpPuEwNp1ZLNVY542Oh9wvDjDY3+iTotGqaqS+os88Yb3Qnibe6GMuuqJT3Kk/ibe6TX4kMpiZSHZoh68sUYx3VeRZJXZURCqOyyMz/ANR9gibiKn9PsvO/1s1wNfOOq944WYMW7drT7o/xv9H1Kr/X/AwRoCuExlcLM/Fg/lcPJE2u3+oekof5SYKBonEgHspOKErML2n8x/4lS142qN+33Vr8mP0TgzS/GBR+MWc6pP52f8hP3Qhh1zN/5BV519FiF8R4yKWXd5HsLn9lz2GMmJtae91OOxZqOk6CwHQJ7cGWBkxJMx0B0lc/JKzWC2PdSgz0I+8JzKV57kL2JoEOBjUeieKZFr+/UrjbO9IHwtNPZMwwyvHofWEM/e/7KXAgC49E4SqSYTj+rNZxgTKFtToVlfi9kFXEE62Xr+Znk+NG1PdVauNgwqIxJiJSg5Q+VlLjRq08VK83F9T2+qzW1CELqqS5WDgjV/Fjr6r34md1kMf1R1HWB0R5mV49WX3YwA6ypGKmFkGpdeFVHlYYGq/EwdVXdjh5qjUrmULnJPkYKCLxxvZB+O7Kh4iPDvl4Hn9iolyOmNJFz8f/AEleR+H2C8uHzy+lUefTUWPfupMhA5/ZZFWT4fdT4aX45RsrdkbAkN8wmBqFrpHRSTG6kLCNOeiltHsVFNw6n9k0G/8AtJtlIruwrZuyfT+6U/hbDtHkrue/8+683shTkvZVIzP+ytmzoV78KJBjmG8636FOgwZj2UgW0n2TfJJ+wi8Rb275bRCA3O8wIJTgQTZeNMdD7pWaeViybaHaeigfX9v2TLd0TWz07ouivKwAW6eHPlH7ofBYdWn6f3Tnt69L+miW4Tr/AD+SmuSX0wajfQH4On1I9VB4e2bOP3TfB9EBbZV5Z/QxiC3A3MP1BBEJLeFmZzAiNDt3Ts8KQ4kTdUuSaFSKlThLiZDo+yYMIevff09E/wAQjX9kBrnoq80gr4VDhCXXIAE7G8+SMYWdSLdBqJ1Vg4ohS2r28keVj9dFY4Kd/p/lSOH6yT7d1YFQHZFmH8lD5mTpejOfhspuHGAZI9/t9kynhoIcJ66Hp/lWy8Ic82R5W0O0/RLX/wAhQvT5+68si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data:image/jpeg;base64,/9j/4AAQSkZJRgABAQAAAQABAAD/2wCEAAkGBhQSERUUExQUFBQWFBcVFBUXFhcYFRQXFRUYGBUWGBcXHCYeGBkjGhQXHzEgIycpLCwsFR4xNTAqNSYrLCkBCQoKDgwOFw8PFykcHBwpKSkpKSkpKSkpKSkpKSwpKSkpKSwpKSksKSkpKSkpKSwpKSwpKSwsLCwsLCwpKSkpKf/AABEIAM8A8wMBIgACEQEDEQH/xAAbAAACAwEBAQAAAAAAAAAAAAACAwEEBQYAB//EADkQAAEDAgQEBAQFBAEFAQAAAAEAAhEDIQQSMUEFIlFhE3GBkQYyobEUQlLB8GLR4fGSBxUjM1Oy/8QAGQEAAwEBAQAAAAAAAAAAAAAAAAECAwQF/8QAIhEAAgICAgMAAwEAAAAAAAAAAAECERIhAzETQVEEImEU/9oADAMBAAIRAxEAPwDQCMIQxGGr1zhCARtAQAJjVQEhqZCFqMFAWeaxEWBCpBTFZ4NRtaoRA29ECGQq+IaEt+LsdNJHp6/ZKrYuW5haDBOw7+UoQ9kuahAT6DwbRtMqgceLxfmIFiHECJsenXsU8iHEtQpyqu95zAGzSJBmNNu5/wAqpW4iWvI1gaaQdp76adQm2gSNIhefT6IBV5iCLjUdJ69lNasGgmx18zcC0ef0RYUQQmMYppkOEt0+v+P8o2kJBQxgsphE0WUlqhlinBCQnlqDIkOhEKQxNLF4NTsbEmkhNFWYQEIsQg00qpTVohAW9UDSKXhrysZQvIsdHg1FCJoRZVNhQIapaiRBqdk0eDUQaia1EGpioEBRmA1Kms4taXATANuvss6vjAbwA6ByHUCbn90roaRYq8RY1wBMf3ntv2VZvEG5iM0BwOSbi5GnZY2Ir5i4NcHAmI3JtB0mNPdVnOtlFiCIBgQTExaNZt2UORdI0jjJcAHSB8xGkh0bbSRfzTqWIIeQQIf8pvlJy809J+nssB3EHNuWuLBLJnSSS5pAuJtdKrcUbl3F/l2vF53EW639VPkHidDiMcWghp5W5WtduXM19DbXWCqDOLiqXxILQYNmkOzHPftM95WNi+L8otAHzEXlv5JF9D9+qVhsQHsMvc12kNaHEnUAnpY+52UvkDE3sJjyHETmmzj0OXUT6afdRxXHscS+kZAEQBBedHED5hbtqCsb/uYynMTZ5EhodT5hzEOFm7dhdKwDm5CJyu8TMxxi4iJBB1Enl6EozDE6XB8Um+r6mXIBOUNP7z16o+J4gtIDrXHX5oMMkDKb3nQrnuFcXZSzku5XEtaAxzhqRadJAmB0TMdj8zZkmHDWQZIceQanLb5tJCryaFjs6Dg+MyNc+o7KOVoaepkmI7yN9FocLe4y53LmJLW9A4A/bbZcrwhuYhwkZTJJcHFxBENbfvJAn5j5LerVxmDi7MNCBEC5OUdCC2J9FrGWiGtm7SrAkgHT6JmZc3wusBUDnGJafKxAJI0k/wA1WzTq5rbzfUaz/ZMllrMozKIUBA7YYRAKGqZSHZ6EOVSShzIGiC1Le1GXoXOQUIIXkZavIAW2qEbaw7pIaiyKEzTEcKo7/REKo6JQYjDU7FiFUdIIENsbgXd2N9NkNZ1p0GWJjQ+UI2sSK+M8Nwz/ACkgA9Lb9B3/ALpWFHP4+qTnDp5muAuS0eugBse3a08/xCsA9rC8gAkCdRlDXCbQdCO66XitWm4ug5dOo2sQND+y5PimIFSea4PKMutgQQQSLQfOVjNlxRu4PDh7SXPknKANHQRm+Xe0H+6o8RwbmOGZwyuiXubEBvWJnz81jUOIvkZG54aHGCQWRuLG2lraDdL4lxvO4l5vu0ychjU210NtN5UZqilB2X+INcJzBryCXMcNHAkwZAkkEmJ7rn6lWSQAc0yNbCLco7hWafxE4tDHAPAmJPK0kETkAgfNNtOip1cUWnM08xzS3/59u4iFlKSfRoosnh9XncH3kQQbBpHldWm1AXZW5wdHkOOYdYGsCND0Wa6q4uEy6JuCOYaE99vZMoszAnM1gaYJP5p2A9DcxqkpA0bDeLnK4MMNjlDi7WYsSL+ZKo4nHnPmaGsPhgSCMupzOI3cZGyqHiRmBa/IWtBOo22G8Kcc1nK9he4Czsx5h5CIVOWhJUy/hMQwMDXjMNWvLRIA3Ei4Osee6t8KEvBgkHMZ/UMpAAiTMmbj8pWVTyvBDWtNybiwEbHUG+l+lk/DUsznNDjSMWJHzaCLnTe0m3dNPYmjq+E3cWmTzAgZsoaWAT5yba6bFPxTCJGfndUmeo/MdflGk7krLwT3UqoYchbkylzDAqNba2YT19DMq4/kc6BD5a0CBmFs4kTEZWOEdl0p6MWtlrB41wcAAXbNAMu7vIFoG3ktltfK1wLiA0wHaX/1I9FicNwDvDzNJnQkai2Zw11j+agDi3ZQPzZnNcwdcx5ZOjjEknv5LROiWjq6FZrhymbD6poaquAoFjQHfMYmNN7q6AqJQJC8Wow1TlSKEuCAtToUFqBpCHNUOan5ULmpMpCgF5FC8oKpDWBGClseExpSKoNoRtCEBGExUSsjjT4MTIvLTpaJ8tR7rXe6xgSeiysfUFRsts5puCLiOo1IudENioxuLYOlGY5hA/K51p169haFzmKwbGEibkBwdJiDFgJnrJW7j68fM05gHSZ5Q0C3pIEaG97aY2JwmamS0Zg7lEGMp3zSbi/3WE/4Wv6YNd7QZyaWBbpBFxA1uYVbwKbuciIcC6npywcxEd7Ab5d1ax1ADMDyuB6Egne89/WZ3hVqWGFRwa7Ky3zSSAGgk23Nh2ELnbNELxrhYNpNY0kQ42cbazMgHol0G1GvIYM03ECxA/M2Rfe6sDhFQguDmWLtssAa/S/kkuxL2PgksIMEgzZwgkXkmCPRSNMdhmUzXZImXEVKbm/JcaaAk/cLoqVOk0Aigz5yQ8BxcG6gQTlGujT6Lj65LXtcCcwNiNbaGesdguhw2ODWNPjghwJyRlc1zR8oj5dJ6GOutwkrJmmJxnw/VE1GDK2CBnAAcCSMpeOUHbLYm3ZZry8mm2q3KASQwy0OA/MHb3ECN4XRN4ua9JtMGWvJtBLs/m4QTfpN9lj8RoENbNR9QU3lnNbK3eBBgyLmT+6cl7RMT2OwjaTgKbalt3Aib2JG3ktHAYloYCWtaGODnO/O69gD+kGCTaNN1mUZqiMwkBxlzv8A2QSdzbTXuiw+OeXNLTZpORrmZmtmIN4vAt5JxdOxtG8cRyljmvzZpa+IjMNiSNhl0jXWbhiqjhT8Q1WOqNAY4XOQSYD3HSfkLY3tqiwuMqB4LjnBaf8AxmGAgmZaQInWxBsCs/F4+iXuBpuGV0kNcwGWthondoiSL/KFq5fSFE06HGagDcxeHGS4h3yteToBYWtJEyCodUzvaACwiCZMNEXi/YEC2+6wauPDnRTMhzTmbaTcmATf+H03fguj473Nqh5Y6BYWYbQ7Nq0iLJrkt0JxrZ2vDcZ4raTrAuEls6N28/8AIWuKaxfgwNbQy6vD3gmLw0wAT2vv5Locq6FK0Z0LLFLacqSE14gIKRWc2SoLEZCBAaB8NLqsgJspWIFipY0KBUIAvJFDmUU9jFDQmBKxkhGFDQjAQI8dO6xOO0DlzCZBBIMSRrDXdNvXstxxtpPZYHHakfMHiZAgtPWxEwQqqyXo5zE1SQcj3tqAHMXhoaAdjIM/uucxfFSIcSC6QeU5HO8o0tG8rp8TkLeVjAARmE/N6TN4jYCVxPEK8EwGGTqBIa1o+UAxY+kxK5uTRcdicVxrOdxAtvH9RcblUG1dO388lp4egHFvhB5ES8FmcOeLxl01i07q+zgz61aqaxl9MNJAgWIzQ2OWQCIGl4CwxcjROuzLqVqRa508+okOLidiHAx9JEKqxhytPV0dBOwn1T+M8L8KplBJGXPzRmEkgBwGjlSFSBESOnfT3hZy+GsdbNvh3CwYc4m05g0HVpNy4A5W6XAMxqEmvwgwXAh0tlwaWB8noATLQY8+2iu4LiNMkF0tnWxAaQBctFnAna+y3+HYoTnAOUySZDS5jmwWy2SDYyOx6Qt4QTRhOTs4Zldwa0uYXNbYEE5bG4MSBdWcDTFSoWVXlrDlIIfLGF0ZS7WbWg6GJ0Wp8Q0Wl7q1AOa11wGkZCGi5km9wdve5HP8NJ8VpbDTILZEie4jf91Mv1YRVnRDhFHO0UiXAtFs2Zwd5tIGo+qp4tjKBcxwDp0bIcWuvBI0daRaIlOr/E7m0n0y006ofEUwGMBBiSIzZgJGu/nNanQbSZ4haHk6uJktd3bEHQ73lU5L0NRfsQ3EV3NDQDezRHOQIvGkC1z7rocJ8GMyVH1XSMgLTEgPsSc1mu3FtYO91WwPFKdNzqjQZqcopgzkZlhoJmet++60Txio5jaLQXj5ADABH6Ra+guRsVcVF7eyZNrox6eDY1+V2WL5S0WmRBdHMB6z3Wzw+v4AY9rxTbnJLQ1xc+byZJuY0jZZgx1OkXh3/sYQAAwu1JLmOItMmL/TVdf8HYZ1Wua9aoww12Si0z4c2kk3JguAtuVUEr0JuzZ+FMO/LUqlgosrP8RlKTmaC0CXbNcYzQNJW6WJjKQAgAAdgB9ERsumPRkLyx5pbndUZCXCqgAKnw0UICVMn8GkC4JNQJkpbioLQvJ2XkxeQVQQKYCkhyY1AxgKMFCAmBAmSsfibWyMxyHQG5beZtfXdbQaqVfDNBIDGy4RJInvr+xTRDRwXF3AucGZjoNMzujgHawdIXNHme54pEACGzzZY0c5xs4+fRdpx+i0kts1rbGCdTGpn3PmuV4zUeTDTJMSGiJ0InLfWLXWHIvZUWAHUOUim5pOZxh5ES7kuTBtaYuNk/gfFvBLqbGtc6o4Fg5RJcHNIdJy2sRsJMQsnF4YhniOLiHQZMAuc4SXAQCRbXyVA4WG+I5ssJNpgnodZibeiwypmtWguK4nNUJJJcQBU0+dtnRFsvRBQwpex7m3yAOcLXEwY6kSq+IpNbEOzGL2iOkHcJnDnDxAXiQCCREmB2/yFk+7ZaeqRpcG4h4bCCwEEjK+QHMI1MfmEWg2Wg/DwMzXMBySGhnK4jVpGlgRO1/Rc1Xrc5Ol5EWgbAei1OHeLU5WsFQNEwYaSLmHOOre0+S0g/RE/o3EcVAFQBrnAtLWus3LLYMsEgDm2P0Ky6BHhmAZDpJkRBFgLSTbyWxxzB1ozVQxktmM8FwEWDQAJ06nRc62qYgaf4Sm9hEZUrEuzG5MSddN++iazEkyDMbATE+XqhweEzugkbayJ7AAHmPotTH8LYxznSI+ZrDMxBvbckdkopjbEZmNmIcQ4i/zGRd0za4svP4i8DM1wbGgAk6EEkne+qsUGNYBsABBytLXuk6EiSLCPO6U3i2VrsoDbObAA0M20iFTtC77R0HwtXZ+GYJaHGo4uJcAXmba6wPsF0PCOLNNdodm5CSIH6nCzng3ItLdyuB+FnhrnODQSWltwHQLSb7rrMJi2i1JgZN5DRBgZb5dAcxuOy2hIzkj6gHqFjfDvEXPaW1PmFwRYFp09VsrsjsxZBCGEYUFNhQt6S5OclOCzLQpzkp6YUt5QNHg9eQSvJFBBNYUlrk1pTBDmuTGlJajBRQFhrkrGVA1kkDbW41UtKmpTBEH+f3QSzjON4lwJyBjoFrERJu4iIdvuNd1yOOIsR8wI5i4MJmRyiNJgz0BXYcUwBc8l7ngmYaYc0gWEt1PUemy4bj1BrbuL3DL/wCIH8oJyiea1xoP9Y8rCC2ZWKDi9xu6+VjrlpAkAtmOUxbT9lUrB0w4QRAv6n1/yrdCvscgOawc2xAAtIuDbt57JuIAqOgAN5bjWSDNj6+cLkZujOe0ukuvGp36eqVSqZTZbeB4I6pmLWZgyQZPL8pgmLzJgQIsm0/homm8HKSSAx8kAO3EG5J6RujBsMkjDxDg509h9BA+y7KhhfBoMrCtmJpQ4CnYAiRmJPMLATbQ2XG0GXIOokRpEf6TX0n+Fn/JnA1Hzxa3kDeEovEclasjiONdVdLthAAmBbokZDE94Hr3XqAlwBsNzaYGpE72+y2fiTKBSY1pY1rOWYkg6OME3Rt7Yuuh/wAN0YbPhh0uBBcOhiAeszbslcYreI8hoaJBAyzlAkW3AFvr6DQ4G8vwoosaGl5dne0vzxmNnBrS3sJ7ab53GeFuoAcrmMcAA7rJJGYj+kHTWOxWnon2KpYu1yJDbAjUkjNPsSlcYcwtaWwCYkA62uT3nZPw76LCS7MP6ddQIIMm+426rNxdUPqHLJEw0m5I2mwvqpfQ0a/DMBmpMyGHEOLpuPmMWtFmjQ9F0FDD1BB5JPRxkx3gAxpaNbLBwWBqBjXOHLciCRfWYECIA3ix3Kv4KsXuzPLwbloaLcv5rxbSBfuFpEhnS8L4uWEEkWsHOiM0w463BEe3ou5wHEGVW5mGRJHtqvjmJquFMuiLh14F5hov1M22tK674U4m6lUZSeypmcI1BboCSCDB6mNI3W8J7ohx9nfSocVDSozStZMUUA5KcU5zUBYosvEQ4JNQK0WpGIjKfT7p2PETmXkrMvKiQ2uTmOSGhNBTKHscmApDCmByQhzXJgKSHJjXIEJxuBFRpFgTF/LSey+UfFnCXnElrnhuVurug0yht97ADzhfYAVQ4lgQ4SAJjpm95/l1nOOSBaZ8AbSkmeljsToNdR5K3hq4lsnMAQNJJbGgm1r6nddH8QcFLHve9jQAQHROXMZzOPf67bLnX1KRtGUAQDcZrG51k6e1lxtNaNU09ncYHjFGm0eHUacoFrNEA3IBOgmdiIgKtxL4jZTzBj22pOcwxmzVM3IxjY5Y1cf7LkqvBHeAa0wIkNNzqQdrR3grMpVuseyuXI6qiVGNhmi4mYMmT53uU/GVrNpgfKSSepMR6AD6lS2tYX2AHpuklhnudIXPbs6MVQLaO/vY2HU9k4Ui9jySZpwYJJkF0GDtFls4XCsdSNNwg6k7hziYjtp9VkMZMm125bbxqVT0R3pFrgdOo7N4dV9OGk8oJLuYQIbcyY66IuKNcIz1qzyLlrwQARoBc7EwkcIxfg1WuJLQJBIuQCImJv5aIOM8YdiKhcQQBoC4k/1OJO5PTy2VWsSWqZXixADb9RcDsSrXC6tSnUzUsmbKQS/LABsdfZZrHey6HC0KDGl3ilzcoa6BeXAxLSQbEbHS/ZJK2DaoXjalem4B3gwW2ygZYNssDYadLBRSxtUsNNgBcakyMpBOUgEE8wiTG1/eMdDwHNc0nkaQNHOcDmsQIj7plHCQG6TteSC0w22xvpvI2Vbsmjq+BfAr3NFQNF4AfUMkECHkNzEFszaL9l2vBPhajhoLQM4BGaImTJsP4EfwpXc/C0y+CRLSQIBg6jsteF2wikjFtsF5SXOTnQkuhWNEipKElKc4LxrhZSVdG0QiUnEfKf5ujNUJOJrcp/m6lPZVaKq8hFT+QoXQZEsqJzavks8VUwVUgs0BVTG1FnCqmsqKqEy+KiMPVEVExtRKiS816lxlVRVRCqgDnPjHh7XUHF8AaZtr6Ej6TK+ZcVwuQDI4PaBcxdpIBI/nQr7fUcCIMEdCJXyT4n+GauFc5zeai6XWtlHQjtZc3NH2XBmDUpvNMwGgQC4NJ9yJubKgx8CI1Wzgca1rA0C8/mu31H8mVQx9JvivykFpcS0huUGegOgXM+jTpggA2/l03CVMrr2kEE/b7JLLXm+/dS+YkXHX1+myzRrao1K+NdkDfyu5i6JgXaT3sd/8rHa/XpPqVYxOLkg7wAbQLdbXKrN3Nu/+k27JqhoM2/miZgcE6pUaxgEuIbc2HcnYIKbJ00GptvbRauGw7cx8MusTLjEiIvO3uhIbZXxfCWMqBhqD5i1zgc2Ug/MWwCARBi/mlVcH4dXKbixB0Ba7Q7iFfrVQA6Yc+DeQ6Q4AwSNI/wAJNM2uRdoaBpA3Bt9d/vTIRY4vheaTlaQ0BlgCcgDYIFtpn/Sfwas51QBjuY3AIJc4xsN726iVmDctOW2moEGDrMjyXX/9PcUBXIIAlkDQ3zC4O2pGvsr41ciZdH0jBZ/DZ4kZ8ozRpKswqpr917xl30YWPcEl6WaqU6sgpUG5Je5Q+qlGskaJoM1IS61flP8AN0t1dJr1rFTWy70TnUKpnUqzGwWvTQ9Um1E1r1ZNltr0xtRVA9Ma9Ai2Hoy9VWvRhyQFptRF4qqh6IPSAsiskcQwzazCx4lrh7dCozrxcir0B8bxGH8HEPpOnkcW7TANvNUsRic7ydJNvJd9/wBROChzBiGDnYYeRF2HRx8j9CvnR1Xnzhi6NlK0NDST1XS8FwohvKC4g/ORkABO2uaxM+cLCwWv8vZdDQx7KeELgcr5y2JD3u1BtsJB1spg/wBi5x/Wzn+MMArvADQM2jZy6CYm6ClRm2ndLDi4kk5nEySbkk6lWaNWJn+e26zm/hfGvpdrYOm2mxw5nXDgSAJDpM73Bi0L2LNNh5CH3mQDAn8v9UR9vJUicxAj26rYxfAnMpte8tbJMNmJDWzqNybBUm36FKKXbKznU3NAzkj80jKJ1NhcjX/SWXUwXHxDa7DkBzRs68D06KtjqQYWtMtd+dp0E3B1Ox0Kl4YI8N2d8/L4cjtB3Mnoq2RotuLhEAyRqQeYybt7jTeyu8Bx3hVmus0zlgyQbwdLgyOqoOxtV4Ic2oBliGsEaa3FtBcLT+GeDuqVBmYeWM5eJDYvI0g7QrinaolvR9UbURGoqYqwo8Zd5gWS9Lc9INZCaqBjXPSi9KfVSnVkFjXuSKz7FLdXSatayRTegg9SqwevKqMSA9MbVWd+Lb1HujGLb+oe6YrNEV0ba6zfxTf1D3RNxLf1D3VCs1BWTBWWU3HN/UFP45v6ktBZrDEIxVWSMW39Q90X41v6glQZGr4ykVwss45v6gvfjG/qCdBkM+I6k4SvH/yf/wDn+XXyehRB19+mq+jccxzfw1bmF6Tx7iB9186w4segifVcH5OmdHDvsZg2wfLX7Qg8GSfM2TGgyekymUqd7nz/ALLjbrZ1JWqF0cKYk2TG0ZJk3PQCFa8PvfTvojYyYG/2nqoybdGmCSEUXuD8rBJOoAzTaNDPWy3qfwlXeBmdk0uXEu9hotzhhpUGgN+aOZ4EFx3kq4OKs6/Relx/jaWTOCfO7eKMih8AUIGc1HOjm54BPUQFewPwnRoPzsnNFiYIFvLXurR4szqfZAeNM7/RdK4or0c+TLtPDtFo6Wm1uya0gaAD0CyXcZHQoRxr+k+6eKCzYdUQ+Ksd3Gh+koDxofpPuEwNp1ZLNVY542Oh9wvDjDY3+iTotGqaqS+os88Yb3Qnibe6GMuuqJT3Kk/ibe6TX4kMpiZSHZoh68sUYx3VeRZJXZURCqOyyMz/ANR9gibiKn9PsvO/1s1wNfOOq944WYMW7drT7o/xv9H1Kr/X/AwRoCuExlcLM/Fg/lcPJE2u3+oekof5SYKBonEgHspOKErML2n8x/4lS142qN+33Vr8mP0TgzS/GBR+MWc6pP52f8hP3Qhh1zN/5BV519FiF8R4yKWXd5HsLn9lz2GMmJtae91OOxZqOk6CwHQJ7cGWBkxJMx0B0lc/JKzWC2PdSgz0I+8JzKV57kL2JoEOBjUeieKZFr+/UrjbO9IHwtNPZMwwyvHofWEM/e/7KXAgC49E4SqSYTj+rNZxgTKFtToVlfi9kFXEE62Xr+Znk+NG1PdVauNgwqIxJiJSg5Q+VlLjRq08VK83F9T2+qzW1CELqqS5WDgjV/Fjr6r34md1kMf1R1HWB0R5mV49WX3YwA6ypGKmFkGpdeFVHlYYGq/EwdVXdjh5qjUrmULnJPkYKCLxxvZB+O7Kh4iPDvl4Hn9iolyOmNJFz8f/AEleR+H2C8uHzy+lUefTUWPfupMhA5/ZZFWT4fdT4aX45RsrdkbAkN8wmBqFrpHRSTG6kLCNOeiltHsVFNw6n9k0G/8AtJtlIruwrZuyfT+6U/hbDtHkrue/8+683shTkvZVIzP+ytmzoV78KJBjmG8636FOgwZj2UgW0n2TfJJ+wi8Rb275bRCA3O8wIJTgQTZeNMdD7pWaeViybaHaeigfX9v2TLd0TWz07ouivKwAW6eHPlH7ofBYdWn6f3Tnt69L+miW4Tr/AD+SmuSX0wajfQH4On1I9VB4e2bOP3TfB9EBbZV5Z/QxiC3A3MP1BBEJLeFmZzAiNDt3Ts8KQ4kTdUuSaFSKlThLiZDo+yYMIevff09E/wAQjX9kBrnoq80gr4VDhCXXIAE7G8+SMYWdSLdBqJ1Vg4ohS2r28keVj9dFY4Kd/p/lSOH6yT7d1YFQHZFmH8lD5mTpejOfhspuHGAZI9/t9kynhoIcJ66Hp/lWy8Ic82R5W0O0/RLX/wAhQvT5+68si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272" name="Picture 8" descr="http://floraisdaamazonia.files.wordpress.com/2012/03/conscie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381375" cy="2876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0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en-US" dirty="0" err="1" smtClean="0"/>
              <a:t>Fenomenologia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03648" y="3728357"/>
            <a:ext cx="108012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"</a:t>
            </a:r>
            <a:r>
              <a:rPr lang="pt-BR" dirty="0" err="1"/>
              <a:t>epoche</a:t>
            </a:r>
            <a:r>
              <a:rPr lang="pt-BR" dirty="0"/>
              <a:t>"</a:t>
            </a:r>
            <a:endParaRPr lang="pt-BR" dirty="0"/>
          </a:p>
        </p:txBody>
      </p:sp>
      <p:pic>
        <p:nvPicPr>
          <p:cNvPr id="11266" name="Picture 2" descr="http://www.confessionsofaninsomniac.com/wp-content/uploads/2009/05/insideh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2437560"/>
            <a:ext cx="2828553" cy="30997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02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3946671" cy="1470025"/>
          </a:xfrm>
        </p:spPr>
        <p:txBody>
          <a:bodyPr>
            <a:normAutofit/>
          </a:bodyPr>
          <a:lstStyle/>
          <a:p>
            <a:pPr algn="r"/>
            <a:r>
              <a:rPr lang="pt-BR" sz="3600" dirty="0" smtClean="0"/>
              <a:t>Origens da Percepção</a:t>
            </a:r>
            <a:endParaRPr lang="pt-BR" sz="36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23528" y="3573208"/>
            <a:ext cx="4104456" cy="1728000"/>
          </a:xfrm>
        </p:spPr>
        <p:txBody>
          <a:bodyPr>
            <a:noAutofit/>
          </a:bodyPr>
          <a:lstStyle/>
          <a:p>
            <a:pPr marL="360000" indent="-457200" algn="r"/>
            <a:r>
              <a:rPr lang="pt-BR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Sensação e percepção</a:t>
            </a:r>
          </a:p>
          <a:p>
            <a:pPr marL="360000" indent="-457200" algn="r"/>
            <a:r>
              <a:rPr lang="pt-BR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Empirismo e Intelectualismo</a:t>
            </a:r>
          </a:p>
          <a:p>
            <a:pPr marL="360000" indent="-457200" algn="r"/>
            <a:r>
              <a:rPr lang="pt-BR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Psicologia da forma e fenomenologia</a:t>
            </a:r>
          </a:p>
          <a:p>
            <a:pPr marL="360000" indent="-457200" algn="r"/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O que é a percepção</a:t>
            </a:r>
          </a:p>
        </p:txBody>
      </p:sp>
      <p:pic>
        <p:nvPicPr>
          <p:cNvPr id="1026" name="Picture 2" descr="http://3.bp.blogspot.com/-LUhJ8SKyTz8/TzCRtSYXbRI/AAAAAAAAq7o/QKly59kXGVE/s1600/hot_weird_funny_amazing_cool4_weird-crazy-funny-people-14_200907301933456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4762500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340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ghlb.files.wordpress.com/2009/08/socr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645" y="1942503"/>
            <a:ext cx="2644625" cy="37585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Epistemologia - Maiêutica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763688" y="5393267"/>
            <a:ext cx="1584176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1400" i="1" dirty="0"/>
              <a:t>Só sei que nada sei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6477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Epistemologia</a:t>
            </a:r>
            <a:endParaRPr lang="pt-BR" dirty="0"/>
          </a:p>
        </p:txBody>
      </p:sp>
      <p:pic>
        <p:nvPicPr>
          <p:cNvPr id="9220" name="Picture 4" descr="http://revistaparametro.files.wordpress.com/2011/03/plat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645" y="1988840"/>
            <a:ext cx="2644625" cy="3698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5" name="Retângulo 4"/>
          <p:cNvSpPr/>
          <p:nvPr/>
        </p:nvSpPr>
        <p:spPr>
          <a:xfrm>
            <a:off x="1619672" y="5164396"/>
            <a:ext cx="264462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1400" dirty="0" smtClean="0"/>
              <a:t>O </a:t>
            </a:r>
            <a:r>
              <a:rPr lang="pt-BR" sz="1400" dirty="0"/>
              <a:t>conhecimento é crença verdadeira e justificada.</a:t>
            </a:r>
          </a:p>
        </p:txBody>
      </p:sp>
    </p:spTree>
    <p:extLst>
      <p:ext uri="{BB962C8B-B14F-4D97-AF65-F5344CB8AC3E}">
        <p14:creationId xmlns:p14="http://schemas.microsoft.com/office/powerpoint/2010/main" val="35913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3946671" cy="1470025"/>
          </a:xfrm>
        </p:spPr>
        <p:txBody>
          <a:bodyPr>
            <a:normAutofit/>
          </a:bodyPr>
          <a:lstStyle/>
          <a:p>
            <a:pPr algn="r"/>
            <a:r>
              <a:rPr lang="pt-BR" sz="3600" dirty="0" smtClean="0"/>
              <a:t>Origens da Percepção</a:t>
            </a:r>
            <a:endParaRPr lang="pt-BR" sz="36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23528" y="3573208"/>
            <a:ext cx="4104456" cy="1728000"/>
          </a:xfrm>
        </p:spPr>
        <p:txBody>
          <a:bodyPr>
            <a:noAutofit/>
          </a:bodyPr>
          <a:lstStyle/>
          <a:p>
            <a:pPr marL="360000" indent="-457200" algn="r"/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Sensação e percepção</a:t>
            </a:r>
          </a:p>
          <a:p>
            <a:pPr marL="360000" indent="-457200" algn="r"/>
            <a:r>
              <a:rPr lang="pt-BR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Empirismo e Intelectualismo</a:t>
            </a:r>
          </a:p>
          <a:p>
            <a:pPr marL="360000" indent="-457200" algn="r"/>
            <a:r>
              <a:rPr lang="pt-BR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Psicologia da forma e fenomenologia</a:t>
            </a:r>
          </a:p>
          <a:p>
            <a:pPr marL="360000" indent="-457200" algn="r"/>
            <a:r>
              <a:rPr lang="pt-BR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O que é a percepção</a:t>
            </a:r>
          </a:p>
        </p:txBody>
      </p:sp>
      <p:pic>
        <p:nvPicPr>
          <p:cNvPr id="1026" name="Picture 2" descr="http://3.bp.blogspot.com/-LUhJ8SKyTz8/TzCRtSYXbRI/AAAAAAAAq7o/QKly59kXGVE/s1600/hot_weird_funny_amazing_cool4_weird-crazy-funny-people-14_200907301933456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4762500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526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Epistemologia</a:t>
            </a:r>
            <a:endParaRPr lang="pt-BR" dirty="0"/>
          </a:p>
        </p:txBody>
      </p:sp>
      <p:pic>
        <p:nvPicPr>
          <p:cNvPr id="6" name="Picture 2" descr="http://www.consciencia.org/wp-content/uploads/1997/07/Aristote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85" y="1844824"/>
            <a:ext cx="2869285" cy="38427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5" name="Retângulo 4"/>
          <p:cNvSpPr/>
          <p:nvPr/>
        </p:nvSpPr>
        <p:spPr>
          <a:xfrm>
            <a:off x="1115616" y="5164396"/>
            <a:ext cx="3096344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1400" dirty="0"/>
              <a:t>O prazer no trabalho aperfeiçoa a obra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3054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Epistemologia</a:t>
            </a:r>
            <a:endParaRPr lang="pt-BR" dirty="0"/>
          </a:p>
        </p:txBody>
      </p:sp>
      <p:pic>
        <p:nvPicPr>
          <p:cNvPr id="6" name="Picture 2" descr="Ficheiro:Conhecimento-Diagra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50937"/>
            <a:ext cx="3429000" cy="2838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152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Epistemologia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755576" y="1556792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Ante a questão da possibilidade do conhecimento, o sujeito pode tomar diferentes atitudes</a:t>
            </a:r>
            <a:r>
              <a:rPr lang="pt-BR" sz="1600" dirty="0" smtClean="0"/>
              <a:t>:</a:t>
            </a:r>
          </a:p>
          <a:p>
            <a:endParaRPr lang="pt-BR" sz="16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31348850"/>
              </p:ext>
            </p:extLst>
          </p:nvPr>
        </p:nvGraphicFramePr>
        <p:xfrm>
          <a:off x="790817" y="2420888"/>
          <a:ext cx="763284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1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948064"/>
            <a:ext cx="5486400" cy="566738"/>
          </a:xfrm>
        </p:spPr>
        <p:txBody>
          <a:bodyPr/>
          <a:lstStyle/>
          <a:p>
            <a:r>
              <a:rPr lang="pt-BR" dirty="0" smtClean="0"/>
              <a:t>Professor: Yves J. Albuquerque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576466"/>
            <a:ext cx="5486400" cy="804862"/>
          </a:xfrm>
        </p:spPr>
        <p:txBody>
          <a:bodyPr/>
          <a:lstStyle/>
          <a:p>
            <a:r>
              <a:rPr lang="pt-BR" dirty="0" smtClean="0"/>
              <a:t>E-mail: yves.albuquerque@gmail.com</a:t>
            </a:r>
            <a:endParaRPr lang="pt-BR" dirty="0"/>
          </a:p>
        </p:txBody>
      </p:sp>
      <p:pic>
        <p:nvPicPr>
          <p:cNvPr id="32770" name="Picture 2" descr="http://2.bp.blogspot.com/_NwXiQ3VfUFI/TQsZzZUfnqI/AAAAAAAAAVU/4Ybx_V3SgdE/s1600/You%2BWi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>
            <a:off x="1792288" y="104584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2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Sensação e Percepção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97976" y="4941168"/>
            <a:ext cx="3826908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400" b="1" dirty="0"/>
              <a:t>Percepção</a:t>
            </a:r>
            <a:r>
              <a:rPr lang="pt-BR" sz="1400" dirty="0"/>
              <a:t>: Processo que envolve a seleção, a organização e a interpretação das informações captadas pelos sentidos.</a:t>
            </a:r>
            <a:br>
              <a:rPr lang="pt-BR" sz="1400" dirty="0"/>
            </a:br>
            <a:endParaRPr lang="pt-BR" sz="14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396427" y="4977409"/>
            <a:ext cx="33834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Sensação</a:t>
            </a:r>
            <a:r>
              <a:rPr lang="pt-BR" sz="1400" dirty="0"/>
              <a:t>: Estímulos captados do ambiente por meio dos aparelhos sensoriais que são codificados como sinais neurais.</a:t>
            </a:r>
          </a:p>
        </p:txBody>
      </p:sp>
      <p:pic>
        <p:nvPicPr>
          <p:cNvPr id="2052" name="Picture 4" descr="http://wp.clicrbs.com.br/atlantidajoinville/files/2011/10/248Britney_spea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468" y="1934952"/>
            <a:ext cx="3744416" cy="2808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ulheretudo.com/wp-content/uploads/2012/04/Perfume-Fantasy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6" y="1593924"/>
            <a:ext cx="3383485" cy="33834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0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Sensação e Percepção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801261" y="3640111"/>
            <a:ext cx="1213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/>
              <a:t>Sensação </a:t>
            </a:r>
          </a:p>
        </p:txBody>
      </p:sp>
      <p:sp>
        <p:nvSpPr>
          <p:cNvPr id="7" name="Retângulo 6"/>
          <p:cNvSpPr/>
          <p:nvPr/>
        </p:nvSpPr>
        <p:spPr>
          <a:xfrm>
            <a:off x="3529453" y="3640111"/>
            <a:ext cx="1263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/>
              <a:t>Percepção</a:t>
            </a:r>
          </a:p>
        </p:txBody>
      </p:sp>
      <p:sp>
        <p:nvSpPr>
          <p:cNvPr id="9" name="Mais 8"/>
          <p:cNvSpPr/>
          <p:nvPr/>
        </p:nvSpPr>
        <p:spPr>
          <a:xfrm>
            <a:off x="3014542" y="3640111"/>
            <a:ext cx="396624" cy="3966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Igual 9"/>
          <p:cNvSpPr/>
          <p:nvPr/>
        </p:nvSpPr>
        <p:spPr>
          <a:xfrm>
            <a:off x="4793132" y="3655366"/>
            <a:ext cx="514911" cy="36004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401661" y="3650720"/>
            <a:ext cx="1776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err="1"/>
              <a:t>S</a:t>
            </a:r>
            <a:r>
              <a:rPr lang="pt-BR" b="1" i="1" dirty="0" err="1" smtClean="0"/>
              <a:t>ensopercepção</a:t>
            </a:r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70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Sensação e Percepção</a:t>
            </a:r>
            <a:endParaRPr lang="pt-BR" dirty="0"/>
          </a:p>
        </p:txBody>
      </p:sp>
      <p:pic>
        <p:nvPicPr>
          <p:cNvPr id="7170" name="Picture 2" descr="http://defaultprime.com/wp-content/uploads/2009/06/punch-out-w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25" y="2636912"/>
            <a:ext cx="4101338" cy="24464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Retângulo 2"/>
          <p:cNvSpPr/>
          <p:nvPr/>
        </p:nvSpPr>
        <p:spPr>
          <a:xfrm>
            <a:off x="2771800" y="2636912"/>
            <a:ext cx="1270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Transdução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8422" y="4159995"/>
            <a:ext cx="4014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/>
              <a:t>É o processo pelo qual nossos sentidos convertem a energia de um estímulo em mensagens neurais.</a:t>
            </a:r>
          </a:p>
        </p:txBody>
      </p:sp>
    </p:spTree>
    <p:extLst>
      <p:ext uri="{BB962C8B-B14F-4D97-AF65-F5344CB8AC3E}">
        <p14:creationId xmlns:p14="http://schemas.microsoft.com/office/powerpoint/2010/main" val="37617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Limiar Absoluto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-180528" y="2276872"/>
            <a:ext cx="401423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 smtClean="0"/>
              <a:t>Persuasão Subliminar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-324544" y="4869160"/>
            <a:ext cx="401423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 smtClean="0"/>
              <a:t>Percepção Subliminar</a:t>
            </a:r>
            <a:endParaRPr lang="pt-BR" dirty="0"/>
          </a:p>
        </p:txBody>
      </p:sp>
      <p:pic>
        <p:nvPicPr>
          <p:cNvPr id="10242" name="Picture 2" descr="http://4.bp.blogspot.com/-5etcnDc0k6c/Tykb1khJ4yI/AAAAAAAAAw4/qIlimUQAAFk/s1600/carrefou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70127"/>
            <a:ext cx="2376264" cy="182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1.bp.blogspot.com/_dCBV7U6oTTY/TNU1W8hLFGI/AAAAAAAAAsE/Hd6Ak09MZlk/s1600/subli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96" y="2276872"/>
            <a:ext cx="1584183" cy="240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5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3946671" cy="1470025"/>
          </a:xfrm>
        </p:spPr>
        <p:txBody>
          <a:bodyPr>
            <a:normAutofit/>
          </a:bodyPr>
          <a:lstStyle/>
          <a:p>
            <a:pPr algn="r"/>
            <a:r>
              <a:rPr lang="pt-BR" sz="3600" dirty="0" smtClean="0"/>
              <a:t>Origens da Percepção</a:t>
            </a:r>
            <a:endParaRPr lang="pt-BR" sz="36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23528" y="3573208"/>
            <a:ext cx="4104456" cy="1728000"/>
          </a:xfrm>
        </p:spPr>
        <p:txBody>
          <a:bodyPr>
            <a:noAutofit/>
          </a:bodyPr>
          <a:lstStyle/>
          <a:p>
            <a:pPr marL="360000" indent="-457200" algn="r"/>
            <a:r>
              <a:rPr lang="pt-BR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Sensação e percepção</a:t>
            </a:r>
          </a:p>
          <a:p>
            <a:pPr marL="360000" indent="-457200" algn="r"/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Empirismo e Intelectualismo</a:t>
            </a:r>
          </a:p>
          <a:p>
            <a:pPr marL="360000" indent="-457200" algn="r"/>
            <a:r>
              <a:rPr lang="pt-BR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Psicologia da forma e fenomenologia</a:t>
            </a:r>
          </a:p>
          <a:p>
            <a:pPr marL="360000" indent="-457200" algn="r"/>
            <a:r>
              <a:rPr lang="pt-BR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O que é a percepção</a:t>
            </a:r>
          </a:p>
        </p:txBody>
      </p:sp>
      <p:pic>
        <p:nvPicPr>
          <p:cNvPr id="1026" name="Picture 2" descr="http://3.bp.blogspot.com/-LUhJ8SKyTz8/TzCRtSYXbRI/AAAAAAAAq7o/QKly59kXGVE/s1600/hot_weird_funny_amazing_cool4_weird-crazy-funny-people-14_200907301933456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4762500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10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dn2.spong.com/news/r/i/richardgar319402l/_-Richard-Garriot-Back-to-Earth-with-Facebook-Games-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436" y="1196752"/>
            <a:ext cx="2657872" cy="23123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mpirismo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Tabula Rasa</a:t>
            </a:r>
            <a:endParaRPr lang="pt-BR" dirty="0"/>
          </a:p>
        </p:txBody>
      </p:sp>
      <p:pic>
        <p:nvPicPr>
          <p:cNvPr id="1028" name="Picture 4" descr="http://www.mifondodepantallagratis.net/games/wallpapers/tabula-ra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35" y="2852936"/>
            <a:ext cx="4437517" cy="3328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5820</TotalTime>
  <Words>398</Words>
  <Application>Microsoft Office PowerPoint</Application>
  <PresentationFormat>Apresentação na tela (4:3)</PresentationFormat>
  <Paragraphs>83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Teoria da Percepção</vt:lpstr>
      <vt:lpstr>Origens da Percepção</vt:lpstr>
      <vt:lpstr>Origens da Percepção</vt:lpstr>
      <vt:lpstr>Sensação e Percepção</vt:lpstr>
      <vt:lpstr>Sensação e Percepção</vt:lpstr>
      <vt:lpstr>Sensação e Percepção</vt:lpstr>
      <vt:lpstr>Limiar Absoluto</vt:lpstr>
      <vt:lpstr>Origens da Percepção</vt:lpstr>
      <vt:lpstr>Empirismo</vt:lpstr>
      <vt:lpstr>Empirismo</vt:lpstr>
      <vt:lpstr>Empirismo</vt:lpstr>
      <vt:lpstr>Empirismo</vt:lpstr>
      <vt:lpstr>Intelectualismo</vt:lpstr>
      <vt:lpstr>Intelectualismo</vt:lpstr>
      <vt:lpstr>Método Científico</vt:lpstr>
      <vt:lpstr>Método Científico</vt:lpstr>
      <vt:lpstr>Origens da Percepção</vt:lpstr>
      <vt:lpstr>Psicologia da Forma</vt:lpstr>
      <vt:lpstr>Essa nós já sabemos!</vt:lpstr>
      <vt:lpstr>Essa nós já sabemos!</vt:lpstr>
      <vt:lpstr>Fenomenologia</vt:lpstr>
      <vt:lpstr>Essa nós ainda não sabemos</vt:lpstr>
      <vt:lpstr>Essa nós ainda não sabemos</vt:lpstr>
      <vt:lpstr>Fenomenologia</vt:lpstr>
      <vt:lpstr>Fenomenologia</vt:lpstr>
      <vt:lpstr>Fenomenologia</vt:lpstr>
      <vt:lpstr>Origens da Percepção</vt:lpstr>
      <vt:lpstr>Epistemologia - Maiêutica</vt:lpstr>
      <vt:lpstr>Epistemologia</vt:lpstr>
      <vt:lpstr>Epistemologia</vt:lpstr>
      <vt:lpstr>Epistemologia</vt:lpstr>
      <vt:lpstr>Epistemologia</vt:lpstr>
      <vt:lpstr>Professor: Yves J. Albuquerque</vt:lpstr>
    </vt:vector>
  </TitlesOfParts>
  <Company>Kranio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Olho</dc:title>
  <dc:creator>Yves J Albuquerque</dc:creator>
  <cp:lastModifiedBy>Yves</cp:lastModifiedBy>
  <cp:revision>42</cp:revision>
  <dcterms:created xsi:type="dcterms:W3CDTF">2012-04-05T14:01:15Z</dcterms:created>
  <dcterms:modified xsi:type="dcterms:W3CDTF">2012-04-24T20:09:50Z</dcterms:modified>
</cp:coreProperties>
</file>