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2"/>
  </p:notesMasterIdLst>
  <p:sldIdLst>
    <p:sldId id="256" r:id="rId2"/>
    <p:sldId id="299" r:id="rId3"/>
    <p:sldId id="328" r:id="rId4"/>
    <p:sldId id="329" r:id="rId5"/>
    <p:sldId id="330" r:id="rId6"/>
    <p:sldId id="331" r:id="rId7"/>
    <p:sldId id="332" r:id="rId8"/>
    <p:sldId id="333" r:id="rId9"/>
    <p:sldId id="334" r:id="rId10"/>
    <p:sldId id="335" r:id="rId11"/>
    <p:sldId id="336" r:id="rId12"/>
    <p:sldId id="337" r:id="rId13"/>
    <p:sldId id="338" r:id="rId14"/>
    <p:sldId id="300" r:id="rId15"/>
    <p:sldId id="339" r:id="rId16"/>
    <p:sldId id="340" r:id="rId17"/>
    <p:sldId id="341" r:id="rId18"/>
    <p:sldId id="343" r:id="rId19"/>
    <p:sldId id="344" r:id="rId20"/>
    <p:sldId id="345" r:id="rId21"/>
    <p:sldId id="342" r:id="rId22"/>
    <p:sldId id="346" r:id="rId23"/>
    <p:sldId id="347" r:id="rId24"/>
    <p:sldId id="348" r:id="rId25"/>
    <p:sldId id="350" r:id="rId26"/>
    <p:sldId id="351" r:id="rId27"/>
    <p:sldId id="352" r:id="rId28"/>
    <p:sldId id="353" r:id="rId29"/>
    <p:sldId id="354" r:id="rId30"/>
    <p:sldId id="356" r:id="rId31"/>
    <p:sldId id="355" r:id="rId32"/>
    <p:sldId id="357" r:id="rId33"/>
    <p:sldId id="358" r:id="rId34"/>
    <p:sldId id="359" r:id="rId35"/>
    <p:sldId id="360" r:id="rId36"/>
    <p:sldId id="361" r:id="rId37"/>
    <p:sldId id="362" r:id="rId38"/>
    <p:sldId id="363" r:id="rId39"/>
    <p:sldId id="364" r:id="rId40"/>
    <p:sldId id="297" r:id="rId41"/>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42" autoAdjust="0"/>
    <p:restoredTop sz="94660"/>
  </p:normalViewPr>
  <p:slideViewPr>
    <p:cSldViewPr>
      <p:cViewPr varScale="1">
        <p:scale>
          <a:sx n="85" d="100"/>
          <a:sy n="85" d="100"/>
        </p:scale>
        <p:origin x="-108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F5CF01-E2FB-4FE9-BB99-A2A33F195C97}" type="datetimeFigureOut">
              <a:rPr lang="pt-BR" smtClean="0"/>
              <a:t>05/02/2013</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24C763-720F-4E07-BE57-47C74B2FB491}" type="slidenum">
              <a:rPr lang="pt-BR" smtClean="0"/>
              <a:t>‹nº›</a:t>
            </a:fld>
            <a:endParaRPr lang="pt-BR"/>
          </a:p>
        </p:txBody>
      </p:sp>
    </p:spTree>
    <p:extLst>
      <p:ext uri="{BB962C8B-B14F-4D97-AF65-F5344CB8AC3E}">
        <p14:creationId xmlns:p14="http://schemas.microsoft.com/office/powerpoint/2010/main" val="21030036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cnn.com/TECH/computing/9810/16/clipdeath.idg/"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en-US" dirty="0" smtClean="0"/>
              <a:t>Deleting the Windows folder would seem to be a rather drastic "correction" for a missing filename association, but, hey, if anyone should know it would be Microsoft, right?</a:t>
            </a:r>
          </a:p>
          <a:p>
            <a:r>
              <a:rPr lang="en-US" dirty="0" smtClean="0"/>
              <a:t/>
            </a:r>
            <a:br>
              <a:rPr lang="en-US" dirty="0" smtClean="0"/>
            </a:br>
            <a:endParaRPr lang="pt-BR" dirty="0"/>
          </a:p>
        </p:txBody>
      </p:sp>
      <p:sp>
        <p:nvSpPr>
          <p:cNvPr id="4" name="Espaço Reservado para Número de Slide 3"/>
          <p:cNvSpPr>
            <a:spLocks noGrp="1"/>
          </p:cNvSpPr>
          <p:nvPr>
            <p:ph type="sldNum" sz="quarter" idx="10"/>
          </p:nvPr>
        </p:nvSpPr>
        <p:spPr/>
        <p:txBody>
          <a:bodyPr/>
          <a:lstStyle/>
          <a:p>
            <a:fld id="{0824C763-720F-4E07-BE57-47C74B2FB491}" type="slidenum">
              <a:rPr lang="pt-BR" smtClean="0"/>
              <a:t>3</a:t>
            </a:fld>
            <a:endParaRPr lang="pt-BR"/>
          </a:p>
        </p:txBody>
      </p:sp>
    </p:spTree>
    <p:extLst>
      <p:ext uri="{BB962C8B-B14F-4D97-AF65-F5344CB8AC3E}">
        <p14:creationId xmlns:p14="http://schemas.microsoft.com/office/powerpoint/2010/main" val="12652242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sz="1200" b="1" i="0" kern="1200" dirty="0" err="1" smtClean="0">
                <a:solidFill>
                  <a:schemeClr val="tx1"/>
                </a:solidFill>
                <a:effectLst/>
                <a:latin typeface="+mn-lt"/>
                <a:ea typeface="+mn-ea"/>
                <a:cs typeface="+mn-cs"/>
              </a:rPr>
              <a:t>Justinmind</a:t>
            </a:r>
            <a:r>
              <a:rPr lang="pt-BR" sz="1200" b="1" i="0" kern="1200" dirty="0" smtClean="0">
                <a:solidFill>
                  <a:schemeClr val="tx1"/>
                </a:solidFill>
                <a:effectLst/>
                <a:latin typeface="+mn-lt"/>
                <a:ea typeface="+mn-ea"/>
                <a:cs typeface="+mn-cs"/>
              </a:rPr>
              <a:t> </a:t>
            </a:r>
            <a:r>
              <a:rPr lang="pt-BR" sz="1200" b="1" i="0" kern="1200" dirty="0" err="1" smtClean="0">
                <a:solidFill>
                  <a:schemeClr val="tx1"/>
                </a:solidFill>
                <a:effectLst/>
                <a:latin typeface="+mn-lt"/>
                <a:ea typeface="+mn-ea"/>
                <a:cs typeface="+mn-cs"/>
              </a:rPr>
              <a:t>Prototyper</a:t>
            </a:r>
            <a:r>
              <a:rPr lang="pt-BR" sz="1200" b="1" i="0" kern="1200" dirty="0" smtClean="0">
                <a:solidFill>
                  <a:schemeClr val="tx1"/>
                </a:solidFill>
                <a:effectLst/>
                <a:latin typeface="+mn-lt"/>
                <a:ea typeface="+mn-ea"/>
                <a:cs typeface="+mn-cs"/>
              </a:rPr>
              <a:t>, </a:t>
            </a:r>
            <a:r>
              <a:rPr lang="pt-BR" sz="1200" b="1" i="0" kern="1200" dirty="0" err="1" smtClean="0">
                <a:solidFill>
                  <a:schemeClr val="tx1"/>
                </a:solidFill>
                <a:effectLst/>
                <a:latin typeface="+mn-lt"/>
                <a:ea typeface="+mn-ea"/>
                <a:cs typeface="+mn-cs"/>
              </a:rPr>
              <a:t>Wix</a:t>
            </a:r>
            <a:r>
              <a:rPr lang="pt-BR" sz="1200" b="1" i="0" kern="1200" dirty="0" smtClean="0">
                <a:solidFill>
                  <a:schemeClr val="tx1"/>
                </a:solidFill>
                <a:effectLst/>
                <a:latin typeface="+mn-lt"/>
                <a:ea typeface="+mn-ea"/>
                <a:cs typeface="+mn-cs"/>
              </a:rPr>
              <a:t>, </a:t>
            </a:r>
            <a:r>
              <a:rPr lang="pt-BR" sz="1200" b="1" i="0" kern="1200" dirty="0" err="1" smtClean="0">
                <a:solidFill>
                  <a:schemeClr val="tx1"/>
                </a:solidFill>
                <a:effectLst/>
                <a:latin typeface="+mn-lt"/>
                <a:ea typeface="+mn-ea"/>
                <a:cs typeface="+mn-cs"/>
              </a:rPr>
              <a:t>iPlotz</a:t>
            </a:r>
            <a:r>
              <a:rPr lang="pt-BR" sz="1200" b="1" i="0" kern="1200" dirty="0" smtClean="0">
                <a:solidFill>
                  <a:schemeClr val="tx1"/>
                </a:solidFill>
                <a:effectLst/>
                <a:latin typeface="+mn-lt"/>
                <a:ea typeface="+mn-ea"/>
                <a:cs typeface="+mn-cs"/>
              </a:rPr>
              <a:t>,</a:t>
            </a:r>
            <a:r>
              <a:rPr lang="pt-BR" sz="1200" b="1" i="0" kern="1200" baseline="0" dirty="0" smtClean="0">
                <a:solidFill>
                  <a:schemeClr val="tx1"/>
                </a:solidFill>
                <a:effectLst/>
                <a:latin typeface="+mn-lt"/>
                <a:ea typeface="+mn-ea"/>
                <a:cs typeface="+mn-cs"/>
              </a:rPr>
              <a:t>  </a:t>
            </a:r>
            <a:r>
              <a:rPr lang="pt-BR" sz="1200" b="1" i="0" kern="1200" baseline="0" dirty="0" err="1" smtClean="0">
                <a:solidFill>
                  <a:schemeClr val="tx1"/>
                </a:solidFill>
                <a:effectLst/>
                <a:latin typeface="+mn-lt"/>
                <a:ea typeface="+mn-ea"/>
                <a:cs typeface="+mn-cs"/>
              </a:rPr>
              <a:t>Cacoo</a:t>
            </a:r>
            <a:endParaRPr lang="pt-BR" sz="1200" b="1" i="0" kern="1200" dirty="0">
              <a:solidFill>
                <a:schemeClr val="tx1"/>
              </a:solidFill>
              <a:effectLst/>
              <a:latin typeface="+mn-lt"/>
              <a:ea typeface="+mn-ea"/>
              <a:cs typeface="+mn-cs"/>
            </a:endParaRPr>
          </a:p>
        </p:txBody>
      </p:sp>
      <p:sp>
        <p:nvSpPr>
          <p:cNvPr id="4" name="Espaço Reservado para Número de Slide 3"/>
          <p:cNvSpPr>
            <a:spLocks noGrp="1"/>
          </p:cNvSpPr>
          <p:nvPr>
            <p:ph type="sldNum" sz="quarter" idx="10"/>
          </p:nvPr>
        </p:nvSpPr>
        <p:spPr/>
        <p:txBody>
          <a:bodyPr/>
          <a:lstStyle/>
          <a:p>
            <a:fld id="{0824C763-720F-4E07-BE57-47C74B2FB491}" type="slidenum">
              <a:rPr lang="pt-BR" smtClean="0"/>
              <a:t>40</a:t>
            </a:fld>
            <a:endParaRPr lang="pt-BR"/>
          </a:p>
        </p:txBody>
      </p:sp>
    </p:spTree>
    <p:extLst>
      <p:ext uri="{BB962C8B-B14F-4D97-AF65-F5344CB8AC3E}">
        <p14:creationId xmlns:p14="http://schemas.microsoft.com/office/powerpoint/2010/main" val="26625094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en-US" sz="1200" b="0" i="0" kern="1200" dirty="0" smtClean="0">
                <a:solidFill>
                  <a:schemeClr val="tx1"/>
                </a:solidFill>
                <a:effectLst/>
                <a:latin typeface="+mn-lt"/>
                <a:ea typeface="+mn-ea"/>
                <a:cs typeface="+mn-cs"/>
              </a:rPr>
              <a:t>candidate for the Interface Hall of Shame, based largely on one notable feature of the program: a single menu:</a:t>
            </a:r>
            <a:endParaRPr lang="pt-BR" dirty="0"/>
          </a:p>
        </p:txBody>
      </p:sp>
      <p:sp>
        <p:nvSpPr>
          <p:cNvPr id="4" name="Espaço Reservado para Número de Slide 3"/>
          <p:cNvSpPr>
            <a:spLocks noGrp="1"/>
          </p:cNvSpPr>
          <p:nvPr>
            <p:ph type="sldNum" sz="quarter" idx="10"/>
          </p:nvPr>
        </p:nvSpPr>
        <p:spPr/>
        <p:txBody>
          <a:bodyPr/>
          <a:lstStyle/>
          <a:p>
            <a:fld id="{0824C763-720F-4E07-BE57-47C74B2FB491}" type="slidenum">
              <a:rPr lang="pt-BR" smtClean="0"/>
              <a:t>6</a:t>
            </a:fld>
            <a:endParaRPr lang="pt-BR"/>
          </a:p>
        </p:txBody>
      </p:sp>
    </p:spTree>
    <p:extLst>
      <p:ext uri="{BB962C8B-B14F-4D97-AF65-F5344CB8AC3E}">
        <p14:creationId xmlns:p14="http://schemas.microsoft.com/office/powerpoint/2010/main" val="37432793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en-US" sz="1200" b="0" i="0" kern="1200" dirty="0" smtClean="0">
                <a:solidFill>
                  <a:schemeClr val="tx1"/>
                </a:solidFill>
                <a:effectLst/>
                <a:latin typeface="+mn-lt"/>
                <a:ea typeface="+mn-ea"/>
                <a:cs typeface="+mn-cs"/>
              </a:rPr>
              <a:t>design metaphor employed in the program </a:t>
            </a:r>
            <a:r>
              <a:rPr lang="en-US" sz="1200" b="0" i="1" kern="1200" dirty="0" err="1" smtClean="0">
                <a:solidFill>
                  <a:schemeClr val="tx1"/>
                </a:solidFill>
                <a:effectLst/>
                <a:latin typeface="+mn-lt"/>
                <a:ea typeface="+mn-ea"/>
                <a:cs typeface="+mn-cs"/>
              </a:rPr>
              <a:t>Apriori</a:t>
            </a:r>
            <a:r>
              <a:rPr lang="en-US" sz="1200" b="0" i="0" kern="1200" dirty="0" smtClean="0">
                <a:solidFill>
                  <a:schemeClr val="tx1"/>
                </a:solidFill>
                <a:effectLst/>
                <a:latin typeface="+mn-lt"/>
                <a:ea typeface="+mn-ea"/>
                <a:cs typeface="+mn-cs"/>
              </a:rPr>
              <a:t>. During the report generation process, the application offers a "Stop Processing" button, perhaps to allow the user to ... stop the </a:t>
            </a:r>
            <a:r>
              <a:rPr lang="en-US" sz="1200" b="0" i="0" kern="1200" dirty="0" err="1" smtClean="0">
                <a:solidFill>
                  <a:schemeClr val="tx1"/>
                </a:solidFill>
                <a:effectLst/>
                <a:latin typeface="+mn-lt"/>
                <a:ea typeface="+mn-ea"/>
                <a:cs typeface="+mn-cs"/>
              </a:rPr>
              <a:t>processsing</a:t>
            </a:r>
            <a:r>
              <a:rPr lang="en-US" sz="1200" b="0" i="0" kern="1200" dirty="0" smtClean="0">
                <a:solidFill>
                  <a:schemeClr val="tx1"/>
                </a:solidFill>
                <a:effectLst/>
                <a:latin typeface="+mn-lt"/>
                <a:ea typeface="+mn-ea"/>
                <a:cs typeface="+mn-cs"/>
              </a:rPr>
              <a:t> of the report. When the user presses the Stop Processing button, well...</a:t>
            </a:r>
            <a:endParaRPr lang="pt-BR" dirty="0"/>
          </a:p>
        </p:txBody>
      </p:sp>
      <p:sp>
        <p:nvSpPr>
          <p:cNvPr id="4" name="Espaço Reservado para Número de Slide 3"/>
          <p:cNvSpPr>
            <a:spLocks noGrp="1"/>
          </p:cNvSpPr>
          <p:nvPr>
            <p:ph type="sldNum" sz="quarter" idx="10"/>
          </p:nvPr>
        </p:nvSpPr>
        <p:spPr/>
        <p:txBody>
          <a:bodyPr/>
          <a:lstStyle/>
          <a:p>
            <a:fld id="{0824C763-720F-4E07-BE57-47C74B2FB491}" type="slidenum">
              <a:rPr lang="pt-BR" smtClean="0"/>
              <a:t>8</a:t>
            </a:fld>
            <a:endParaRPr lang="pt-BR"/>
          </a:p>
        </p:txBody>
      </p:sp>
    </p:spTree>
    <p:extLst>
      <p:ext uri="{BB962C8B-B14F-4D97-AF65-F5344CB8AC3E}">
        <p14:creationId xmlns:p14="http://schemas.microsoft.com/office/powerpoint/2010/main" val="1561080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en-US" sz="1200" b="0" i="0" kern="1200" dirty="0" smtClean="0">
                <a:solidFill>
                  <a:schemeClr val="tx1"/>
                </a:solidFill>
                <a:effectLst/>
                <a:latin typeface="+mn-lt"/>
                <a:ea typeface="+mn-ea"/>
                <a:cs typeface="+mn-cs"/>
              </a:rPr>
              <a:t>meet the animated paperclip, </a:t>
            </a:r>
            <a:r>
              <a:rPr lang="en-US" sz="1200" b="0" i="0" kern="1200" dirty="0" err="1" smtClean="0">
                <a:solidFill>
                  <a:schemeClr val="tx1"/>
                </a:solidFill>
                <a:effectLst/>
                <a:latin typeface="+mn-lt"/>
                <a:ea typeface="+mn-ea"/>
                <a:cs typeface="+mn-cs"/>
              </a:rPr>
              <a:t>microsoft's</a:t>
            </a:r>
            <a:r>
              <a:rPr lang="en-US" sz="1200" b="0" i="0" kern="1200" dirty="0" smtClean="0">
                <a:solidFill>
                  <a:schemeClr val="tx1"/>
                </a:solidFill>
                <a:effectLst/>
                <a:latin typeface="+mn-lt"/>
                <a:ea typeface="+mn-ea"/>
                <a:cs typeface="+mn-cs"/>
              </a:rPr>
              <a:t> woefully inept attempt to provide interactive assistance in its </a:t>
            </a:r>
            <a:r>
              <a:rPr lang="en-US" sz="1200" b="0" i="1" kern="1200" dirty="0" smtClean="0">
                <a:solidFill>
                  <a:schemeClr val="tx1"/>
                </a:solidFill>
                <a:effectLst/>
                <a:latin typeface="+mn-lt"/>
                <a:ea typeface="+mn-ea"/>
                <a:cs typeface="+mn-cs"/>
              </a:rPr>
              <a:t>office97</a:t>
            </a:r>
            <a:r>
              <a:rPr lang="en-US" sz="1200" b="0" i="0" kern="1200" dirty="0" smtClean="0">
                <a:solidFill>
                  <a:schemeClr val="tx1"/>
                </a:solidFill>
                <a:effectLst/>
                <a:latin typeface="+mn-lt"/>
                <a:ea typeface="+mn-ea"/>
                <a:cs typeface="+mn-cs"/>
              </a:rPr>
              <a:t> applications. the paperclip is always on the screen, shifting about to let you know he's evaluating you as you compose a business letter, record your receipts in a ledger, or do whatever one does with a high-end productivity application. when you begin to perform a significant function, the paperclip jumps to life, raises his eyebrows, and dances about in the window. when you initiate an infrequently used function, the paperclip will interrupt you to ask if you want help.</a:t>
            </a:r>
          </a:p>
          <a:p>
            <a:r>
              <a:rPr lang="en-US" sz="1200" b="0" i="0" kern="1200" dirty="0" smtClean="0">
                <a:solidFill>
                  <a:schemeClr val="tx1"/>
                </a:solidFill>
                <a:effectLst/>
                <a:latin typeface="+mn-lt"/>
                <a:ea typeface="+mn-ea"/>
                <a:cs typeface="+mn-cs"/>
              </a:rPr>
              <a:t>my five-year-old niece </a:t>
            </a:r>
            <a:r>
              <a:rPr lang="en-US" sz="1200" b="0" i="1" kern="1200" dirty="0" smtClean="0">
                <a:solidFill>
                  <a:schemeClr val="tx1"/>
                </a:solidFill>
                <a:effectLst/>
                <a:latin typeface="+mn-lt"/>
                <a:ea typeface="+mn-ea"/>
                <a:cs typeface="+mn-cs"/>
              </a:rPr>
              <a:t>loves</a:t>
            </a:r>
            <a:r>
              <a:rPr lang="en-US" sz="1200" b="0" i="0" kern="1200" dirty="0" smtClean="0">
                <a:solidFill>
                  <a:schemeClr val="tx1"/>
                </a:solidFill>
                <a:effectLst/>
                <a:latin typeface="+mn-lt"/>
                <a:ea typeface="+mn-ea"/>
                <a:cs typeface="+mn-cs"/>
              </a:rPr>
              <a:t> the paperclip. printing a page produces squeals of delight as the paperclip squeezes itself through rollers to illustrate the path of the page through the printer. that five-year-olds find the paperclip so cute should have been a clue to </a:t>
            </a:r>
            <a:r>
              <a:rPr lang="en-US" sz="1200" b="0" i="0" kern="1200" dirty="0" err="1" smtClean="0">
                <a:solidFill>
                  <a:schemeClr val="tx1"/>
                </a:solidFill>
                <a:effectLst/>
                <a:latin typeface="+mn-lt"/>
                <a:ea typeface="+mn-ea"/>
                <a:cs typeface="+mn-cs"/>
              </a:rPr>
              <a:t>microsoft</a:t>
            </a:r>
            <a:r>
              <a:rPr lang="en-US" sz="1200" b="0" i="0" kern="1200" dirty="0" smtClean="0">
                <a:solidFill>
                  <a:schemeClr val="tx1"/>
                </a:solidFill>
                <a:effectLst/>
                <a:latin typeface="+mn-lt"/>
                <a:ea typeface="+mn-ea"/>
                <a:cs typeface="+mn-cs"/>
              </a:rPr>
              <a:t> that there might be some problems with the design: five-year-olds do not purchase $500.00 application suites; adults do, and most adults quickly tire of "cute".</a:t>
            </a:r>
          </a:p>
          <a:p>
            <a:r>
              <a:rPr lang="en-US" sz="1200" b="0" i="0" kern="1200" dirty="0" smtClean="0">
                <a:solidFill>
                  <a:schemeClr val="tx1"/>
                </a:solidFill>
                <a:effectLst/>
                <a:latin typeface="+mn-lt"/>
                <a:ea typeface="+mn-ea"/>
                <a:cs typeface="+mn-cs"/>
              </a:rPr>
              <a:t>the notion of interactive assistance is not the problem. </a:t>
            </a:r>
            <a:r>
              <a:rPr lang="en-US" sz="1200" b="0" i="0" kern="1200" dirty="0" err="1" smtClean="0">
                <a:solidFill>
                  <a:schemeClr val="tx1"/>
                </a:solidFill>
                <a:effectLst/>
                <a:latin typeface="+mn-lt"/>
                <a:ea typeface="+mn-ea"/>
                <a:cs typeface="+mn-cs"/>
              </a:rPr>
              <a:t>isys</a:t>
            </a:r>
            <a:r>
              <a:rPr lang="en-US" sz="1200" b="0" i="0" kern="1200" dirty="0" smtClean="0">
                <a:solidFill>
                  <a:schemeClr val="tx1"/>
                </a:solidFill>
                <a:effectLst/>
                <a:latin typeface="+mn-lt"/>
                <a:ea typeface="+mn-ea"/>
                <a:cs typeface="+mn-cs"/>
              </a:rPr>
              <a:t>' founder was conducting research on interactive assistance as a graduate student nearly 15 years ago. the problem is that </a:t>
            </a:r>
            <a:r>
              <a:rPr lang="en-US" sz="1200" b="0" i="0" kern="1200" dirty="0" err="1" smtClean="0">
                <a:solidFill>
                  <a:schemeClr val="tx1"/>
                </a:solidFill>
                <a:effectLst/>
                <a:latin typeface="+mn-lt"/>
                <a:ea typeface="+mn-ea"/>
                <a:cs typeface="+mn-cs"/>
              </a:rPr>
              <a:t>microsoft's</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implementaion</a:t>
            </a:r>
            <a:r>
              <a:rPr lang="en-US" sz="1200" b="0" i="0" kern="1200" dirty="0" smtClean="0">
                <a:solidFill>
                  <a:schemeClr val="tx1"/>
                </a:solidFill>
                <a:effectLst/>
                <a:latin typeface="+mn-lt"/>
                <a:ea typeface="+mn-ea"/>
                <a:cs typeface="+mn-cs"/>
              </a:rPr>
              <a:t> is intensely intrusive: the paperclip is incessantly animated, swaying about, moving its eyes, and even "jotting down notes". when it "speaks", you cannot help but listen. the user can turn it off, but only temporarily: the next time he or she tries to access the help file, the paperclip again comes to life.</a:t>
            </a:r>
          </a:p>
          <a:p>
            <a:r>
              <a:rPr lang="en-US" sz="1200" b="0" i="0" kern="1200" dirty="0" smtClean="0">
                <a:solidFill>
                  <a:schemeClr val="tx1"/>
                </a:solidFill>
                <a:effectLst/>
                <a:latin typeface="+mn-lt"/>
                <a:ea typeface="+mn-ea"/>
                <a:cs typeface="+mn-cs"/>
              </a:rPr>
              <a:t>it would seem that the designers' enthusiasm for finally implementing interactive assistance clouded their ability to distinguish between the short-term "wow!" first impressions and the more important extended-use reactions. then again, this hypothesis is based on the dubious assumption that the marketing department even allowed testing to be performed.</a:t>
            </a:r>
          </a:p>
          <a:p>
            <a:r>
              <a:rPr lang="en-US" sz="1200" b="0" i="0" kern="1200" dirty="0" smtClean="0">
                <a:solidFill>
                  <a:schemeClr val="tx1"/>
                </a:solidFill>
                <a:effectLst/>
                <a:latin typeface="+mn-lt"/>
                <a:ea typeface="+mn-ea"/>
                <a:cs typeface="+mn-cs"/>
              </a:rPr>
              <a:t>a side note to </a:t>
            </a:r>
            <a:r>
              <a:rPr lang="en-US" sz="1200" b="0" i="0" kern="1200" dirty="0" err="1" smtClean="0">
                <a:solidFill>
                  <a:schemeClr val="tx1"/>
                </a:solidFill>
                <a:effectLst/>
                <a:latin typeface="+mn-lt"/>
                <a:ea typeface="+mn-ea"/>
                <a:cs typeface="+mn-cs"/>
              </a:rPr>
              <a:t>microsoft</a:t>
            </a:r>
            <a:r>
              <a:rPr lang="en-US" sz="1200" b="0" i="0" kern="1200" dirty="0" smtClean="0">
                <a:solidFill>
                  <a:schemeClr val="tx1"/>
                </a:solidFill>
                <a:effectLst/>
                <a:latin typeface="+mn-lt"/>
                <a:ea typeface="+mn-ea"/>
                <a:cs typeface="+mn-cs"/>
              </a:rPr>
              <a:t>: a shifty-eyed character does not inspire much confidence and trust. perhaps the "puppy" agent would have been a better choice as the default.</a:t>
            </a:r>
          </a:p>
          <a:p>
            <a:r>
              <a:rPr lang="en-US" sz="1200" b="0" i="1" kern="1200" dirty="0" smtClean="0">
                <a:solidFill>
                  <a:schemeClr val="tx1"/>
                </a:solidFill>
                <a:effectLst/>
                <a:latin typeface="+mn-lt"/>
                <a:ea typeface="+mn-ea"/>
                <a:cs typeface="+mn-cs"/>
              </a:rPr>
              <a:t>update (26-october-1998)</a:t>
            </a:r>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we are grateful to a visitor for pointing us to a recent article posted on </a:t>
            </a:r>
            <a:r>
              <a:rPr lang="en-US" sz="1200" b="0" i="0" kern="1200" dirty="0" err="1" smtClean="0">
                <a:solidFill>
                  <a:schemeClr val="tx1"/>
                </a:solidFill>
                <a:effectLst/>
                <a:latin typeface="+mn-lt"/>
                <a:ea typeface="+mn-ea"/>
                <a:cs typeface="+mn-cs"/>
              </a:rPr>
              <a:t>cnn</a:t>
            </a:r>
            <a:r>
              <a:rPr lang="en-US" sz="1200" b="0" i="0" kern="1200" dirty="0" smtClean="0">
                <a:solidFill>
                  <a:schemeClr val="tx1"/>
                </a:solidFill>
                <a:effectLst/>
                <a:latin typeface="+mn-lt"/>
                <a:ea typeface="+mn-ea"/>
                <a:cs typeface="+mn-cs"/>
              </a:rPr>
              <a:t> interactive. in </a:t>
            </a:r>
            <a:r>
              <a:rPr lang="en-US" sz="1200" b="0" i="0" kern="1200" dirty="0" err="1" smtClean="0">
                <a:solidFill>
                  <a:schemeClr val="tx1"/>
                </a:solidFill>
                <a:effectLst/>
                <a:latin typeface="+mn-lt"/>
                <a:ea typeface="+mn-ea"/>
                <a:cs typeface="+mn-cs"/>
                <a:hlinkClick r:id="rId3"/>
              </a:rPr>
              <a:t>microsoft</a:t>
            </a:r>
            <a:r>
              <a:rPr lang="en-US" sz="1200" b="0" i="0" kern="1200" dirty="0" smtClean="0">
                <a:solidFill>
                  <a:schemeClr val="tx1"/>
                </a:solidFill>
                <a:effectLst/>
                <a:latin typeface="+mn-lt"/>
                <a:ea typeface="+mn-ea"/>
                <a:cs typeface="+mn-cs"/>
                <a:hlinkClick r:id="rId3"/>
              </a:rPr>
              <a:t> assistant killed in </a:t>
            </a:r>
            <a:r>
              <a:rPr lang="en-US" sz="1200" b="0" i="0" kern="1200" dirty="0" err="1" smtClean="0">
                <a:solidFill>
                  <a:schemeClr val="tx1"/>
                </a:solidFill>
                <a:effectLst/>
                <a:latin typeface="+mn-lt"/>
                <a:ea typeface="+mn-ea"/>
                <a:cs typeface="+mn-cs"/>
                <a:hlinkClick r:id="rId3"/>
              </a:rPr>
              <a:t>denver</a:t>
            </a:r>
            <a:r>
              <a:rPr lang="en-US" sz="1200" b="0" i="0" kern="1200" dirty="0" smtClean="0">
                <a:solidFill>
                  <a:schemeClr val="tx1"/>
                </a:solidFill>
                <a:effectLst/>
                <a:latin typeface="+mn-lt"/>
                <a:ea typeface="+mn-ea"/>
                <a:cs typeface="+mn-cs"/>
              </a:rPr>
              <a:t>, it was reported that </a:t>
            </a:r>
            <a:r>
              <a:rPr lang="en-US" sz="1200" b="0" i="0" kern="1200" dirty="0" err="1" smtClean="0">
                <a:solidFill>
                  <a:schemeClr val="tx1"/>
                </a:solidFill>
                <a:effectLst/>
                <a:latin typeface="+mn-lt"/>
                <a:ea typeface="+mn-ea"/>
                <a:cs typeface="+mn-cs"/>
              </a:rPr>
              <a:t>microsoft</a:t>
            </a:r>
            <a:r>
              <a:rPr lang="en-US" sz="1200" b="0" i="0" kern="1200" dirty="0" smtClean="0">
                <a:solidFill>
                  <a:schemeClr val="tx1"/>
                </a:solidFill>
                <a:effectLst/>
                <a:latin typeface="+mn-lt"/>
                <a:ea typeface="+mn-ea"/>
                <a:cs typeface="+mn-cs"/>
              </a:rPr>
              <a:t> program managers demonstrated a technique to kill the assistant to a crowd attending a development conference. as reported in the article:</a:t>
            </a:r>
          </a:p>
          <a:p>
            <a:r>
              <a:rPr lang="en-US" i="1" dirty="0" smtClean="0"/>
              <a:t>the assistant, a paper clip with expressive eyes and hyperactive eyebrows that offers user tips, has been the source of wide scorn among developers, who have little use for its cuteness and intrusiveness. the assistant's demise triggered a hearty round of applause. 	</a:t>
            </a:r>
            <a:endParaRPr lang="pt-BR" dirty="0"/>
          </a:p>
        </p:txBody>
      </p:sp>
      <p:sp>
        <p:nvSpPr>
          <p:cNvPr id="4" name="Espaço Reservado para Número de Slide 3"/>
          <p:cNvSpPr>
            <a:spLocks noGrp="1"/>
          </p:cNvSpPr>
          <p:nvPr>
            <p:ph type="sldNum" sz="quarter" idx="10"/>
          </p:nvPr>
        </p:nvSpPr>
        <p:spPr/>
        <p:txBody>
          <a:bodyPr/>
          <a:lstStyle/>
          <a:p>
            <a:fld id="{0824C763-720F-4E07-BE57-47C74B2FB491}" type="slidenum">
              <a:rPr lang="pt-BR" smtClean="0"/>
              <a:t>9</a:t>
            </a:fld>
            <a:endParaRPr lang="pt-BR"/>
          </a:p>
        </p:txBody>
      </p:sp>
    </p:spTree>
    <p:extLst>
      <p:ext uri="{BB962C8B-B14F-4D97-AF65-F5344CB8AC3E}">
        <p14:creationId xmlns:p14="http://schemas.microsoft.com/office/powerpoint/2010/main" val="4443546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en-US" sz="1200" b="0" i="0" kern="1200" dirty="0" smtClean="0">
                <a:solidFill>
                  <a:schemeClr val="tx1"/>
                </a:solidFill>
                <a:effectLst/>
                <a:latin typeface="+mn-lt"/>
                <a:ea typeface="+mn-ea"/>
                <a:cs typeface="+mn-cs"/>
              </a:rPr>
              <a:t>we found this unusual metaphor in </a:t>
            </a:r>
            <a:r>
              <a:rPr lang="en-US" sz="1200" b="0" i="1" kern="1200" dirty="0" smtClean="0">
                <a:solidFill>
                  <a:schemeClr val="tx1"/>
                </a:solidFill>
                <a:effectLst/>
                <a:latin typeface="+mn-lt"/>
                <a:ea typeface="+mn-ea"/>
                <a:cs typeface="+mn-cs"/>
              </a:rPr>
              <a:t>flexi</a:t>
            </a:r>
            <a:r>
              <a:rPr lang="en-US" sz="1200" b="0" i="0" kern="1200" dirty="0" smtClean="0">
                <a:solidFill>
                  <a:schemeClr val="tx1"/>
                </a:solidFill>
                <a:effectLst/>
                <a:latin typeface="+mn-lt"/>
                <a:ea typeface="+mn-ea"/>
                <a:cs typeface="+mn-cs"/>
              </a:rPr>
              <a:t>, an accounting package for medium-sized businesses. we refer to it as the </a:t>
            </a:r>
            <a:r>
              <a:rPr lang="en-US" sz="1200" b="1" i="0" kern="1200" dirty="0" smtClean="0">
                <a:solidFill>
                  <a:schemeClr val="tx1"/>
                </a:solidFill>
                <a:effectLst/>
                <a:latin typeface="+mn-lt"/>
                <a:ea typeface="+mn-ea"/>
                <a:cs typeface="+mn-cs"/>
              </a:rPr>
              <a:t>magnifying glass metaphor</a:t>
            </a:r>
            <a:r>
              <a:rPr lang="en-US" sz="1200" b="0" i="0" kern="1200" dirty="0" smtClean="0">
                <a:solidFill>
                  <a:schemeClr val="tx1"/>
                </a:solidFill>
                <a:effectLst/>
                <a:latin typeface="+mn-lt"/>
                <a:ea typeface="+mn-ea"/>
                <a:cs typeface="+mn-cs"/>
              </a:rPr>
              <a:t> since the </a:t>
            </a:r>
            <a:r>
              <a:rPr lang="en-US" sz="1200" b="0" i="0" kern="1200" dirty="0" err="1" smtClean="0">
                <a:solidFill>
                  <a:schemeClr val="tx1"/>
                </a:solidFill>
                <a:effectLst/>
                <a:latin typeface="+mn-lt"/>
                <a:ea typeface="+mn-ea"/>
                <a:cs typeface="+mn-cs"/>
              </a:rPr>
              <a:t>listbox</a:t>
            </a:r>
            <a:r>
              <a:rPr lang="en-US" sz="1200" b="0" i="0" kern="1200" dirty="0" smtClean="0">
                <a:solidFill>
                  <a:schemeClr val="tx1"/>
                </a:solidFill>
                <a:effectLst/>
                <a:latin typeface="+mn-lt"/>
                <a:ea typeface="+mn-ea"/>
                <a:cs typeface="+mn-cs"/>
              </a:rPr>
              <a:t> displays a magnified image of the selected item. our guess is that the designers wanted to increase the likelihood that the user would be able to detect which item has been selected, but we would have thought that the bold blue border would have been sufficient for this purpose. the magnification is not only unnecessary, it makes the information more difficult to read.</a:t>
            </a:r>
            <a:endParaRPr lang="pt-BR" dirty="0"/>
          </a:p>
        </p:txBody>
      </p:sp>
      <p:sp>
        <p:nvSpPr>
          <p:cNvPr id="4" name="Espaço Reservado para Número de Slide 3"/>
          <p:cNvSpPr>
            <a:spLocks noGrp="1"/>
          </p:cNvSpPr>
          <p:nvPr>
            <p:ph type="sldNum" sz="quarter" idx="10"/>
          </p:nvPr>
        </p:nvSpPr>
        <p:spPr/>
        <p:txBody>
          <a:bodyPr/>
          <a:lstStyle/>
          <a:p>
            <a:fld id="{0824C763-720F-4E07-BE57-47C74B2FB491}" type="slidenum">
              <a:rPr lang="pt-BR" smtClean="0"/>
              <a:t>10</a:t>
            </a:fld>
            <a:endParaRPr lang="pt-BR"/>
          </a:p>
        </p:txBody>
      </p:sp>
    </p:spTree>
    <p:extLst>
      <p:ext uri="{BB962C8B-B14F-4D97-AF65-F5344CB8AC3E}">
        <p14:creationId xmlns:p14="http://schemas.microsoft.com/office/powerpoint/2010/main" val="2261060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sz="1200" b="0" i="0" kern="1200" dirty="0" err="1" smtClean="0">
                <a:solidFill>
                  <a:schemeClr val="tx1"/>
                </a:solidFill>
                <a:effectLst/>
                <a:latin typeface="+mn-lt"/>
                <a:ea typeface="+mn-ea"/>
                <a:cs typeface="+mn-cs"/>
              </a:rPr>
              <a:t>microsoft's</a:t>
            </a:r>
            <a:r>
              <a:rPr lang="pt-BR" sz="1200" b="0" i="0" kern="1200" dirty="0" smtClean="0">
                <a:solidFill>
                  <a:schemeClr val="tx1"/>
                </a:solidFill>
                <a:effectLst/>
                <a:latin typeface="+mn-lt"/>
                <a:ea typeface="+mn-ea"/>
                <a:cs typeface="+mn-cs"/>
              </a:rPr>
              <a:t> </a:t>
            </a:r>
            <a:r>
              <a:rPr lang="pt-BR" sz="1200" b="0" i="1" kern="1200" dirty="0" err="1" smtClean="0">
                <a:solidFill>
                  <a:schemeClr val="tx1"/>
                </a:solidFill>
                <a:effectLst/>
                <a:latin typeface="+mn-lt"/>
                <a:ea typeface="+mn-ea"/>
                <a:cs typeface="+mn-cs"/>
              </a:rPr>
              <a:t>outlook</a:t>
            </a:r>
            <a:r>
              <a:rPr lang="pt-BR" sz="1200" b="0" i="1" kern="1200" dirty="0" smtClean="0">
                <a:solidFill>
                  <a:schemeClr val="tx1"/>
                </a:solidFill>
                <a:effectLst/>
                <a:latin typeface="+mn-lt"/>
                <a:ea typeface="+mn-ea"/>
                <a:cs typeface="+mn-cs"/>
              </a:rPr>
              <a:t> '98</a:t>
            </a:r>
            <a:r>
              <a:rPr lang="pt-BR" sz="1200" b="0" i="0" kern="120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the message is generated when a user attempts to view the calendar of another individual but does not have read permissions for that calendar. the message gives the impression that there is actually something wrong with the other individual's configuration, when in fact, it's merely a permissions issue. once the user is granted read permission to the other calendar, the message will not appear.</a:t>
            </a:r>
            <a:endParaRPr lang="pt-BR" dirty="0"/>
          </a:p>
        </p:txBody>
      </p:sp>
      <p:sp>
        <p:nvSpPr>
          <p:cNvPr id="4" name="Espaço Reservado para Número de Slide 3"/>
          <p:cNvSpPr>
            <a:spLocks noGrp="1"/>
          </p:cNvSpPr>
          <p:nvPr>
            <p:ph type="sldNum" sz="quarter" idx="10"/>
          </p:nvPr>
        </p:nvSpPr>
        <p:spPr/>
        <p:txBody>
          <a:bodyPr/>
          <a:lstStyle/>
          <a:p>
            <a:fld id="{0824C763-720F-4E07-BE57-47C74B2FB491}" type="slidenum">
              <a:rPr lang="pt-BR" smtClean="0"/>
              <a:t>11</a:t>
            </a:fld>
            <a:endParaRPr lang="pt-BR"/>
          </a:p>
        </p:txBody>
      </p:sp>
    </p:spTree>
    <p:extLst>
      <p:ext uri="{BB962C8B-B14F-4D97-AF65-F5344CB8AC3E}">
        <p14:creationId xmlns:p14="http://schemas.microsoft.com/office/powerpoint/2010/main" val="17765455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en-US" sz="1200" b="0" i="0" kern="1200" dirty="0" smtClean="0">
                <a:solidFill>
                  <a:schemeClr val="tx1"/>
                </a:solidFill>
                <a:effectLst/>
                <a:latin typeface="+mn-lt"/>
                <a:ea typeface="+mn-ea"/>
                <a:cs typeface="+mn-cs"/>
              </a:rPr>
              <a:t>we found this curious message when uninstalling apple's </a:t>
            </a:r>
            <a:r>
              <a:rPr lang="en-US" sz="1200" b="0" i="1" kern="1200" dirty="0" err="1" smtClean="0">
                <a:solidFill>
                  <a:schemeClr val="tx1"/>
                </a:solidFill>
                <a:effectLst/>
                <a:latin typeface="+mn-lt"/>
                <a:ea typeface="+mn-ea"/>
                <a:cs typeface="+mn-cs"/>
              </a:rPr>
              <a:t>quicktime</a:t>
            </a:r>
            <a:r>
              <a:rPr lang="en-US" sz="1200" b="0" i="1" kern="1200" dirty="0" smtClean="0">
                <a:solidFill>
                  <a:schemeClr val="tx1"/>
                </a:solidFill>
                <a:effectLst/>
                <a:latin typeface="+mn-lt"/>
                <a:ea typeface="+mn-ea"/>
                <a:cs typeface="+mn-cs"/>
              </a:rPr>
              <a:t> 4.0 player for win95</a:t>
            </a:r>
            <a:r>
              <a:rPr lang="en-US" sz="1200" b="0" i="0" kern="1200" dirty="0" smtClean="0">
                <a:solidFill>
                  <a:schemeClr val="tx1"/>
                </a:solidFill>
                <a:effectLst/>
                <a:latin typeface="+mn-lt"/>
                <a:ea typeface="+mn-ea"/>
                <a:cs typeface="+mn-cs"/>
              </a:rPr>
              <a:t>. we are told that the phrase "system extensions" is familiar to mac users, but the win95 users who will see the message will justifiably be at a loss as to its meaning.</a:t>
            </a:r>
            <a:endParaRPr lang="pt-BR" dirty="0"/>
          </a:p>
        </p:txBody>
      </p:sp>
      <p:sp>
        <p:nvSpPr>
          <p:cNvPr id="4" name="Espaço Reservado para Número de Slide 3"/>
          <p:cNvSpPr>
            <a:spLocks noGrp="1"/>
          </p:cNvSpPr>
          <p:nvPr>
            <p:ph type="sldNum" sz="quarter" idx="10"/>
          </p:nvPr>
        </p:nvSpPr>
        <p:spPr/>
        <p:txBody>
          <a:bodyPr/>
          <a:lstStyle/>
          <a:p>
            <a:fld id="{0824C763-720F-4E07-BE57-47C74B2FB491}" type="slidenum">
              <a:rPr lang="pt-BR" smtClean="0"/>
              <a:t>12</a:t>
            </a:fld>
            <a:endParaRPr lang="pt-BR"/>
          </a:p>
        </p:txBody>
      </p:sp>
    </p:spTree>
    <p:extLst>
      <p:ext uri="{BB962C8B-B14F-4D97-AF65-F5344CB8AC3E}">
        <p14:creationId xmlns:p14="http://schemas.microsoft.com/office/powerpoint/2010/main" val="11392957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en-US" sz="1200" b="0" i="0" kern="1200" dirty="0" smtClean="0">
                <a:solidFill>
                  <a:schemeClr val="tx1"/>
                </a:solidFill>
                <a:effectLst/>
                <a:latin typeface="+mn-lt"/>
                <a:ea typeface="+mn-ea"/>
                <a:cs typeface="+mn-cs"/>
              </a:rPr>
              <a:t>sometimes you can carry real-world metaphors too far. </a:t>
            </a:r>
            <a:r>
              <a:rPr lang="en-US" sz="1200" b="0" i="0" kern="1200" dirty="0" err="1" smtClean="0">
                <a:solidFill>
                  <a:schemeClr val="tx1"/>
                </a:solidFill>
                <a:effectLst/>
                <a:latin typeface="+mn-lt"/>
                <a:ea typeface="+mn-ea"/>
                <a:cs typeface="+mn-cs"/>
              </a:rPr>
              <a:t>ibm's</a:t>
            </a:r>
            <a:r>
              <a:rPr lang="en-US" sz="1200" b="0" i="1" kern="1200" dirty="0" err="1" smtClean="0">
                <a:solidFill>
                  <a:schemeClr val="tx1"/>
                </a:solidFill>
                <a:effectLst/>
                <a:latin typeface="+mn-lt"/>
                <a:ea typeface="+mn-ea"/>
                <a:cs typeface="+mn-cs"/>
              </a:rPr>
              <a:t>audiostation</a:t>
            </a:r>
            <a:r>
              <a:rPr lang="en-US" sz="1200" b="0" i="0" kern="1200" dirty="0" smtClean="0">
                <a:solidFill>
                  <a:schemeClr val="tx1"/>
                </a:solidFill>
                <a:effectLst/>
                <a:latin typeface="+mn-lt"/>
                <a:ea typeface="+mn-ea"/>
                <a:cs typeface="+mn-cs"/>
              </a:rPr>
              <a:t> is a multimedia player that is pre-packaged with some models of their pcs. while "power" makes sense to a stereo system component, it makes little sense in a computer application. click </a:t>
            </a:r>
            <a:r>
              <a:rPr lang="en-US" sz="1200" b="0" i="0" kern="1200" dirty="0" err="1" smtClean="0">
                <a:solidFill>
                  <a:schemeClr val="tx1"/>
                </a:solidFill>
                <a:effectLst/>
                <a:latin typeface="+mn-lt"/>
                <a:ea typeface="+mn-ea"/>
                <a:cs typeface="+mn-cs"/>
              </a:rPr>
              <a:t>on</a:t>
            </a:r>
            <a:r>
              <a:rPr lang="en-US" sz="1200" b="0" i="1" kern="1200" dirty="0" err="1" smtClean="0">
                <a:solidFill>
                  <a:schemeClr val="tx1"/>
                </a:solidFill>
                <a:effectLst/>
                <a:latin typeface="+mn-lt"/>
                <a:ea typeface="+mn-ea"/>
                <a:cs typeface="+mn-cs"/>
              </a:rPr>
              <a:t>power</a:t>
            </a:r>
            <a:r>
              <a:rPr lang="en-US" sz="1200" b="0" i="0" kern="1200" dirty="0" smtClean="0">
                <a:solidFill>
                  <a:schemeClr val="tx1"/>
                </a:solidFill>
                <a:effectLst/>
                <a:latin typeface="+mn-lt"/>
                <a:ea typeface="+mn-ea"/>
                <a:cs typeface="+mn-cs"/>
              </a:rPr>
              <a:t> and the program ends, invariably eliciting an "</a:t>
            </a:r>
            <a:r>
              <a:rPr lang="en-US" sz="1200" b="0" i="0" kern="1200" dirty="0" err="1" smtClean="0">
                <a:solidFill>
                  <a:schemeClr val="tx1"/>
                </a:solidFill>
                <a:effectLst/>
                <a:latin typeface="+mn-lt"/>
                <a:ea typeface="+mn-ea"/>
                <a:cs typeface="+mn-cs"/>
              </a:rPr>
              <a:t>ooops</a:t>
            </a:r>
            <a:r>
              <a:rPr lang="en-US" sz="1200" b="0" i="0" kern="1200" dirty="0" smtClean="0">
                <a:solidFill>
                  <a:schemeClr val="tx1"/>
                </a:solidFill>
                <a:effectLst/>
                <a:latin typeface="+mn-lt"/>
                <a:ea typeface="+mn-ea"/>
                <a:cs typeface="+mn-cs"/>
              </a:rPr>
              <a:t>" from the curious user.</a:t>
            </a:r>
            <a:endParaRPr lang="pt-BR" dirty="0"/>
          </a:p>
        </p:txBody>
      </p:sp>
      <p:sp>
        <p:nvSpPr>
          <p:cNvPr id="4" name="Espaço Reservado para Número de Slide 3"/>
          <p:cNvSpPr>
            <a:spLocks noGrp="1"/>
          </p:cNvSpPr>
          <p:nvPr>
            <p:ph type="sldNum" sz="quarter" idx="10"/>
          </p:nvPr>
        </p:nvSpPr>
        <p:spPr/>
        <p:txBody>
          <a:bodyPr/>
          <a:lstStyle/>
          <a:p>
            <a:fld id="{0824C763-720F-4E07-BE57-47C74B2FB491}" type="slidenum">
              <a:rPr lang="pt-BR" smtClean="0"/>
              <a:t>13</a:t>
            </a:fld>
            <a:endParaRPr lang="pt-BR"/>
          </a:p>
        </p:txBody>
      </p:sp>
    </p:spTree>
    <p:extLst>
      <p:ext uri="{BB962C8B-B14F-4D97-AF65-F5344CB8AC3E}">
        <p14:creationId xmlns:p14="http://schemas.microsoft.com/office/powerpoint/2010/main" val="2186388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smtClean="0"/>
              <a:t>E não analítica</a:t>
            </a:r>
            <a:endParaRPr lang="pt-BR" dirty="0"/>
          </a:p>
        </p:txBody>
      </p:sp>
      <p:sp>
        <p:nvSpPr>
          <p:cNvPr id="4" name="Espaço Reservado para Número de Slide 3"/>
          <p:cNvSpPr>
            <a:spLocks noGrp="1"/>
          </p:cNvSpPr>
          <p:nvPr>
            <p:ph type="sldNum" sz="quarter" idx="10"/>
          </p:nvPr>
        </p:nvSpPr>
        <p:spPr/>
        <p:txBody>
          <a:bodyPr/>
          <a:lstStyle/>
          <a:p>
            <a:fld id="{0824C763-720F-4E07-BE57-47C74B2FB491}" type="slidenum">
              <a:rPr lang="pt-BR" smtClean="0"/>
              <a:t>16</a:t>
            </a:fld>
            <a:endParaRPr lang="pt-BR"/>
          </a:p>
        </p:txBody>
      </p:sp>
    </p:spTree>
    <p:extLst>
      <p:ext uri="{BB962C8B-B14F-4D97-AF65-F5344CB8AC3E}">
        <p14:creationId xmlns:p14="http://schemas.microsoft.com/office/powerpoint/2010/main" val="1880749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8" name="Título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pt-BR" smtClean="0"/>
              <a:t>Clique para editar o título mestre</a:t>
            </a:r>
            <a:endParaRPr kumimoji="0" lang="en-US"/>
          </a:p>
        </p:txBody>
      </p:sp>
      <p:sp>
        <p:nvSpPr>
          <p:cNvPr id="9" name="Subtítulo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28" name="Espaço Reservado para Data 27"/>
          <p:cNvSpPr>
            <a:spLocks noGrp="1"/>
          </p:cNvSpPr>
          <p:nvPr>
            <p:ph type="dt" sz="half" idx="10"/>
          </p:nvPr>
        </p:nvSpPr>
        <p:spPr>
          <a:xfrm>
            <a:off x="6400800" y="6355080"/>
            <a:ext cx="2286000" cy="365760"/>
          </a:xfrm>
        </p:spPr>
        <p:txBody>
          <a:bodyPr/>
          <a:lstStyle>
            <a:lvl1pPr>
              <a:defRPr sz="1400"/>
            </a:lvl1pPr>
          </a:lstStyle>
          <a:p>
            <a:fld id="{06E96FAA-B168-4B70-A54A-B4C058B93DAF}" type="datetimeFigureOut">
              <a:rPr lang="pt-BR" smtClean="0"/>
              <a:t>05/02/2013</a:t>
            </a:fld>
            <a:endParaRPr lang="pt-BR"/>
          </a:p>
        </p:txBody>
      </p:sp>
      <p:sp>
        <p:nvSpPr>
          <p:cNvPr id="17" name="Espaço Reservado para Rodapé 16"/>
          <p:cNvSpPr>
            <a:spLocks noGrp="1"/>
          </p:cNvSpPr>
          <p:nvPr>
            <p:ph type="ftr" sz="quarter" idx="11"/>
          </p:nvPr>
        </p:nvSpPr>
        <p:spPr>
          <a:xfrm>
            <a:off x="2898648" y="6355080"/>
            <a:ext cx="3474720" cy="365760"/>
          </a:xfrm>
        </p:spPr>
        <p:txBody>
          <a:bodyPr/>
          <a:lstStyle/>
          <a:p>
            <a:endParaRPr lang="pt-BR"/>
          </a:p>
        </p:txBody>
      </p:sp>
      <p:sp>
        <p:nvSpPr>
          <p:cNvPr id="29" name="Espaço Reservado para Número de Slide 28"/>
          <p:cNvSpPr>
            <a:spLocks noGrp="1"/>
          </p:cNvSpPr>
          <p:nvPr>
            <p:ph type="sldNum" sz="quarter" idx="12"/>
          </p:nvPr>
        </p:nvSpPr>
        <p:spPr>
          <a:xfrm>
            <a:off x="1216152" y="6355080"/>
            <a:ext cx="1219200" cy="365760"/>
          </a:xfrm>
        </p:spPr>
        <p:txBody>
          <a:bodyPr/>
          <a:lstStyle/>
          <a:p>
            <a:fld id="{C73DDD20-4331-4EC4-AA75-F4D98A181042}" type="slidenum">
              <a:rPr lang="pt-BR" smtClean="0"/>
              <a:t>‹nº›</a:t>
            </a:fld>
            <a:endParaRPr lang="pt-BR"/>
          </a:p>
        </p:txBody>
      </p:sp>
      <p:sp>
        <p:nvSpPr>
          <p:cNvPr id="21" name="Retângulo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tângulo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tângulo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tângulo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06E96FAA-B168-4B70-A54A-B4C058B93DAF}" type="datetimeFigureOut">
              <a:rPr lang="pt-BR" smtClean="0"/>
              <a:t>05/02/2013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73DDD20-4331-4EC4-AA75-F4D98A181042}" type="slidenum">
              <a:rPr lang="pt-BR" smtClean="0"/>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06E96FAA-B168-4B70-A54A-B4C058B93DAF}" type="datetimeFigureOut">
              <a:rPr lang="pt-BR" smtClean="0"/>
              <a:t>05/02/2013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73DDD20-4331-4EC4-AA75-F4D98A181042}" type="slidenum">
              <a:rPr lang="pt-BR" smtClean="0"/>
              <a:t>‹nº›</a:t>
            </a:fld>
            <a:endParaRPr lang="pt-BR"/>
          </a:p>
        </p:txBody>
      </p:sp>
      <p:sp>
        <p:nvSpPr>
          <p:cNvPr id="7" name="Conector reto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Triângulo isósceles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Conector reto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4" name="Espaço Reservado para Data 3"/>
          <p:cNvSpPr>
            <a:spLocks noGrp="1"/>
          </p:cNvSpPr>
          <p:nvPr>
            <p:ph type="dt" sz="half" idx="10"/>
          </p:nvPr>
        </p:nvSpPr>
        <p:spPr/>
        <p:txBody>
          <a:bodyPr/>
          <a:lstStyle/>
          <a:p>
            <a:fld id="{06E96FAA-B168-4B70-A54A-B4C058B93DAF}" type="datetimeFigureOut">
              <a:rPr lang="pt-BR" smtClean="0"/>
              <a:t>05/02/2013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73DDD20-4331-4EC4-AA75-F4D98A181042}" type="slidenum">
              <a:rPr lang="pt-BR" smtClean="0"/>
              <a:t>‹nº›</a:t>
            </a:fld>
            <a:endParaRPr lang="pt-BR"/>
          </a:p>
        </p:txBody>
      </p:sp>
      <p:sp>
        <p:nvSpPr>
          <p:cNvPr id="8" name="Espaço Reservado para Conteúdo 7"/>
          <p:cNvSpPr>
            <a:spLocks noGrp="1"/>
          </p:cNvSpPr>
          <p:nvPr>
            <p:ph sz="quarter" idx="1"/>
          </p:nvPr>
        </p:nvSpPr>
        <p:spPr>
          <a:xfrm>
            <a:off x="457200" y="1219200"/>
            <a:ext cx="8229600" cy="4937760"/>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pt-BR" smtClean="0"/>
              <a:t>Clique para editar o título mestre</a:t>
            </a:r>
            <a:endParaRPr kumimoji="0" lang="en-US"/>
          </a:p>
        </p:txBody>
      </p:sp>
      <p:sp>
        <p:nvSpPr>
          <p:cNvPr id="3" name="Espaço Reservado para Texto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 texto mestre</a:t>
            </a:r>
          </a:p>
        </p:txBody>
      </p:sp>
      <p:sp>
        <p:nvSpPr>
          <p:cNvPr id="4" name="Espaço Reservado para Data 3"/>
          <p:cNvSpPr>
            <a:spLocks noGrp="1"/>
          </p:cNvSpPr>
          <p:nvPr>
            <p:ph type="dt" sz="half" idx="10"/>
          </p:nvPr>
        </p:nvSpPr>
        <p:spPr>
          <a:xfrm>
            <a:off x="6400800" y="6355080"/>
            <a:ext cx="2286000" cy="365760"/>
          </a:xfrm>
        </p:spPr>
        <p:txBody>
          <a:bodyPr/>
          <a:lstStyle/>
          <a:p>
            <a:fld id="{06E96FAA-B168-4B70-A54A-B4C058B93DAF}" type="datetimeFigureOut">
              <a:rPr lang="pt-BR" smtClean="0"/>
              <a:t>05/02/2013</a:t>
            </a:fld>
            <a:endParaRPr lang="pt-BR"/>
          </a:p>
        </p:txBody>
      </p:sp>
      <p:sp>
        <p:nvSpPr>
          <p:cNvPr id="5" name="Espaço Reservado para Rodapé 4"/>
          <p:cNvSpPr>
            <a:spLocks noGrp="1"/>
          </p:cNvSpPr>
          <p:nvPr>
            <p:ph type="ftr" sz="quarter" idx="11"/>
          </p:nvPr>
        </p:nvSpPr>
        <p:spPr>
          <a:xfrm>
            <a:off x="2898648" y="6355080"/>
            <a:ext cx="3474720" cy="365760"/>
          </a:xfrm>
        </p:spPr>
        <p:txBody>
          <a:bodyPr/>
          <a:lstStyle/>
          <a:p>
            <a:endParaRPr lang="pt-BR"/>
          </a:p>
        </p:txBody>
      </p:sp>
      <p:sp>
        <p:nvSpPr>
          <p:cNvPr id="6" name="Espaço Reservado para Número de Slide 5"/>
          <p:cNvSpPr>
            <a:spLocks noGrp="1"/>
          </p:cNvSpPr>
          <p:nvPr>
            <p:ph type="sldNum" sz="quarter" idx="12"/>
          </p:nvPr>
        </p:nvSpPr>
        <p:spPr>
          <a:xfrm>
            <a:off x="1069848" y="6355080"/>
            <a:ext cx="1520952" cy="365760"/>
          </a:xfrm>
        </p:spPr>
        <p:txBody>
          <a:bodyPr/>
          <a:lstStyle/>
          <a:p>
            <a:fld id="{C73DDD20-4331-4EC4-AA75-F4D98A181042}" type="slidenum">
              <a:rPr lang="pt-BR" smtClean="0"/>
              <a:t>‹nº›</a:t>
            </a:fld>
            <a:endParaRPr lang="pt-BR"/>
          </a:p>
        </p:txBody>
      </p:sp>
      <p:sp>
        <p:nvSpPr>
          <p:cNvPr id="7" name="Retângulo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tângulo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28600"/>
            <a:ext cx="8229600" cy="914400"/>
          </a:xfrm>
        </p:spPr>
        <p:txBody>
          <a:bodyPr/>
          <a:lstStyle/>
          <a:p>
            <a:r>
              <a:rPr kumimoji="0" lang="pt-BR" smtClean="0"/>
              <a:t>Clique para editar o título mestre</a:t>
            </a:r>
            <a:endParaRPr kumimoji="0" lang="en-US"/>
          </a:p>
        </p:txBody>
      </p:sp>
      <p:sp>
        <p:nvSpPr>
          <p:cNvPr id="5" name="Espaço Reservado para Data 4"/>
          <p:cNvSpPr>
            <a:spLocks noGrp="1"/>
          </p:cNvSpPr>
          <p:nvPr>
            <p:ph type="dt" sz="half" idx="10"/>
          </p:nvPr>
        </p:nvSpPr>
        <p:spPr/>
        <p:txBody>
          <a:bodyPr/>
          <a:lstStyle/>
          <a:p>
            <a:fld id="{06E96FAA-B168-4B70-A54A-B4C058B93DAF}" type="datetimeFigureOut">
              <a:rPr lang="pt-BR" smtClean="0"/>
              <a:t>05/02/2013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73DDD20-4331-4EC4-AA75-F4D98A181042}" type="slidenum">
              <a:rPr lang="pt-BR" smtClean="0"/>
              <a:t>‹nº›</a:t>
            </a:fld>
            <a:endParaRPr lang="pt-BR"/>
          </a:p>
        </p:txBody>
      </p:sp>
      <p:sp>
        <p:nvSpPr>
          <p:cNvPr id="9" name="Espaço Reservado para Conteúdo 8"/>
          <p:cNvSpPr>
            <a:spLocks noGrp="1"/>
          </p:cNvSpPr>
          <p:nvPr>
            <p:ph sz="quarter" idx="1"/>
          </p:nvPr>
        </p:nvSpPr>
        <p:spPr>
          <a:xfrm>
            <a:off x="457200" y="1219200"/>
            <a:ext cx="4041648" cy="4937760"/>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1" name="Espaço Reservado para Conteúdo 10"/>
          <p:cNvSpPr>
            <a:spLocks noGrp="1"/>
          </p:cNvSpPr>
          <p:nvPr>
            <p:ph sz="quarter" idx="2"/>
          </p:nvPr>
        </p:nvSpPr>
        <p:spPr>
          <a:xfrm>
            <a:off x="4632198" y="1216152"/>
            <a:ext cx="4041648" cy="4937760"/>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28600"/>
            <a:ext cx="8229600" cy="914400"/>
          </a:xfrm>
        </p:spPr>
        <p:txBody>
          <a:bodyPr anchor="ctr"/>
          <a:lstStyle>
            <a:lvl1pPr>
              <a:defRPr/>
            </a:lvl1pPr>
          </a:lstStyle>
          <a:p>
            <a:r>
              <a:rPr kumimoji="0" lang="pt-BR" smtClean="0"/>
              <a:t>Clique para editar o título mestre</a:t>
            </a:r>
            <a:endParaRPr kumimoji="0" lang="en-US"/>
          </a:p>
        </p:txBody>
      </p:sp>
      <p:sp>
        <p:nvSpPr>
          <p:cNvPr id="3" name="Espaço Reservado para Texto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 texto mestre</a:t>
            </a:r>
          </a:p>
        </p:txBody>
      </p:sp>
      <p:sp>
        <p:nvSpPr>
          <p:cNvPr id="4" name="Espaço Reservado para Texto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 texto mestre</a:t>
            </a:r>
          </a:p>
        </p:txBody>
      </p:sp>
      <p:sp>
        <p:nvSpPr>
          <p:cNvPr id="7" name="Espaço Reservado para Data 6"/>
          <p:cNvSpPr>
            <a:spLocks noGrp="1"/>
          </p:cNvSpPr>
          <p:nvPr>
            <p:ph type="dt" sz="half" idx="10"/>
          </p:nvPr>
        </p:nvSpPr>
        <p:spPr/>
        <p:txBody>
          <a:bodyPr/>
          <a:lstStyle/>
          <a:p>
            <a:fld id="{06E96FAA-B168-4B70-A54A-B4C058B93DAF}" type="datetimeFigureOut">
              <a:rPr lang="pt-BR" smtClean="0"/>
              <a:t>05/02/2013</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C73DDD20-4331-4EC4-AA75-F4D98A181042}" type="slidenum">
              <a:rPr lang="pt-BR" smtClean="0"/>
              <a:t>‹nº›</a:t>
            </a:fld>
            <a:endParaRPr lang="pt-BR"/>
          </a:p>
        </p:txBody>
      </p:sp>
      <p:sp>
        <p:nvSpPr>
          <p:cNvPr id="11" name="Espaço Reservado para Conteúdo 10"/>
          <p:cNvSpPr>
            <a:spLocks noGrp="1"/>
          </p:cNvSpPr>
          <p:nvPr>
            <p:ph sz="quarter" idx="2"/>
          </p:nvPr>
        </p:nvSpPr>
        <p:spPr>
          <a:xfrm>
            <a:off x="457200" y="2133600"/>
            <a:ext cx="4038600" cy="4038600"/>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3" name="Espaço Reservado para Conteúdo 12"/>
          <p:cNvSpPr>
            <a:spLocks noGrp="1"/>
          </p:cNvSpPr>
          <p:nvPr>
            <p:ph sz="quarter" idx="4"/>
          </p:nvPr>
        </p:nvSpPr>
        <p:spPr>
          <a:xfrm>
            <a:off x="4648200" y="2133600"/>
            <a:ext cx="4038600" cy="4038600"/>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28600"/>
            <a:ext cx="8229600" cy="914400"/>
          </a:xfrm>
        </p:spPr>
        <p:txBody>
          <a:bodyPr/>
          <a:lstStyle/>
          <a:p>
            <a:r>
              <a:rPr kumimoji="0" lang="pt-BR" smtClean="0"/>
              <a:t>Clique para editar o título mestre</a:t>
            </a:r>
            <a:endParaRPr kumimoji="0" lang="en-US"/>
          </a:p>
        </p:txBody>
      </p:sp>
      <p:sp>
        <p:nvSpPr>
          <p:cNvPr id="3" name="Espaço Reservado para Data 2"/>
          <p:cNvSpPr>
            <a:spLocks noGrp="1"/>
          </p:cNvSpPr>
          <p:nvPr>
            <p:ph type="dt" sz="half" idx="10"/>
          </p:nvPr>
        </p:nvSpPr>
        <p:spPr/>
        <p:txBody>
          <a:bodyPr/>
          <a:lstStyle/>
          <a:p>
            <a:fld id="{06E96FAA-B168-4B70-A54A-B4C058B93DAF}" type="datetimeFigureOut">
              <a:rPr lang="pt-BR" smtClean="0"/>
              <a:t>05/02/2013</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C73DDD20-4331-4EC4-AA75-F4D98A181042}" type="slidenum">
              <a:rPr lang="pt-BR" smtClean="0"/>
              <a:t>‹nº›</a:t>
            </a:fld>
            <a:endParaRPr lang="pt-BR"/>
          </a:p>
        </p:txBody>
      </p:sp>
      <p:sp>
        <p:nvSpPr>
          <p:cNvPr id="6" name="Triângulo isósceles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06E96FAA-B168-4B70-A54A-B4C058B93DAF}" type="datetimeFigureOut">
              <a:rPr lang="pt-BR" smtClean="0"/>
              <a:t>05/02/2013</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C73DDD20-4331-4EC4-AA75-F4D98A181042}" type="slidenum">
              <a:rPr lang="pt-BR" smtClean="0"/>
              <a:t>‹nº›</a:t>
            </a:fld>
            <a:endParaRPr lang="pt-BR"/>
          </a:p>
        </p:txBody>
      </p:sp>
      <p:sp>
        <p:nvSpPr>
          <p:cNvPr id="5" name="Conector reto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Triângulo isósceles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pt-BR" smtClean="0"/>
              <a:t>Clique para editar o título mestre</a:t>
            </a:r>
            <a:endParaRPr kumimoji="0" lang="en-US"/>
          </a:p>
        </p:txBody>
      </p:sp>
      <p:sp>
        <p:nvSpPr>
          <p:cNvPr id="3" name="Espaço Reservado para Texto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pt-BR" smtClean="0"/>
              <a:t>Clique para editar o texto mestre</a:t>
            </a:r>
          </a:p>
        </p:txBody>
      </p:sp>
      <p:sp>
        <p:nvSpPr>
          <p:cNvPr id="5" name="Espaço Reservado para Data 4"/>
          <p:cNvSpPr>
            <a:spLocks noGrp="1"/>
          </p:cNvSpPr>
          <p:nvPr>
            <p:ph type="dt" sz="half" idx="10"/>
          </p:nvPr>
        </p:nvSpPr>
        <p:spPr/>
        <p:txBody>
          <a:bodyPr/>
          <a:lstStyle/>
          <a:p>
            <a:fld id="{06E96FAA-B168-4B70-A54A-B4C058B93DAF}" type="datetimeFigureOut">
              <a:rPr lang="pt-BR" smtClean="0"/>
              <a:t>05/02/2013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73DDD20-4331-4EC4-AA75-F4D98A181042}" type="slidenum">
              <a:rPr lang="pt-BR" smtClean="0"/>
              <a:t>‹nº›</a:t>
            </a:fld>
            <a:endParaRPr lang="pt-BR"/>
          </a:p>
        </p:txBody>
      </p:sp>
      <p:sp>
        <p:nvSpPr>
          <p:cNvPr id="8" name="Conector reto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Conector reto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Triângulo isósceles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Espaço Reservado para Conteúdo 11"/>
          <p:cNvSpPr>
            <a:spLocks noGrp="1"/>
          </p:cNvSpPr>
          <p:nvPr>
            <p:ph sz="quarter" idx="1"/>
          </p:nvPr>
        </p:nvSpPr>
        <p:spPr>
          <a:xfrm>
            <a:off x="304800" y="304800"/>
            <a:ext cx="5715000" cy="5715000"/>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pt-BR" smtClean="0"/>
              <a:t>Clique para editar o título mestre</a:t>
            </a:r>
            <a:endParaRPr kumimoji="0" lang="en-US"/>
          </a:p>
        </p:txBody>
      </p:sp>
      <p:sp>
        <p:nvSpPr>
          <p:cNvPr id="3" name="Espaço Reservado para Imagem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pt-BR" smtClean="0"/>
              <a:t>Clique no ícone para adicionar uma imagem</a:t>
            </a:r>
            <a:endParaRPr kumimoji="0" lang="en-US" dirty="0"/>
          </a:p>
        </p:txBody>
      </p:sp>
      <p:sp>
        <p:nvSpPr>
          <p:cNvPr id="4" name="Espaço Reservado para Texto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pt-BR" smtClean="0"/>
              <a:t>Clique para editar o texto mestre</a:t>
            </a:r>
          </a:p>
        </p:txBody>
      </p:sp>
      <p:sp>
        <p:nvSpPr>
          <p:cNvPr id="5" name="Espaço Reservado para Data 4"/>
          <p:cNvSpPr>
            <a:spLocks noGrp="1"/>
          </p:cNvSpPr>
          <p:nvPr>
            <p:ph type="dt" sz="half" idx="10"/>
          </p:nvPr>
        </p:nvSpPr>
        <p:spPr/>
        <p:txBody>
          <a:bodyPr/>
          <a:lstStyle/>
          <a:p>
            <a:fld id="{06E96FAA-B168-4B70-A54A-B4C058B93DAF}" type="datetimeFigureOut">
              <a:rPr lang="pt-BR" smtClean="0"/>
              <a:t>05/02/2013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73DDD20-4331-4EC4-AA75-F4D98A181042}" type="slidenum">
              <a:rPr lang="pt-BR" smtClean="0"/>
              <a:t>‹nº›</a:t>
            </a:fld>
            <a:endParaRPr lang="pt-BR"/>
          </a:p>
        </p:txBody>
      </p:sp>
      <p:sp>
        <p:nvSpPr>
          <p:cNvPr id="8" name="Conector reto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Triângulo isósceles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ângulo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Espaço Reservado para Título 21"/>
          <p:cNvSpPr>
            <a:spLocks noGrp="1"/>
          </p:cNvSpPr>
          <p:nvPr>
            <p:ph type="title"/>
          </p:nvPr>
        </p:nvSpPr>
        <p:spPr>
          <a:xfrm>
            <a:off x="457200" y="152400"/>
            <a:ext cx="8229600" cy="990600"/>
          </a:xfrm>
          <a:prstGeom prst="rect">
            <a:avLst/>
          </a:prstGeom>
        </p:spPr>
        <p:txBody>
          <a:bodyPr vert="horz" anchor="b" anchorCtr="0">
            <a:normAutofit/>
          </a:bodyPr>
          <a:lstStyle/>
          <a:p>
            <a:r>
              <a:rPr kumimoji="0" lang="pt-BR" smtClean="0"/>
              <a:t>Clique para editar o título mestre</a:t>
            </a:r>
            <a:endParaRPr kumimoji="0" lang="en-US"/>
          </a:p>
        </p:txBody>
      </p:sp>
      <p:sp>
        <p:nvSpPr>
          <p:cNvPr id="13" name="Espaço Reservado para Texto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pt-BR" smtClean="0"/>
              <a:t>Clique para editar 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4" name="Espaço Reservado para Data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06E96FAA-B168-4B70-A54A-B4C058B93DAF}" type="datetimeFigureOut">
              <a:rPr lang="pt-BR" smtClean="0"/>
              <a:t>05/02/2013</a:t>
            </a:fld>
            <a:endParaRPr lang="pt-BR"/>
          </a:p>
        </p:txBody>
      </p:sp>
      <p:sp>
        <p:nvSpPr>
          <p:cNvPr id="3" name="Espaço Reservado para Rodapé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pt-BR"/>
          </a:p>
        </p:txBody>
      </p:sp>
      <p:sp>
        <p:nvSpPr>
          <p:cNvPr id="23" name="Espaço Reservado para Número de Slide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C73DDD20-4331-4EC4-AA75-F4D98A181042}" type="slidenum">
              <a:rPr lang="pt-BR" smtClean="0"/>
              <a:t>‹nº›</a:t>
            </a:fld>
            <a:endParaRPr lang="pt-BR"/>
          </a:p>
        </p:txBody>
      </p:sp>
      <p:sp>
        <p:nvSpPr>
          <p:cNvPr id="28" name="Conector reto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Conector reto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Triângulo isósceles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gif"/></Relationships>
</file>

<file path=ppt/slides/_rels/slide9.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r>
              <a:rPr lang="en-US" dirty="0" smtClean="0"/>
              <a:t>Design de </a:t>
            </a:r>
            <a:r>
              <a:rPr lang="en-US" dirty="0" err="1" smtClean="0"/>
              <a:t>Interação</a:t>
            </a:r>
            <a:r>
              <a:rPr lang="en-US" dirty="0" smtClean="0"/>
              <a:t/>
            </a:r>
            <a:br>
              <a:rPr lang="en-US" dirty="0" smtClean="0"/>
            </a:br>
            <a:r>
              <a:rPr lang="en-US" dirty="0" smtClean="0"/>
              <a:t>(Aula 6)</a:t>
            </a:r>
            <a:endParaRPr lang="pt-BR" dirty="0"/>
          </a:p>
        </p:txBody>
      </p:sp>
      <p:sp>
        <p:nvSpPr>
          <p:cNvPr id="3" name="Subtítulo 2"/>
          <p:cNvSpPr>
            <a:spLocks noGrp="1"/>
          </p:cNvSpPr>
          <p:nvPr>
            <p:ph type="subTitle" idx="1"/>
          </p:nvPr>
        </p:nvSpPr>
        <p:spPr/>
        <p:txBody>
          <a:bodyPr/>
          <a:lstStyle/>
          <a:p>
            <a:r>
              <a:rPr lang="en-US" dirty="0" smtClean="0"/>
              <a:t>Professor: Yves J. Albuquerque</a:t>
            </a:r>
            <a:endParaRPr lang="pt-BR" dirty="0"/>
          </a:p>
        </p:txBody>
      </p:sp>
    </p:spTree>
    <p:extLst>
      <p:ext uri="{BB962C8B-B14F-4D97-AF65-F5344CB8AC3E}">
        <p14:creationId xmlns:p14="http://schemas.microsoft.com/office/powerpoint/2010/main" val="817568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pic>
        <p:nvPicPr>
          <p:cNvPr id="8194" name="Picture 2" descr="Magnifying Glass Metaphor"/>
          <p:cNvPicPr>
            <a:picLocks noGrp="1" noChangeAspect="1" noChangeArrowheads="1" noCrop="1"/>
          </p:cNvPicPr>
          <p:nvPr>
            <p:ph sz="quarter" idx="1"/>
          </p:nvPr>
        </p:nvPicPr>
        <p:blipFill>
          <a:blip r:embed="rId3">
            <a:extLst>
              <a:ext uri="{28A0092B-C50C-407E-A947-70E740481C1C}">
                <a14:useLocalDpi xmlns:a14="http://schemas.microsoft.com/office/drawing/2010/main" val="0"/>
              </a:ext>
            </a:extLst>
          </a:blip>
          <a:srcRect/>
          <a:stretch>
            <a:fillRect/>
          </a:stretch>
        </p:blipFill>
        <p:spPr bwMode="auto">
          <a:xfrm>
            <a:off x="3148012" y="2835275"/>
            <a:ext cx="2847975" cy="1704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6824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pic>
        <p:nvPicPr>
          <p:cNvPr id="9218" name="Picture 2" descr="Misleading Outlook message"/>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bwMode="auto">
          <a:xfrm>
            <a:off x="2590800" y="3173412"/>
            <a:ext cx="3962400" cy="1028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55868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pic>
        <p:nvPicPr>
          <p:cNvPr id="10242" name="Picture 2" descr="Clash of the Titans I"/>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bwMode="auto">
          <a:xfrm>
            <a:off x="1907704" y="2708920"/>
            <a:ext cx="5105984" cy="19961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99492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pic>
        <p:nvPicPr>
          <p:cNvPr id="11266" name="Picture 2" descr="http://hallofshame.gp.co.at/images/audio.gif"/>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bwMode="auto">
          <a:xfrm>
            <a:off x="3586162" y="3221037"/>
            <a:ext cx="1971675" cy="933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30848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pt-BR" dirty="0" smtClean="0"/>
              <a:t>Teste com usuário</a:t>
            </a:r>
            <a:endParaRPr lang="pt-BR" dirty="0"/>
          </a:p>
        </p:txBody>
      </p:sp>
      <p:sp>
        <p:nvSpPr>
          <p:cNvPr id="6" name="Espaço Reservado para Texto 5"/>
          <p:cNvSpPr>
            <a:spLocks noGrp="1"/>
          </p:cNvSpPr>
          <p:nvPr>
            <p:ph type="body" idx="1"/>
          </p:nvPr>
        </p:nvSpPr>
        <p:spPr/>
        <p:txBody>
          <a:bodyPr/>
          <a:lstStyle/>
          <a:p>
            <a:r>
              <a:rPr lang="pt-BR" dirty="0" smtClean="0"/>
              <a:t>Use-os</a:t>
            </a:r>
            <a:endParaRPr lang="pt-BR" dirty="0"/>
          </a:p>
        </p:txBody>
      </p:sp>
    </p:spTree>
    <p:extLst>
      <p:ext uri="{BB962C8B-B14F-4D97-AF65-F5344CB8AC3E}">
        <p14:creationId xmlns:p14="http://schemas.microsoft.com/office/powerpoint/2010/main" val="37245207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endParaRPr lang="pt-BR"/>
          </a:p>
        </p:txBody>
      </p:sp>
      <p:sp>
        <p:nvSpPr>
          <p:cNvPr id="5" name="Espaço Reservado para Texto 4"/>
          <p:cNvSpPr>
            <a:spLocks noGrp="1"/>
          </p:cNvSpPr>
          <p:nvPr>
            <p:ph type="body" idx="1"/>
          </p:nvPr>
        </p:nvSpPr>
        <p:spPr/>
        <p:txBody>
          <a:bodyPr/>
          <a:lstStyle/>
          <a:p>
            <a:r>
              <a:rPr lang="pt-BR" dirty="0" smtClean="0"/>
              <a:t>Teste de Usabilidade</a:t>
            </a:r>
            <a:endParaRPr lang="pt-BR" dirty="0"/>
          </a:p>
        </p:txBody>
      </p:sp>
      <p:sp>
        <p:nvSpPr>
          <p:cNvPr id="7" name="Espaço Reservado para Texto 6"/>
          <p:cNvSpPr>
            <a:spLocks noGrp="1"/>
          </p:cNvSpPr>
          <p:nvPr>
            <p:ph type="body" sz="half" idx="3"/>
          </p:nvPr>
        </p:nvSpPr>
        <p:spPr/>
        <p:txBody>
          <a:bodyPr/>
          <a:lstStyle/>
          <a:p>
            <a:r>
              <a:rPr lang="pt-BR" dirty="0" smtClean="0"/>
              <a:t>Teste de comunicabilidade</a:t>
            </a:r>
            <a:endParaRPr lang="pt-BR" dirty="0"/>
          </a:p>
        </p:txBody>
      </p:sp>
      <p:sp>
        <p:nvSpPr>
          <p:cNvPr id="6" name="Espaço Reservado para Conteúdo 5"/>
          <p:cNvSpPr>
            <a:spLocks noGrp="1"/>
          </p:cNvSpPr>
          <p:nvPr>
            <p:ph sz="quarter" idx="2"/>
          </p:nvPr>
        </p:nvSpPr>
        <p:spPr/>
        <p:txBody>
          <a:bodyPr/>
          <a:lstStyle/>
          <a:p>
            <a:r>
              <a:rPr lang="pt-BR" dirty="0" smtClean="0"/>
              <a:t>Tipicamente adota uma abordagem cognitiva</a:t>
            </a:r>
          </a:p>
          <a:p>
            <a:r>
              <a:rPr lang="pt-BR" dirty="0" smtClean="0"/>
              <a:t>Tipicamente tem por objetivo “medir o desempenho de usuários”</a:t>
            </a:r>
          </a:p>
          <a:p>
            <a:r>
              <a:rPr lang="pt-BR" dirty="0" smtClean="0"/>
              <a:t>O resultado concentra-se no dado observado</a:t>
            </a:r>
          </a:p>
          <a:p>
            <a:endParaRPr lang="pt-BR" dirty="0"/>
          </a:p>
        </p:txBody>
      </p:sp>
      <p:sp>
        <p:nvSpPr>
          <p:cNvPr id="8" name="Espaço Reservado para Conteúdo 7"/>
          <p:cNvSpPr>
            <a:spLocks noGrp="1"/>
          </p:cNvSpPr>
          <p:nvPr>
            <p:ph sz="quarter" idx="4"/>
          </p:nvPr>
        </p:nvSpPr>
        <p:spPr/>
        <p:txBody>
          <a:bodyPr>
            <a:normAutofit fontScale="85000" lnSpcReduction="10000"/>
          </a:bodyPr>
          <a:lstStyle/>
          <a:p>
            <a:r>
              <a:rPr lang="pt-BR" dirty="0" smtClean="0"/>
              <a:t>Adota  a abordagem semiótica</a:t>
            </a:r>
          </a:p>
          <a:p>
            <a:r>
              <a:rPr lang="pt-BR" dirty="0" smtClean="0"/>
              <a:t>Tempo por objetivo ampliar o conhecimento (de desenvolvedores, avaliadores, pesquisadores) sobre como os usuários interpretam o artefato</a:t>
            </a:r>
          </a:p>
          <a:p>
            <a:r>
              <a:rPr lang="pt-BR" dirty="0" smtClean="0"/>
              <a:t>O resultado extrapola o dado observado, incorporando inferências e resultados de exploração do próprio avaliador</a:t>
            </a:r>
            <a:endParaRPr lang="pt-BR" dirty="0"/>
          </a:p>
        </p:txBody>
      </p:sp>
    </p:spTree>
    <p:extLst>
      <p:ext uri="{BB962C8B-B14F-4D97-AF65-F5344CB8AC3E}">
        <p14:creationId xmlns:p14="http://schemas.microsoft.com/office/powerpoint/2010/main" val="32401309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p:cNvSpPr>
            <a:spLocks noGrp="1"/>
          </p:cNvSpPr>
          <p:nvPr>
            <p:ph type="title"/>
          </p:nvPr>
        </p:nvSpPr>
        <p:spPr/>
        <p:txBody>
          <a:bodyPr/>
          <a:lstStyle/>
          <a:p>
            <a:r>
              <a:rPr lang="pt-BR" dirty="0" smtClean="0"/>
              <a:t>Avaliação empírica</a:t>
            </a:r>
            <a:endParaRPr lang="pt-BR" dirty="0"/>
          </a:p>
        </p:txBody>
      </p:sp>
      <p:sp>
        <p:nvSpPr>
          <p:cNvPr id="8" name="Espaço Reservado para Conteúdo 7"/>
          <p:cNvSpPr>
            <a:spLocks noGrp="1"/>
          </p:cNvSpPr>
          <p:nvPr>
            <p:ph sz="quarter" idx="1"/>
          </p:nvPr>
        </p:nvSpPr>
        <p:spPr/>
        <p:txBody>
          <a:bodyPr/>
          <a:lstStyle/>
          <a:p>
            <a:r>
              <a:rPr lang="pt-BR" dirty="0" smtClean="0"/>
              <a:t>Permite identificar imprevistos</a:t>
            </a:r>
          </a:p>
          <a:p>
            <a:r>
              <a:rPr lang="pt-BR" dirty="0" smtClean="0"/>
              <a:t>Utilizando</a:t>
            </a:r>
          </a:p>
          <a:p>
            <a:pPr lvl="1"/>
            <a:r>
              <a:rPr lang="pt-BR" dirty="0" smtClean="0"/>
              <a:t>Maquetes em papel</a:t>
            </a:r>
          </a:p>
          <a:p>
            <a:pPr lvl="1"/>
            <a:r>
              <a:rPr lang="pt-BR" dirty="0" smtClean="0"/>
              <a:t>Protótipos implementados rapidamente</a:t>
            </a:r>
          </a:p>
          <a:p>
            <a:pPr lvl="1"/>
            <a:r>
              <a:rPr lang="pt-BR" dirty="0" smtClean="0"/>
              <a:t>O próprio sistema</a:t>
            </a:r>
          </a:p>
          <a:p>
            <a:pPr lvl="1"/>
            <a:r>
              <a:rPr lang="pt-BR" dirty="0" smtClean="0"/>
              <a:t>Sistemas concorrentes</a:t>
            </a:r>
            <a:endParaRPr lang="pt-BR" dirty="0"/>
          </a:p>
        </p:txBody>
      </p:sp>
    </p:spTree>
    <p:extLst>
      <p:ext uri="{BB962C8B-B14F-4D97-AF65-F5344CB8AC3E}">
        <p14:creationId xmlns:p14="http://schemas.microsoft.com/office/powerpoint/2010/main" val="21542565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Teste de Usabilidade</a:t>
            </a:r>
            <a:endParaRPr lang="pt-BR" dirty="0"/>
          </a:p>
        </p:txBody>
      </p:sp>
      <p:sp>
        <p:nvSpPr>
          <p:cNvPr id="3" name="Espaço Reservado para Conteúdo 2"/>
          <p:cNvSpPr>
            <a:spLocks noGrp="1"/>
          </p:cNvSpPr>
          <p:nvPr>
            <p:ph sz="quarter" idx="1"/>
          </p:nvPr>
        </p:nvSpPr>
        <p:spPr/>
        <p:txBody>
          <a:bodyPr>
            <a:noAutofit/>
          </a:bodyPr>
          <a:lstStyle/>
          <a:p>
            <a:r>
              <a:rPr lang="pt-BR" sz="2400" dirty="0"/>
              <a:t>Envolve gravação do desempenho de usuários típicos, </a:t>
            </a:r>
            <a:r>
              <a:rPr lang="pt-BR" sz="2400" dirty="0" smtClean="0"/>
              <a:t> realizando </a:t>
            </a:r>
            <a:r>
              <a:rPr lang="pt-BR" sz="2400" dirty="0"/>
              <a:t>tarefas típicas.</a:t>
            </a:r>
          </a:p>
          <a:p>
            <a:r>
              <a:rPr lang="pt-BR" sz="2400" dirty="0" smtClean="0"/>
              <a:t> </a:t>
            </a:r>
            <a:r>
              <a:rPr lang="pt-BR" sz="2400" dirty="0"/>
              <a:t>Ambiente controlado. </a:t>
            </a:r>
          </a:p>
          <a:p>
            <a:r>
              <a:rPr lang="pt-BR" sz="2400" dirty="0" smtClean="0"/>
              <a:t> </a:t>
            </a:r>
            <a:r>
              <a:rPr lang="pt-BR" sz="2400" dirty="0"/>
              <a:t>Usuários são observados e cronometrados.</a:t>
            </a:r>
          </a:p>
          <a:p>
            <a:r>
              <a:rPr lang="pt-BR" sz="2400" dirty="0" smtClean="0"/>
              <a:t> </a:t>
            </a:r>
            <a:r>
              <a:rPr lang="pt-BR" sz="2400" dirty="0"/>
              <a:t>Dados são gravados em vídeo </a:t>
            </a:r>
            <a:endParaRPr lang="pt-BR" sz="2400" dirty="0" smtClean="0"/>
          </a:p>
          <a:p>
            <a:r>
              <a:rPr lang="pt-BR" sz="2400" dirty="0"/>
              <a:t>Os dados são usados para calcular os tempos </a:t>
            </a:r>
            <a:r>
              <a:rPr lang="pt-BR" sz="2400" dirty="0" smtClean="0"/>
              <a:t>gastos pelos </a:t>
            </a:r>
            <a:r>
              <a:rPr lang="pt-BR" sz="2400" dirty="0"/>
              <a:t>usuários nas tarefas, bem como para identificar e </a:t>
            </a:r>
            <a:r>
              <a:rPr lang="pt-BR" sz="2400" dirty="0" smtClean="0"/>
              <a:t> explicar </a:t>
            </a:r>
            <a:r>
              <a:rPr lang="pt-BR" sz="2400" dirty="0"/>
              <a:t>erros. </a:t>
            </a:r>
          </a:p>
          <a:p>
            <a:r>
              <a:rPr lang="pt-BR" sz="2400" dirty="0" smtClean="0"/>
              <a:t>Satisfação </a:t>
            </a:r>
            <a:r>
              <a:rPr lang="pt-BR" sz="2400" dirty="0"/>
              <a:t>do usuário é avaliada por meio de </a:t>
            </a:r>
            <a:r>
              <a:rPr lang="pt-BR" sz="2400" dirty="0" smtClean="0"/>
              <a:t> questionários </a:t>
            </a:r>
            <a:r>
              <a:rPr lang="pt-BR" sz="2400" dirty="0"/>
              <a:t>e entrevistas. </a:t>
            </a:r>
          </a:p>
          <a:p>
            <a:r>
              <a:rPr lang="pt-BR" sz="2400" dirty="0" smtClean="0"/>
              <a:t>Estudos </a:t>
            </a:r>
            <a:r>
              <a:rPr lang="pt-BR" sz="2400" dirty="0"/>
              <a:t>de campo podem ser usados para </a:t>
            </a:r>
            <a:r>
              <a:rPr lang="pt-BR" sz="2400" dirty="0" smtClean="0"/>
              <a:t>prover entendimento </a:t>
            </a:r>
            <a:r>
              <a:rPr lang="pt-BR" sz="2400" dirty="0"/>
              <a:t>contextual. </a:t>
            </a:r>
          </a:p>
        </p:txBody>
      </p:sp>
    </p:spTree>
    <p:extLst>
      <p:ext uri="{BB962C8B-B14F-4D97-AF65-F5344CB8AC3E}">
        <p14:creationId xmlns:p14="http://schemas.microsoft.com/office/powerpoint/2010/main" val="16372945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Teste de Usabilidade</a:t>
            </a:r>
            <a:endParaRPr lang="pt-BR" dirty="0"/>
          </a:p>
        </p:txBody>
      </p:sp>
      <p:sp>
        <p:nvSpPr>
          <p:cNvPr id="3" name="Espaço Reservado para Conteúdo 2"/>
          <p:cNvSpPr>
            <a:spLocks noGrp="1"/>
          </p:cNvSpPr>
          <p:nvPr>
            <p:ph sz="quarter" idx="1"/>
          </p:nvPr>
        </p:nvSpPr>
        <p:spPr/>
        <p:txBody>
          <a:bodyPr>
            <a:noAutofit/>
          </a:bodyPr>
          <a:lstStyle/>
          <a:p>
            <a:r>
              <a:rPr lang="pt-BR" sz="2400" dirty="0"/>
              <a:t>Objetivos &amp; questões focam em quão bem os </a:t>
            </a:r>
            <a:r>
              <a:rPr lang="pt-BR" sz="2400" dirty="0" smtClean="0"/>
              <a:t>usuários realizam </a:t>
            </a:r>
            <a:r>
              <a:rPr lang="pt-BR" sz="2400" dirty="0"/>
              <a:t>tarefas com o produto.</a:t>
            </a:r>
          </a:p>
          <a:p>
            <a:r>
              <a:rPr lang="pt-BR" sz="2400" dirty="0" smtClean="0"/>
              <a:t>Comparação </a:t>
            </a:r>
            <a:r>
              <a:rPr lang="pt-BR" sz="2400" dirty="0"/>
              <a:t>de produtos ou protótipos são comuns.</a:t>
            </a:r>
          </a:p>
          <a:p>
            <a:r>
              <a:rPr lang="pt-BR" sz="2400" dirty="0" smtClean="0"/>
              <a:t>O </a:t>
            </a:r>
            <a:r>
              <a:rPr lang="pt-BR" sz="2400" dirty="0"/>
              <a:t>foco é no tempo para completar tarefas, e </a:t>
            </a:r>
            <a:r>
              <a:rPr lang="pt-BR" sz="2400" dirty="0" smtClean="0"/>
              <a:t>também no </a:t>
            </a:r>
            <a:r>
              <a:rPr lang="pt-BR" sz="2400" dirty="0"/>
              <a:t>número e tipos de erros.</a:t>
            </a:r>
          </a:p>
          <a:p>
            <a:r>
              <a:rPr lang="pt-BR" sz="2400" dirty="0" smtClean="0"/>
              <a:t>Dados </a:t>
            </a:r>
            <a:r>
              <a:rPr lang="pt-BR" sz="2400" dirty="0"/>
              <a:t>coletados por vídeo e </a:t>
            </a:r>
            <a:r>
              <a:rPr lang="pt-BR" sz="2400" dirty="0" err="1"/>
              <a:t>logging</a:t>
            </a:r>
            <a:r>
              <a:rPr lang="pt-BR" sz="2400" dirty="0"/>
              <a:t> de interação</a:t>
            </a:r>
            <a:r>
              <a:rPr lang="pt-BR" sz="2400" dirty="0" smtClean="0"/>
              <a:t>.</a:t>
            </a:r>
            <a:endParaRPr lang="pt-BR" sz="2400" dirty="0"/>
          </a:p>
        </p:txBody>
      </p:sp>
    </p:spTree>
    <p:extLst>
      <p:ext uri="{BB962C8B-B14F-4D97-AF65-F5344CB8AC3E}">
        <p14:creationId xmlns:p14="http://schemas.microsoft.com/office/powerpoint/2010/main" val="33298795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Teste de Usabilidade – Condições de teste</a:t>
            </a:r>
            <a:endParaRPr lang="pt-BR" dirty="0"/>
          </a:p>
        </p:txBody>
      </p:sp>
      <p:sp>
        <p:nvSpPr>
          <p:cNvPr id="3" name="Espaço Reservado para Conteúdo 2"/>
          <p:cNvSpPr>
            <a:spLocks noGrp="1"/>
          </p:cNvSpPr>
          <p:nvPr>
            <p:ph sz="quarter" idx="1"/>
          </p:nvPr>
        </p:nvSpPr>
        <p:spPr/>
        <p:txBody>
          <a:bodyPr>
            <a:noAutofit/>
          </a:bodyPr>
          <a:lstStyle/>
          <a:p>
            <a:r>
              <a:rPr lang="pt-BR" sz="2400" dirty="0" err="1"/>
              <a:t>Lab</a:t>
            </a:r>
            <a:r>
              <a:rPr lang="pt-BR" sz="2400" dirty="0"/>
              <a:t> de usabilidade ou outro espaço controlado.</a:t>
            </a:r>
          </a:p>
          <a:p>
            <a:r>
              <a:rPr lang="pt-BR" sz="2400" dirty="0" smtClean="0"/>
              <a:t>Ênfase </a:t>
            </a:r>
            <a:r>
              <a:rPr lang="pt-BR" sz="2400" dirty="0"/>
              <a:t>em:</a:t>
            </a:r>
          </a:p>
          <a:p>
            <a:pPr lvl="1"/>
            <a:r>
              <a:rPr lang="pt-BR" sz="2100" dirty="0"/>
              <a:t>– Selecionar usuários representativos;</a:t>
            </a:r>
          </a:p>
          <a:p>
            <a:pPr lvl="1"/>
            <a:r>
              <a:rPr lang="pt-BR" sz="2100" dirty="0"/>
              <a:t>– Desenvolver tarefas representativas.</a:t>
            </a:r>
          </a:p>
          <a:p>
            <a:r>
              <a:rPr lang="pt-BR" sz="2400" dirty="0" smtClean="0"/>
              <a:t>Tipicamente </a:t>
            </a:r>
            <a:r>
              <a:rPr lang="pt-BR" sz="2400" dirty="0"/>
              <a:t>seleciona-se 5-10 usuários.</a:t>
            </a:r>
          </a:p>
          <a:p>
            <a:r>
              <a:rPr lang="pt-BR" sz="2400" dirty="0" smtClean="0"/>
              <a:t>Tarefas </a:t>
            </a:r>
            <a:r>
              <a:rPr lang="pt-BR" sz="2400" dirty="0"/>
              <a:t>geralmente não demoram mais que 30 minutos</a:t>
            </a:r>
            <a:r>
              <a:rPr lang="pt-BR" sz="2400" dirty="0" smtClean="0"/>
              <a:t>.</a:t>
            </a:r>
            <a:endParaRPr lang="pt-BR" sz="2400" dirty="0"/>
          </a:p>
        </p:txBody>
      </p:sp>
    </p:spTree>
    <p:extLst>
      <p:ext uri="{BB962C8B-B14F-4D97-AF65-F5344CB8AC3E}">
        <p14:creationId xmlns:p14="http://schemas.microsoft.com/office/powerpoint/2010/main" val="42782485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err="1" smtClean="0"/>
              <a:t>Bad</a:t>
            </a:r>
            <a:r>
              <a:rPr lang="pt-BR" dirty="0" smtClean="0"/>
              <a:t> Design</a:t>
            </a:r>
            <a:endParaRPr lang="pt-BR" dirty="0"/>
          </a:p>
        </p:txBody>
      </p:sp>
      <p:sp>
        <p:nvSpPr>
          <p:cNvPr id="5" name="Espaço Reservado para Texto 4"/>
          <p:cNvSpPr>
            <a:spLocks noGrp="1"/>
          </p:cNvSpPr>
          <p:nvPr>
            <p:ph type="body" idx="1"/>
          </p:nvPr>
        </p:nvSpPr>
        <p:spPr/>
        <p:txBody>
          <a:bodyPr/>
          <a:lstStyle/>
          <a:p>
            <a:r>
              <a:rPr lang="pt-BR" dirty="0" smtClean="0"/>
              <a:t>Agora em Interfaces!</a:t>
            </a:r>
            <a:endParaRPr lang="pt-BR" dirty="0"/>
          </a:p>
        </p:txBody>
      </p:sp>
    </p:spTree>
    <p:extLst>
      <p:ext uri="{BB962C8B-B14F-4D97-AF65-F5344CB8AC3E}">
        <p14:creationId xmlns:p14="http://schemas.microsoft.com/office/powerpoint/2010/main" val="1562601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Teste de Usabilidade – </a:t>
            </a:r>
            <a:r>
              <a:rPr lang="pt-BR" dirty="0" smtClean="0"/>
              <a:t>Alguns tipos de dados coletados</a:t>
            </a:r>
            <a:endParaRPr lang="pt-BR" dirty="0"/>
          </a:p>
        </p:txBody>
      </p:sp>
      <p:sp>
        <p:nvSpPr>
          <p:cNvPr id="3" name="Espaço Reservado para Conteúdo 2"/>
          <p:cNvSpPr>
            <a:spLocks noGrp="1"/>
          </p:cNvSpPr>
          <p:nvPr>
            <p:ph sz="quarter" idx="1"/>
          </p:nvPr>
        </p:nvSpPr>
        <p:spPr/>
        <p:txBody>
          <a:bodyPr>
            <a:normAutofit/>
          </a:bodyPr>
          <a:lstStyle/>
          <a:p>
            <a:r>
              <a:rPr lang="pt-BR" dirty="0" smtClean="0"/>
              <a:t>Tempo </a:t>
            </a:r>
            <a:r>
              <a:rPr lang="pt-BR" dirty="0"/>
              <a:t>pra completar uma tarefa.</a:t>
            </a:r>
          </a:p>
          <a:p>
            <a:r>
              <a:rPr lang="pt-BR" dirty="0" smtClean="0"/>
              <a:t>Tempo </a:t>
            </a:r>
            <a:r>
              <a:rPr lang="pt-BR" dirty="0"/>
              <a:t>pra completar uma tarefa após </a:t>
            </a:r>
            <a:r>
              <a:rPr lang="pt-BR" dirty="0" smtClean="0"/>
              <a:t>determinado tempo </a:t>
            </a:r>
            <a:r>
              <a:rPr lang="pt-BR" dirty="0"/>
              <a:t>sem usar o produto.</a:t>
            </a:r>
          </a:p>
          <a:p>
            <a:r>
              <a:rPr lang="pt-BR" dirty="0" smtClean="0"/>
              <a:t>Número </a:t>
            </a:r>
            <a:r>
              <a:rPr lang="pt-BR" dirty="0"/>
              <a:t>e tipos de erros por tarefa.</a:t>
            </a:r>
          </a:p>
          <a:p>
            <a:r>
              <a:rPr lang="pt-BR" dirty="0" smtClean="0"/>
              <a:t>Número </a:t>
            </a:r>
            <a:r>
              <a:rPr lang="pt-BR" dirty="0"/>
              <a:t>de erros por unidade de tempo.</a:t>
            </a:r>
          </a:p>
          <a:p>
            <a:r>
              <a:rPr lang="pt-BR" dirty="0" smtClean="0"/>
              <a:t>Número </a:t>
            </a:r>
            <a:r>
              <a:rPr lang="pt-BR" dirty="0"/>
              <a:t>de interações necessárias para help online </a:t>
            </a:r>
            <a:r>
              <a:rPr lang="pt-BR" dirty="0" smtClean="0"/>
              <a:t>ou manuais</a:t>
            </a:r>
            <a:r>
              <a:rPr lang="pt-BR" dirty="0"/>
              <a:t>.</a:t>
            </a:r>
          </a:p>
          <a:p>
            <a:r>
              <a:rPr lang="pt-BR" dirty="0" smtClean="0"/>
              <a:t>Número </a:t>
            </a:r>
            <a:r>
              <a:rPr lang="pt-BR" dirty="0"/>
              <a:t>de usuários cometendo determinado erro.</a:t>
            </a:r>
          </a:p>
          <a:p>
            <a:r>
              <a:rPr lang="pt-BR" dirty="0" smtClean="0"/>
              <a:t>Número </a:t>
            </a:r>
            <a:r>
              <a:rPr lang="pt-BR" dirty="0"/>
              <a:t>de usuários completando a tarefa com </a:t>
            </a:r>
            <a:r>
              <a:rPr lang="pt-BR" dirty="0" smtClean="0"/>
              <a:t>sucesso</a:t>
            </a:r>
            <a:r>
              <a:rPr lang="pt-BR" dirty="0"/>
              <a:t>.</a:t>
            </a:r>
          </a:p>
        </p:txBody>
      </p:sp>
    </p:spTree>
    <p:extLst>
      <p:ext uri="{BB962C8B-B14F-4D97-AF65-F5344CB8AC3E}">
        <p14:creationId xmlns:p14="http://schemas.microsoft.com/office/powerpoint/2010/main" val="13415022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Teste de Usabilidade</a:t>
            </a:r>
            <a:endParaRPr lang="pt-BR" dirty="0"/>
          </a:p>
        </p:txBody>
      </p:sp>
      <p:sp>
        <p:nvSpPr>
          <p:cNvPr id="3" name="Espaço Reservado para Conteúdo 2"/>
          <p:cNvSpPr>
            <a:spLocks noGrp="1"/>
          </p:cNvSpPr>
          <p:nvPr>
            <p:ph sz="quarter" idx="1"/>
          </p:nvPr>
        </p:nvSpPr>
        <p:spPr/>
        <p:txBody>
          <a:bodyPr/>
          <a:lstStyle/>
          <a:p>
            <a:r>
              <a:rPr lang="pt-BR" dirty="0" smtClean="0"/>
              <a:t>5~10 participantes</a:t>
            </a:r>
          </a:p>
          <a:p>
            <a:r>
              <a:rPr lang="pt-BR" dirty="0" smtClean="0"/>
              <a:t>30 minutos</a:t>
            </a:r>
          </a:p>
          <a:p>
            <a:r>
              <a:rPr lang="pt-BR" dirty="0" smtClean="0"/>
              <a:t>Alguns especialistas argumentam que este teste deve ser continuado até que nenhum novo insight seja obtido</a:t>
            </a:r>
          </a:p>
          <a:p>
            <a:r>
              <a:rPr lang="pt-BR" dirty="0" smtClean="0"/>
              <a:t>Desenhos experimentais</a:t>
            </a:r>
          </a:p>
          <a:p>
            <a:pPr marL="274320" lvl="1" indent="0">
              <a:buNone/>
            </a:pPr>
            <a:r>
              <a:rPr lang="pt-BR" dirty="0"/>
              <a:t>	</a:t>
            </a:r>
            <a:r>
              <a:rPr lang="pt-BR" dirty="0" smtClean="0"/>
              <a:t>Participantes diferentes: Grupo único de participantes é alocado aleatoriamente para as condições experimentais</a:t>
            </a:r>
          </a:p>
          <a:p>
            <a:pPr marL="274320" lvl="1" indent="0">
              <a:buNone/>
            </a:pPr>
            <a:r>
              <a:rPr lang="pt-BR" dirty="0"/>
              <a:t>	</a:t>
            </a:r>
            <a:r>
              <a:rPr lang="pt-BR" dirty="0" smtClean="0"/>
              <a:t>Mesmos participantes:  Todos os participantes aparecem em ambas as condições experimentais</a:t>
            </a:r>
          </a:p>
          <a:p>
            <a:pPr marL="274320" lvl="1" indent="0">
              <a:buNone/>
            </a:pPr>
            <a:r>
              <a:rPr lang="pt-BR" dirty="0"/>
              <a:t>	</a:t>
            </a:r>
            <a:r>
              <a:rPr lang="pt-BR" dirty="0" smtClean="0"/>
              <a:t>Participantes “casados”: Participantes são colocados em pares (baseado em experiência, gênero, etc...) </a:t>
            </a:r>
            <a:endParaRPr lang="pt-BR" dirty="0"/>
          </a:p>
        </p:txBody>
      </p:sp>
    </p:spTree>
    <p:extLst>
      <p:ext uri="{BB962C8B-B14F-4D97-AF65-F5344CB8AC3E}">
        <p14:creationId xmlns:p14="http://schemas.microsoft.com/office/powerpoint/2010/main" val="1989640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Teste de </a:t>
            </a:r>
            <a:r>
              <a:rPr lang="pt-BR" dirty="0" smtClean="0"/>
              <a:t>Usabilidade - Estatística</a:t>
            </a:r>
            <a:endParaRPr lang="pt-BR" dirty="0"/>
          </a:p>
        </p:txBody>
      </p:sp>
      <p:sp>
        <p:nvSpPr>
          <p:cNvPr id="3" name="Espaço Reservado para Conteúdo 2"/>
          <p:cNvSpPr>
            <a:spLocks noGrp="1"/>
          </p:cNvSpPr>
          <p:nvPr>
            <p:ph sz="quarter" idx="1"/>
          </p:nvPr>
        </p:nvSpPr>
        <p:spPr/>
        <p:txBody>
          <a:bodyPr/>
          <a:lstStyle/>
          <a:p>
            <a:r>
              <a:rPr lang="pt-BR" dirty="0" smtClean="0"/>
              <a:t>Media</a:t>
            </a:r>
          </a:p>
          <a:p>
            <a:r>
              <a:rPr lang="pt-BR" dirty="0" smtClean="0"/>
              <a:t>Moda</a:t>
            </a:r>
          </a:p>
          <a:p>
            <a:r>
              <a:rPr lang="pt-BR" dirty="0" smtClean="0"/>
              <a:t>Mediana</a:t>
            </a:r>
            <a:endParaRPr lang="pt-BR" dirty="0"/>
          </a:p>
        </p:txBody>
      </p:sp>
    </p:spTree>
    <p:extLst>
      <p:ext uri="{BB962C8B-B14F-4D97-AF65-F5344CB8AC3E}">
        <p14:creationId xmlns:p14="http://schemas.microsoft.com/office/powerpoint/2010/main" val="30343917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Teste de Usabilidade</a:t>
            </a:r>
            <a:endParaRPr lang="pt-BR" dirty="0"/>
          </a:p>
        </p:txBody>
      </p:sp>
      <p:sp>
        <p:nvSpPr>
          <p:cNvPr id="3" name="Espaço Reservado para Conteúdo 2"/>
          <p:cNvSpPr>
            <a:spLocks noGrp="1"/>
          </p:cNvSpPr>
          <p:nvPr>
            <p:ph sz="quarter" idx="1"/>
          </p:nvPr>
        </p:nvSpPr>
        <p:spPr/>
        <p:txBody>
          <a:bodyPr/>
          <a:lstStyle/>
          <a:p>
            <a:r>
              <a:rPr lang="pt-BR" dirty="0" smtClean="0"/>
              <a:t>Questionário de satisfação</a:t>
            </a:r>
          </a:p>
          <a:p>
            <a:r>
              <a:rPr lang="pt-BR" dirty="0" smtClean="0"/>
              <a:t>Entrevista de satisfação</a:t>
            </a:r>
            <a:endParaRPr lang="pt-BR" dirty="0"/>
          </a:p>
        </p:txBody>
      </p:sp>
    </p:spTree>
    <p:extLst>
      <p:ext uri="{BB962C8B-B14F-4D97-AF65-F5344CB8AC3E}">
        <p14:creationId xmlns:p14="http://schemas.microsoft.com/office/powerpoint/2010/main" val="33239853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Teste de Comunicabilidade</a:t>
            </a:r>
            <a:endParaRPr lang="pt-BR" dirty="0"/>
          </a:p>
        </p:txBody>
      </p:sp>
      <p:sp>
        <p:nvSpPr>
          <p:cNvPr id="3" name="Espaço Reservado para Conteúdo 2"/>
          <p:cNvSpPr>
            <a:spLocks noGrp="1"/>
          </p:cNvSpPr>
          <p:nvPr>
            <p:ph sz="quarter" idx="1"/>
          </p:nvPr>
        </p:nvSpPr>
        <p:spPr/>
        <p:txBody>
          <a:bodyPr/>
          <a:lstStyle/>
          <a:p>
            <a:pPr marL="0" indent="0">
              <a:buNone/>
            </a:pPr>
            <a:r>
              <a:rPr lang="pt-BR" dirty="0" smtClean="0"/>
              <a:t>Avaliar </a:t>
            </a:r>
            <a:r>
              <a:rPr lang="pt-BR" dirty="0"/>
              <a:t>a qualidade da (</a:t>
            </a:r>
            <a:r>
              <a:rPr lang="pt-BR" dirty="0" smtClean="0"/>
              <a:t>meta)comunicação entre </a:t>
            </a:r>
            <a:r>
              <a:rPr lang="pt-BR" dirty="0"/>
              <a:t>o </a:t>
            </a:r>
            <a:r>
              <a:rPr lang="pt-BR" dirty="0" smtClean="0"/>
              <a:t>designer e </a:t>
            </a:r>
            <a:r>
              <a:rPr lang="pt-BR" dirty="0"/>
              <a:t>os usuários de um </a:t>
            </a:r>
            <a:r>
              <a:rPr lang="pt-BR" dirty="0" smtClean="0"/>
              <a:t>sistema </a:t>
            </a:r>
            <a:r>
              <a:rPr lang="pt-BR" dirty="0"/>
              <a:t>computacional, apontando </a:t>
            </a:r>
            <a:r>
              <a:rPr lang="pt-BR" dirty="0" smtClean="0"/>
              <a:t>e explicando </a:t>
            </a:r>
            <a:r>
              <a:rPr lang="pt-BR" dirty="0"/>
              <a:t>as soluções que não deram certo, </a:t>
            </a:r>
            <a:r>
              <a:rPr lang="pt-BR" dirty="0" smtClean="0"/>
              <a:t>sugerindo e justificando </a:t>
            </a:r>
            <a:r>
              <a:rPr lang="pt-BR" dirty="0"/>
              <a:t>soluções que podem </a:t>
            </a:r>
            <a:r>
              <a:rPr lang="pt-BR" dirty="0" smtClean="0"/>
              <a:t>dar </a:t>
            </a:r>
            <a:r>
              <a:rPr lang="pt-BR" dirty="0"/>
              <a:t>mais certo.</a:t>
            </a:r>
          </a:p>
        </p:txBody>
      </p:sp>
    </p:spTree>
    <p:extLst>
      <p:ext uri="{BB962C8B-B14F-4D97-AF65-F5344CB8AC3E}">
        <p14:creationId xmlns:p14="http://schemas.microsoft.com/office/powerpoint/2010/main" val="24867374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Teste de Comunicabilidade</a:t>
            </a:r>
            <a:endParaRPr lang="pt-BR" dirty="0"/>
          </a:p>
        </p:txBody>
      </p:sp>
      <p:sp>
        <p:nvSpPr>
          <p:cNvPr id="3" name="Espaço Reservado para Conteúdo 2"/>
          <p:cNvSpPr>
            <a:spLocks noGrp="1"/>
          </p:cNvSpPr>
          <p:nvPr>
            <p:ph sz="quarter" idx="1"/>
          </p:nvPr>
        </p:nvSpPr>
        <p:spPr/>
        <p:txBody>
          <a:bodyPr/>
          <a:lstStyle/>
          <a:p>
            <a:pPr marL="514350" indent="-514350">
              <a:buFont typeface="+mj-lt"/>
              <a:buAutoNum type="arabicPeriod"/>
            </a:pPr>
            <a:r>
              <a:rPr lang="pt-BR" dirty="0" smtClean="0"/>
              <a:t>Preliminares</a:t>
            </a:r>
          </a:p>
          <a:p>
            <a:pPr marL="788670" lvl="1" indent="-514350">
              <a:buFont typeface="+mj-lt"/>
              <a:buAutoNum type="arabicPeriod"/>
            </a:pPr>
            <a:r>
              <a:rPr lang="pt-BR" dirty="0" smtClean="0"/>
              <a:t>Preparação do teste</a:t>
            </a:r>
          </a:p>
          <a:p>
            <a:pPr marL="788670" lvl="1" indent="-514350">
              <a:buFont typeface="+mj-lt"/>
              <a:buAutoNum type="arabicPeriod"/>
            </a:pPr>
            <a:r>
              <a:rPr lang="pt-BR" dirty="0" smtClean="0"/>
              <a:t>Aplicação do teste</a:t>
            </a:r>
          </a:p>
          <a:p>
            <a:pPr marL="514350" indent="-514350">
              <a:buFont typeface="+mj-lt"/>
              <a:buAutoNum type="arabicPeriod"/>
            </a:pPr>
            <a:r>
              <a:rPr lang="pt-BR" dirty="0" smtClean="0"/>
              <a:t>Centrais-Analíticas</a:t>
            </a:r>
          </a:p>
          <a:p>
            <a:pPr marL="788670" lvl="1" indent="-514350">
              <a:buFont typeface="+mj-lt"/>
              <a:buAutoNum type="arabicPeriod"/>
            </a:pPr>
            <a:r>
              <a:rPr lang="pt-BR" dirty="0" smtClean="0"/>
              <a:t>Etiquetagem</a:t>
            </a:r>
          </a:p>
          <a:p>
            <a:pPr marL="788670" lvl="1" indent="-514350">
              <a:buFont typeface="+mj-lt"/>
              <a:buAutoNum type="arabicPeriod"/>
            </a:pPr>
            <a:r>
              <a:rPr lang="pt-BR" dirty="0" smtClean="0"/>
              <a:t>Interpretação</a:t>
            </a:r>
          </a:p>
          <a:p>
            <a:pPr marL="788670" lvl="1" indent="-514350">
              <a:buFont typeface="+mj-lt"/>
              <a:buAutoNum type="arabicPeriod"/>
            </a:pPr>
            <a:r>
              <a:rPr lang="pt-BR" dirty="0" smtClean="0"/>
              <a:t>Elaboração do perfil semiótico</a:t>
            </a:r>
            <a:endParaRPr lang="pt-BR" dirty="0"/>
          </a:p>
        </p:txBody>
      </p:sp>
    </p:spTree>
    <p:extLst>
      <p:ext uri="{BB962C8B-B14F-4D97-AF65-F5344CB8AC3E}">
        <p14:creationId xmlns:p14="http://schemas.microsoft.com/office/powerpoint/2010/main" val="97048519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Teste de Comunicabilidade</a:t>
            </a:r>
            <a:endParaRPr lang="pt-BR" dirty="0"/>
          </a:p>
        </p:txBody>
      </p:sp>
      <p:sp>
        <p:nvSpPr>
          <p:cNvPr id="3" name="Espaço Reservado para Conteúdo 2"/>
          <p:cNvSpPr>
            <a:spLocks noGrp="1"/>
          </p:cNvSpPr>
          <p:nvPr>
            <p:ph sz="quarter" idx="1"/>
          </p:nvPr>
        </p:nvSpPr>
        <p:spPr/>
        <p:txBody>
          <a:bodyPr/>
          <a:lstStyle/>
          <a:p>
            <a:pPr marL="514350" indent="-514350">
              <a:buFont typeface="+mj-lt"/>
              <a:buAutoNum type="arabicPeriod"/>
            </a:pPr>
            <a:r>
              <a:rPr lang="pt-BR" dirty="0" smtClean="0"/>
              <a:t>Preliminares</a:t>
            </a:r>
          </a:p>
          <a:p>
            <a:pPr marL="788670" lvl="1" indent="-514350">
              <a:buFont typeface="+mj-lt"/>
              <a:buAutoNum type="arabicPeriod"/>
            </a:pPr>
            <a:r>
              <a:rPr lang="pt-BR" dirty="0" smtClean="0">
                <a:solidFill>
                  <a:srgbClr val="FF0000"/>
                </a:solidFill>
              </a:rPr>
              <a:t>Preparação do teste</a:t>
            </a:r>
          </a:p>
          <a:p>
            <a:pPr marL="788670" lvl="1" indent="-514350">
              <a:buFont typeface="+mj-lt"/>
              <a:buAutoNum type="arabicPeriod"/>
            </a:pPr>
            <a:r>
              <a:rPr lang="pt-BR" dirty="0" smtClean="0"/>
              <a:t>Aplicação do teste</a:t>
            </a:r>
          </a:p>
          <a:p>
            <a:pPr marL="514350" indent="-514350">
              <a:buFont typeface="+mj-lt"/>
              <a:buAutoNum type="arabicPeriod"/>
            </a:pPr>
            <a:r>
              <a:rPr lang="pt-BR" dirty="0" smtClean="0"/>
              <a:t>Centrais-Analíticas</a:t>
            </a:r>
          </a:p>
          <a:p>
            <a:pPr marL="788670" lvl="1" indent="-514350">
              <a:buFont typeface="+mj-lt"/>
              <a:buAutoNum type="arabicPeriod"/>
            </a:pPr>
            <a:r>
              <a:rPr lang="pt-BR" dirty="0" smtClean="0"/>
              <a:t>Etiquetagem</a:t>
            </a:r>
          </a:p>
          <a:p>
            <a:pPr marL="788670" lvl="1" indent="-514350">
              <a:buFont typeface="+mj-lt"/>
              <a:buAutoNum type="arabicPeriod"/>
            </a:pPr>
            <a:r>
              <a:rPr lang="pt-BR" dirty="0" smtClean="0"/>
              <a:t>Interpretação</a:t>
            </a:r>
          </a:p>
          <a:p>
            <a:pPr marL="788670" lvl="1" indent="-514350">
              <a:buFont typeface="+mj-lt"/>
              <a:buAutoNum type="arabicPeriod"/>
            </a:pPr>
            <a:r>
              <a:rPr lang="pt-BR" dirty="0" smtClean="0"/>
              <a:t>Elaboração do perfil semiótico</a:t>
            </a:r>
            <a:endParaRPr lang="pt-BR" dirty="0"/>
          </a:p>
        </p:txBody>
      </p:sp>
    </p:spTree>
    <p:extLst>
      <p:ext uri="{BB962C8B-B14F-4D97-AF65-F5344CB8AC3E}">
        <p14:creationId xmlns:p14="http://schemas.microsoft.com/office/powerpoint/2010/main" val="388089735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Preparação do teste</a:t>
            </a:r>
            <a:endParaRPr lang="pt-BR" dirty="0"/>
          </a:p>
        </p:txBody>
      </p:sp>
      <p:sp>
        <p:nvSpPr>
          <p:cNvPr id="3" name="Espaço Reservado para Conteúdo 2"/>
          <p:cNvSpPr>
            <a:spLocks noGrp="1"/>
          </p:cNvSpPr>
          <p:nvPr>
            <p:ph sz="quarter" idx="1"/>
          </p:nvPr>
        </p:nvSpPr>
        <p:spPr/>
        <p:txBody>
          <a:bodyPr>
            <a:normAutofit fontScale="92500"/>
          </a:bodyPr>
          <a:lstStyle/>
          <a:p>
            <a:r>
              <a:rPr lang="pt-BR" dirty="0" smtClean="0"/>
              <a:t>Selecionar cenário do teste: Normalmente são cenários com questões de interação identificadas</a:t>
            </a:r>
          </a:p>
          <a:p>
            <a:r>
              <a:rPr lang="pt-BR" dirty="0" smtClean="0"/>
              <a:t>Selecionar participantes dos testes, com perfil compatível com o perfil de usuários-alvo do sistema</a:t>
            </a:r>
          </a:p>
          <a:p>
            <a:r>
              <a:rPr lang="pt-BR" dirty="0" smtClean="0"/>
              <a:t>Análise das questões éticas envolvidas no teste: Termo de consentimento</a:t>
            </a:r>
          </a:p>
          <a:p>
            <a:r>
              <a:rPr lang="pt-BR" dirty="0" smtClean="0"/>
              <a:t>Preparar questionário ou roteiro de entrevista pré-teste e roteiro de entrevista pós-teste para obter dados que ajudem aos avaliadores interpretar os dados coletados</a:t>
            </a:r>
          </a:p>
          <a:p>
            <a:r>
              <a:rPr lang="pt-BR" dirty="0" smtClean="0"/>
              <a:t>Preparar descrição das tarefas</a:t>
            </a:r>
          </a:p>
          <a:p>
            <a:r>
              <a:rPr lang="pt-BR" dirty="0" smtClean="0"/>
              <a:t>Elaborar um roteiro de observação dos testes</a:t>
            </a:r>
          </a:p>
          <a:p>
            <a:r>
              <a:rPr lang="pt-BR" dirty="0" smtClean="0"/>
              <a:t>Preparar equipamentos necessários para a realização do teste</a:t>
            </a:r>
            <a:endParaRPr lang="pt-BR" dirty="0"/>
          </a:p>
        </p:txBody>
      </p:sp>
    </p:spTree>
    <p:extLst>
      <p:ext uri="{BB962C8B-B14F-4D97-AF65-F5344CB8AC3E}">
        <p14:creationId xmlns:p14="http://schemas.microsoft.com/office/powerpoint/2010/main" val="291772229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Teste de Comunicabilidade</a:t>
            </a:r>
            <a:endParaRPr lang="pt-BR" dirty="0"/>
          </a:p>
        </p:txBody>
      </p:sp>
      <p:sp>
        <p:nvSpPr>
          <p:cNvPr id="3" name="Espaço Reservado para Conteúdo 2"/>
          <p:cNvSpPr>
            <a:spLocks noGrp="1"/>
          </p:cNvSpPr>
          <p:nvPr>
            <p:ph sz="quarter" idx="1"/>
          </p:nvPr>
        </p:nvSpPr>
        <p:spPr/>
        <p:txBody>
          <a:bodyPr/>
          <a:lstStyle/>
          <a:p>
            <a:pPr marL="514350" indent="-514350">
              <a:buFont typeface="+mj-lt"/>
              <a:buAutoNum type="arabicPeriod"/>
            </a:pPr>
            <a:r>
              <a:rPr lang="pt-BR" dirty="0" smtClean="0"/>
              <a:t>Preliminares</a:t>
            </a:r>
          </a:p>
          <a:p>
            <a:pPr marL="788670" lvl="1" indent="-514350">
              <a:buFont typeface="+mj-lt"/>
              <a:buAutoNum type="arabicPeriod"/>
            </a:pPr>
            <a:r>
              <a:rPr lang="pt-BR" dirty="0" smtClean="0"/>
              <a:t>Preparação do teste</a:t>
            </a:r>
          </a:p>
          <a:p>
            <a:pPr marL="788670" lvl="1" indent="-514350">
              <a:buFont typeface="+mj-lt"/>
              <a:buAutoNum type="arabicPeriod"/>
            </a:pPr>
            <a:r>
              <a:rPr lang="pt-BR" dirty="0" smtClean="0">
                <a:solidFill>
                  <a:srgbClr val="FF0000"/>
                </a:solidFill>
              </a:rPr>
              <a:t>Aplicação do teste</a:t>
            </a:r>
          </a:p>
          <a:p>
            <a:pPr marL="514350" indent="-514350">
              <a:buFont typeface="+mj-lt"/>
              <a:buAutoNum type="arabicPeriod"/>
            </a:pPr>
            <a:r>
              <a:rPr lang="pt-BR" dirty="0" smtClean="0"/>
              <a:t>Centrais-Analíticas</a:t>
            </a:r>
          </a:p>
          <a:p>
            <a:pPr marL="788670" lvl="1" indent="-514350">
              <a:buFont typeface="+mj-lt"/>
              <a:buAutoNum type="arabicPeriod"/>
            </a:pPr>
            <a:r>
              <a:rPr lang="pt-BR" dirty="0" smtClean="0"/>
              <a:t>Etiquetagem</a:t>
            </a:r>
          </a:p>
          <a:p>
            <a:pPr marL="788670" lvl="1" indent="-514350">
              <a:buFont typeface="+mj-lt"/>
              <a:buAutoNum type="arabicPeriod"/>
            </a:pPr>
            <a:r>
              <a:rPr lang="pt-BR" dirty="0" smtClean="0"/>
              <a:t>Interpretação</a:t>
            </a:r>
          </a:p>
          <a:p>
            <a:pPr marL="788670" lvl="1" indent="-514350">
              <a:buFont typeface="+mj-lt"/>
              <a:buAutoNum type="arabicPeriod"/>
            </a:pPr>
            <a:r>
              <a:rPr lang="pt-BR" dirty="0" smtClean="0"/>
              <a:t>Elaboração do perfil semiótico</a:t>
            </a:r>
            <a:endParaRPr lang="pt-BR" dirty="0"/>
          </a:p>
        </p:txBody>
      </p:sp>
    </p:spTree>
    <p:extLst>
      <p:ext uri="{BB962C8B-B14F-4D97-AF65-F5344CB8AC3E}">
        <p14:creationId xmlns:p14="http://schemas.microsoft.com/office/powerpoint/2010/main" val="371448079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Aplicação do teste</a:t>
            </a:r>
            <a:endParaRPr lang="pt-BR" dirty="0"/>
          </a:p>
        </p:txBody>
      </p:sp>
      <p:sp>
        <p:nvSpPr>
          <p:cNvPr id="3" name="Espaço Reservado para Conteúdo 2"/>
          <p:cNvSpPr>
            <a:spLocks noGrp="1"/>
          </p:cNvSpPr>
          <p:nvPr>
            <p:ph sz="quarter" idx="1"/>
          </p:nvPr>
        </p:nvSpPr>
        <p:spPr/>
        <p:txBody>
          <a:bodyPr>
            <a:normAutofit fontScale="77500" lnSpcReduction="20000"/>
          </a:bodyPr>
          <a:lstStyle/>
          <a:p>
            <a:r>
              <a:rPr lang="pt-BR" dirty="0" smtClean="0"/>
              <a:t>Boas vindas</a:t>
            </a:r>
          </a:p>
          <a:p>
            <a:r>
              <a:rPr lang="pt-BR" dirty="0" smtClean="0"/>
              <a:t>Explicar superficialmente os objetivos do teste</a:t>
            </a:r>
          </a:p>
          <a:p>
            <a:r>
              <a:rPr lang="pt-BR" dirty="0" smtClean="0"/>
              <a:t>Apresentar o termo de consentimento</a:t>
            </a:r>
          </a:p>
          <a:p>
            <a:r>
              <a:rPr lang="pt-BR" dirty="0" err="1" smtClean="0"/>
              <a:t>Preecher</a:t>
            </a:r>
            <a:r>
              <a:rPr lang="pt-BR" dirty="0" smtClean="0"/>
              <a:t> questionário pré-teste</a:t>
            </a:r>
          </a:p>
          <a:p>
            <a:r>
              <a:rPr lang="pt-BR" dirty="0" smtClean="0"/>
              <a:t>Encaminhar o participante à estação de teste</a:t>
            </a:r>
          </a:p>
          <a:p>
            <a:r>
              <a:rPr lang="pt-BR" dirty="0" smtClean="0"/>
              <a:t>Apresentar o cenário de teste e esclarecer dúvidas do participante</a:t>
            </a:r>
          </a:p>
          <a:p>
            <a:r>
              <a:rPr lang="pt-BR" dirty="0" smtClean="0"/>
              <a:t>Iniciar registro e gravação</a:t>
            </a:r>
          </a:p>
          <a:p>
            <a:r>
              <a:rPr lang="pt-BR" dirty="0" smtClean="0"/>
              <a:t>Fazer anotações e manter-se o mais “ausente” possível não respondendo a qualquer indagação, não emitindo qualquer emoção ou julgamento</a:t>
            </a:r>
          </a:p>
          <a:p>
            <a:r>
              <a:rPr lang="pt-BR" dirty="0" smtClean="0"/>
              <a:t>Interromper o teste em casos extremos ou com o fim do tempo pré-determinado</a:t>
            </a:r>
          </a:p>
          <a:p>
            <a:r>
              <a:rPr lang="pt-BR" dirty="0" smtClean="0"/>
              <a:t>Conduzir entrevista pós-teste</a:t>
            </a:r>
          </a:p>
          <a:p>
            <a:r>
              <a:rPr lang="pt-BR" dirty="0" smtClean="0"/>
              <a:t>Agradecer participação</a:t>
            </a:r>
          </a:p>
          <a:p>
            <a:r>
              <a:rPr lang="pt-BR" dirty="0" smtClean="0"/>
              <a:t>Breve reunião com demais avaliadores para consolidar observações enquanto “frescas” na memória. </a:t>
            </a:r>
            <a:endParaRPr lang="pt-BR" dirty="0"/>
          </a:p>
        </p:txBody>
      </p:sp>
    </p:spTree>
    <p:extLst>
      <p:ext uri="{BB962C8B-B14F-4D97-AF65-F5344CB8AC3E}">
        <p14:creationId xmlns:p14="http://schemas.microsoft.com/office/powerpoint/2010/main" val="12672564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endParaRPr lang="pt-BR"/>
          </a:p>
        </p:txBody>
      </p:sp>
      <p:pic>
        <p:nvPicPr>
          <p:cNvPr id="1026" name="Picture 2" descr="Cutting off one's nose to spite one's face..."/>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bwMode="auto">
          <a:xfrm>
            <a:off x="2876550" y="2668587"/>
            <a:ext cx="3390900" cy="2038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10630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Teste de Comunicabilidade</a:t>
            </a:r>
            <a:endParaRPr lang="pt-BR" dirty="0"/>
          </a:p>
        </p:txBody>
      </p:sp>
      <p:sp>
        <p:nvSpPr>
          <p:cNvPr id="3" name="Espaço Reservado para Conteúdo 2"/>
          <p:cNvSpPr>
            <a:spLocks noGrp="1"/>
          </p:cNvSpPr>
          <p:nvPr>
            <p:ph sz="quarter" idx="1"/>
          </p:nvPr>
        </p:nvSpPr>
        <p:spPr/>
        <p:txBody>
          <a:bodyPr/>
          <a:lstStyle/>
          <a:p>
            <a:pPr marL="514350" indent="-514350">
              <a:buFont typeface="+mj-lt"/>
              <a:buAutoNum type="arabicPeriod"/>
            </a:pPr>
            <a:r>
              <a:rPr lang="pt-BR" dirty="0" smtClean="0"/>
              <a:t>Preliminares</a:t>
            </a:r>
          </a:p>
          <a:p>
            <a:pPr marL="788670" lvl="1" indent="-514350">
              <a:buFont typeface="+mj-lt"/>
              <a:buAutoNum type="arabicPeriod"/>
            </a:pPr>
            <a:r>
              <a:rPr lang="pt-BR" dirty="0" smtClean="0"/>
              <a:t>Preparação do teste</a:t>
            </a:r>
          </a:p>
          <a:p>
            <a:pPr marL="788670" lvl="1" indent="-514350">
              <a:buFont typeface="+mj-lt"/>
              <a:buAutoNum type="arabicPeriod"/>
            </a:pPr>
            <a:r>
              <a:rPr lang="pt-BR" dirty="0" smtClean="0"/>
              <a:t>Aplicação do teste</a:t>
            </a:r>
          </a:p>
          <a:p>
            <a:pPr marL="514350" indent="-514350">
              <a:buFont typeface="+mj-lt"/>
              <a:buAutoNum type="arabicPeriod"/>
            </a:pPr>
            <a:r>
              <a:rPr lang="pt-BR" dirty="0" smtClean="0"/>
              <a:t>Centrais-Analíticas</a:t>
            </a:r>
          </a:p>
          <a:p>
            <a:pPr marL="788670" lvl="1" indent="-514350">
              <a:buFont typeface="+mj-lt"/>
              <a:buAutoNum type="arabicPeriod"/>
            </a:pPr>
            <a:r>
              <a:rPr lang="pt-BR" dirty="0" smtClean="0">
                <a:solidFill>
                  <a:srgbClr val="FF0000"/>
                </a:solidFill>
              </a:rPr>
              <a:t>Etiquetagem</a:t>
            </a:r>
          </a:p>
          <a:p>
            <a:pPr marL="788670" lvl="1" indent="-514350">
              <a:buFont typeface="+mj-lt"/>
              <a:buAutoNum type="arabicPeriod"/>
            </a:pPr>
            <a:r>
              <a:rPr lang="pt-BR" dirty="0" smtClean="0"/>
              <a:t>Interpretação</a:t>
            </a:r>
          </a:p>
          <a:p>
            <a:pPr marL="788670" lvl="1" indent="-514350">
              <a:buFont typeface="+mj-lt"/>
              <a:buAutoNum type="arabicPeriod"/>
            </a:pPr>
            <a:r>
              <a:rPr lang="pt-BR" dirty="0" smtClean="0"/>
              <a:t>Elaboração do perfil semiótico</a:t>
            </a:r>
            <a:endParaRPr lang="pt-BR" dirty="0"/>
          </a:p>
        </p:txBody>
      </p:sp>
    </p:spTree>
    <p:extLst>
      <p:ext uri="{BB962C8B-B14F-4D97-AF65-F5344CB8AC3E}">
        <p14:creationId xmlns:p14="http://schemas.microsoft.com/office/powerpoint/2010/main" val="327151621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E</a:t>
            </a:r>
            <a:r>
              <a:rPr lang="pt-BR" dirty="0" smtClean="0"/>
              <a:t>tiquetagem</a:t>
            </a:r>
            <a:endParaRPr lang="pt-BR" dirty="0"/>
          </a:p>
        </p:txBody>
      </p:sp>
      <p:sp>
        <p:nvSpPr>
          <p:cNvPr id="3" name="Espaço Reservado para Conteúdo 2"/>
          <p:cNvSpPr>
            <a:spLocks noGrp="1"/>
          </p:cNvSpPr>
          <p:nvPr>
            <p:ph sz="quarter" idx="1"/>
          </p:nvPr>
        </p:nvSpPr>
        <p:spPr/>
        <p:txBody>
          <a:bodyPr/>
          <a:lstStyle/>
          <a:p>
            <a:r>
              <a:rPr lang="pt-BR" dirty="0" smtClean="0"/>
              <a:t>Atribuir etiquetas que representam a reação do usuário a cada ruptura de informação. (Como colocar balões em história em quadrinho)</a:t>
            </a:r>
          </a:p>
          <a:p>
            <a:endParaRPr lang="pt-BR" dirty="0"/>
          </a:p>
          <a:p>
            <a:endParaRPr lang="pt-BR" dirty="0" smtClean="0"/>
          </a:p>
          <a:p>
            <a:endParaRPr lang="pt-BR" dirty="0" smtClean="0"/>
          </a:p>
          <a:p>
            <a:pPr marL="0" indent="0">
              <a:buNone/>
            </a:pPr>
            <a:r>
              <a:rPr lang="pt-BR" dirty="0"/>
              <a:t>“Cadê?”, “E agora?”, “O que é isto?”, “</a:t>
            </a:r>
            <a:r>
              <a:rPr lang="pt-BR" dirty="0" err="1"/>
              <a:t>Oops</a:t>
            </a:r>
            <a:r>
              <a:rPr lang="pt-BR" dirty="0"/>
              <a:t>!”, “Onde </a:t>
            </a:r>
          </a:p>
          <a:p>
            <a:pPr marL="0" indent="0">
              <a:buNone/>
            </a:pPr>
            <a:r>
              <a:rPr lang="pt-BR" dirty="0"/>
              <a:t>estou?”, “Assim não </a:t>
            </a:r>
            <a:r>
              <a:rPr lang="pt-BR" dirty="0" err="1"/>
              <a:t>dá”,”Por</a:t>
            </a:r>
            <a:r>
              <a:rPr lang="pt-BR" dirty="0"/>
              <a:t> que não funciona?”, “Ué, </a:t>
            </a:r>
          </a:p>
          <a:p>
            <a:pPr marL="0" indent="0">
              <a:buNone/>
            </a:pPr>
            <a:r>
              <a:rPr lang="pt-BR" dirty="0"/>
              <a:t>o que houve?”, “</a:t>
            </a:r>
            <a:r>
              <a:rPr lang="pt-BR" dirty="0" smtClean="0"/>
              <a:t>Pra </a:t>
            </a:r>
            <a:r>
              <a:rPr lang="pt-BR" dirty="0"/>
              <a:t>mim está bom”, “Desisto”, “Vai de </a:t>
            </a:r>
          </a:p>
          <a:p>
            <a:pPr marL="0" indent="0">
              <a:buNone/>
            </a:pPr>
            <a:r>
              <a:rPr lang="pt-BR" dirty="0"/>
              <a:t>outro jeito”, “Não, obrigado”, “Socorro!”</a:t>
            </a:r>
          </a:p>
        </p:txBody>
      </p:sp>
    </p:spTree>
    <p:extLst>
      <p:ext uri="{BB962C8B-B14F-4D97-AF65-F5344CB8AC3E}">
        <p14:creationId xmlns:p14="http://schemas.microsoft.com/office/powerpoint/2010/main" val="95609820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E</a:t>
            </a:r>
            <a:r>
              <a:rPr lang="pt-BR" dirty="0" smtClean="0"/>
              <a:t>tiquetagem</a:t>
            </a:r>
            <a:endParaRPr lang="pt-BR" dirty="0"/>
          </a:p>
        </p:txBody>
      </p:sp>
      <p:sp>
        <p:nvSpPr>
          <p:cNvPr id="3" name="Espaço Reservado para Conteúdo 2"/>
          <p:cNvSpPr>
            <a:spLocks noGrp="1"/>
          </p:cNvSpPr>
          <p:nvPr>
            <p:ph sz="quarter" idx="1"/>
          </p:nvPr>
        </p:nvSpPr>
        <p:spPr/>
        <p:txBody>
          <a:bodyPr>
            <a:normAutofit fontScale="92500" lnSpcReduction="20000"/>
          </a:bodyPr>
          <a:lstStyle/>
          <a:p>
            <a:r>
              <a:rPr lang="pt-BR" dirty="0" smtClean="0"/>
              <a:t>Cadê? : Usada quando o usuário sabe a operação que deseja executar, mas não a encontra de imediato na interface.</a:t>
            </a:r>
          </a:p>
          <a:p>
            <a:pPr lvl="1"/>
            <a:r>
              <a:rPr lang="pt-BR" dirty="0" err="1" smtClean="0"/>
              <a:t>Ex</a:t>
            </a:r>
            <a:r>
              <a:rPr lang="pt-BR" dirty="0" smtClean="0"/>
              <a:t>: Abrir e fechar menus e </a:t>
            </a:r>
            <a:r>
              <a:rPr lang="pt-BR" dirty="0" err="1" smtClean="0"/>
              <a:t>submenus</a:t>
            </a:r>
            <a:r>
              <a:rPr lang="pt-BR" dirty="0" smtClean="0"/>
              <a:t>, listas de </a:t>
            </a:r>
            <a:r>
              <a:rPr lang="pt-BR" dirty="0" err="1" smtClean="0"/>
              <a:t>pull-down</a:t>
            </a:r>
            <a:r>
              <a:rPr lang="pt-BR" dirty="0" smtClean="0"/>
              <a:t> ou outras estruturas similares; passar com o cursor sobre botões inspecionando diversos elementos em ativá-los</a:t>
            </a:r>
          </a:p>
          <a:p>
            <a:pPr marL="274320" lvl="1" indent="0">
              <a:buNone/>
            </a:pPr>
            <a:endParaRPr lang="pt-BR" dirty="0" smtClean="0"/>
          </a:p>
          <a:p>
            <a:r>
              <a:rPr lang="pt-BR" dirty="0" smtClean="0"/>
              <a:t>E agora? : Usada quando o usuário não sabe o que fazer e procura descobrir qual é o seu próximo passo</a:t>
            </a:r>
          </a:p>
          <a:p>
            <a:pPr lvl="1"/>
            <a:r>
              <a:rPr lang="pt-BR" dirty="0" err="1" smtClean="0"/>
              <a:t>Ex</a:t>
            </a:r>
            <a:r>
              <a:rPr lang="pt-BR" dirty="0" smtClean="0"/>
              <a:t>: Vagar com o cursor sobre a interface e inspecionar os menus de forma aleatória ou sequencial</a:t>
            </a:r>
          </a:p>
          <a:p>
            <a:pPr marL="274320" lvl="1" indent="0">
              <a:buNone/>
            </a:pPr>
            <a:endParaRPr lang="pt-BR" dirty="0" smtClean="0"/>
          </a:p>
          <a:p>
            <a:r>
              <a:rPr lang="pt-BR" dirty="0" smtClean="0"/>
              <a:t>O que é isto? : Usada quando o usuário espera alguma dica explicativa ou algum outro tipo de indicação sobre o significado de determinado elemento da interface.</a:t>
            </a:r>
          </a:p>
          <a:p>
            <a:pPr lvl="1"/>
            <a:r>
              <a:rPr lang="pt-BR" dirty="0" err="1" smtClean="0"/>
              <a:t>Ex</a:t>
            </a:r>
            <a:r>
              <a:rPr lang="pt-BR" dirty="0" smtClean="0"/>
              <a:t>: Deixar o cursos sobre um elemento por alguns instantes, esperando que uma dica seja apresentada.</a:t>
            </a:r>
            <a:endParaRPr lang="pt-BR" dirty="0"/>
          </a:p>
        </p:txBody>
      </p:sp>
    </p:spTree>
    <p:extLst>
      <p:ext uri="{BB962C8B-B14F-4D97-AF65-F5344CB8AC3E}">
        <p14:creationId xmlns:p14="http://schemas.microsoft.com/office/powerpoint/2010/main" val="402062328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E</a:t>
            </a:r>
            <a:r>
              <a:rPr lang="pt-BR" dirty="0" smtClean="0"/>
              <a:t>tiquetagem</a:t>
            </a:r>
            <a:endParaRPr lang="pt-BR" dirty="0"/>
          </a:p>
        </p:txBody>
      </p:sp>
      <p:sp>
        <p:nvSpPr>
          <p:cNvPr id="3" name="Espaço Reservado para Conteúdo 2"/>
          <p:cNvSpPr>
            <a:spLocks noGrp="1"/>
          </p:cNvSpPr>
          <p:nvPr>
            <p:ph sz="quarter" idx="1"/>
          </p:nvPr>
        </p:nvSpPr>
        <p:spPr/>
        <p:txBody>
          <a:bodyPr>
            <a:normAutofit fontScale="77500" lnSpcReduction="20000"/>
          </a:bodyPr>
          <a:lstStyle/>
          <a:p>
            <a:r>
              <a:rPr lang="pt-BR" dirty="0" err="1" smtClean="0"/>
              <a:t>Epa</a:t>
            </a:r>
            <a:r>
              <a:rPr lang="pt-BR" dirty="0" smtClean="0"/>
              <a:t>! : Usada quando o usuário executou uma ação indesejada e, percebendo imediatamente que isto aconteceu, desfaz a ação.</a:t>
            </a:r>
          </a:p>
          <a:p>
            <a:pPr lvl="1"/>
            <a:r>
              <a:rPr lang="pt-BR" dirty="0" err="1" smtClean="0"/>
              <a:t>Ex</a:t>
            </a:r>
            <a:r>
              <a:rPr lang="pt-BR" dirty="0" smtClean="0"/>
              <a:t>: Acionamento imediato do “</a:t>
            </a:r>
            <a:r>
              <a:rPr lang="pt-BR" dirty="0" err="1" smtClean="0"/>
              <a:t>undo</a:t>
            </a:r>
            <a:r>
              <a:rPr lang="pt-BR" dirty="0" smtClean="0"/>
              <a:t>”;  cancelamento de uma janela aberta indevidamente</a:t>
            </a:r>
          </a:p>
          <a:p>
            <a:pPr marL="274320" lvl="1" indent="0">
              <a:buNone/>
            </a:pPr>
            <a:endParaRPr lang="pt-BR" dirty="0" smtClean="0"/>
          </a:p>
          <a:p>
            <a:r>
              <a:rPr lang="pt-BR" dirty="0" smtClean="0"/>
              <a:t>Onde estou? : Usada quando o usuário efetua operações que são apropriadas para outros contextos, mas não para o contexto atual</a:t>
            </a:r>
          </a:p>
          <a:p>
            <a:pPr lvl="1"/>
            <a:r>
              <a:rPr lang="pt-BR" dirty="0" err="1" smtClean="0"/>
              <a:t>Ex</a:t>
            </a:r>
            <a:r>
              <a:rPr lang="pt-BR" dirty="0" smtClean="0"/>
              <a:t>:  Tenta digitar dado em campo desabilitado ou tenta digitar comandos em um campo de dados. Comum em aplicações com modos diferentes como editores de texto que possuem modo de edição, visualização e impressão. Normalmente a ação incorreta é desfeita e, em seguida,  muda-se para o contexto desejado.</a:t>
            </a:r>
          </a:p>
          <a:p>
            <a:pPr marL="274320" lvl="1" indent="0">
              <a:buNone/>
            </a:pPr>
            <a:endParaRPr lang="pt-BR" dirty="0" smtClean="0"/>
          </a:p>
          <a:p>
            <a:r>
              <a:rPr lang="pt-BR" dirty="0" smtClean="0"/>
              <a:t>Assim não dá : Usada quando o usuário abandona o caminho de interação composto de vários passos consistentemente encadeados, porque ele pensa que esta opção não o está levando ao seu objetivo.</a:t>
            </a:r>
          </a:p>
          <a:p>
            <a:pPr lvl="1"/>
            <a:r>
              <a:rPr lang="pt-BR" dirty="0" err="1" smtClean="0"/>
              <a:t>Ex</a:t>
            </a:r>
            <a:r>
              <a:rPr lang="pt-BR" dirty="0" smtClean="0"/>
              <a:t>: O usuário interrompe uma atividade e segue em uma direção totalmente diferente.  A interrupção pode ser caracterizado pelo o uso sequencial de </a:t>
            </a:r>
            <a:r>
              <a:rPr lang="pt-BR" dirty="0" err="1" smtClean="0"/>
              <a:t>undo</a:t>
            </a:r>
            <a:endParaRPr lang="pt-BR" dirty="0" smtClean="0"/>
          </a:p>
          <a:p>
            <a:pPr lvl="1"/>
            <a:endParaRPr lang="pt-BR" dirty="0" smtClean="0"/>
          </a:p>
          <a:p>
            <a:pPr marL="274320" lvl="1" indent="0">
              <a:buNone/>
            </a:pPr>
            <a:endParaRPr lang="pt-BR" dirty="0"/>
          </a:p>
        </p:txBody>
      </p:sp>
    </p:spTree>
    <p:extLst>
      <p:ext uri="{BB962C8B-B14F-4D97-AF65-F5344CB8AC3E}">
        <p14:creationId xmlns:p14="http://schemas.microsoft.com/office/powerpoint/2010/main" val="186261248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E</a:t>
            </a:r>
            <a:r>
              <a:rPr lang="pt-BR" dirty="0" smtClean="0"/>
              <a:t>tiquetagem</a:t>
            </a:r>
            <a:endParaRPr lang="pt-BR" dirty="0"/>
          </a:p>
        </p:txBody>
      </p:sp>
      <p:sp>
        <p:nvSpPr>
          <p:cNvPr id="3" name="Espaço Reservado para Conteúdo 2"/>
          <p:cNvSpPr>
            <a:spLocks noGrp="1"/>
          </p:cNvSpPr>
          <p:nvPr>
            <p:ph sz="quarter" idx="1"/>
          </p:nvPr>
        </p:nvSpPr>
        <p:spPr/>
        <p:txBody>
          <a:bodyPr>
            <a:normAutofit fontScale="85000" lnSpcReduction="20000"/>
          </a:bodyPr>
          <a:lstStyle/>
          <a:p>
            <a:r>
              <a:rPr lang="pt-BR" dirty="0" smtClean="0"/>
              <a:t>Por que não funciona? : Usada quando o usuário não entende ou não se conforma com o fato da operação efetuada não produzir o resultado esperado por ele.</a:t>
            </a:r>
          </a:p>
          <a:p>
            <a:pPr lvl="1"/>
            <a:r>
              <a:rPr lang="pt-BR" dirty="0" err="1" smtClean="0"/>
              <a:t>Ex</a:t>
            </a:r>
            <a:r>
              <a:rPr lang="pt-BR" dirty="0" smtClean="0"/>
              <a:t>:  Caracteriza um apego do usuário à sua interpretação corrente do signo. Ele tenta captar evidências de que precisa reformular a sua interpretação repetindo a situação problema até convencer-se.</a:t>
            </a:r>
          </a:p>
          <a:p>
            <a:r>
              <a:rPr lang="pt-BR" dirty="0" smtClean="0"/>
              <a:t>Ué, o que houve? : Usada quando o usuário não percebe ou não entende a resposta dada pelo sistema para a sua ação, ou quando o sistema não dá resposta alguma.</a:t>
            </a:r>
          </a:p>
          <a:p>
            <a:pPr lvl="1"/>
            <a:r>
              <a:rPr lang="pt-BR" dirty="0" err="1" smtClean="0"/>
              <a:t>Ex</a:t>
            </a:r>
            <a:r>
              <a:rPr lang="pt-BR" dirty="0" smtClean="0"/>
              <a:t>: O usuário repete a ativação de uma função a qual o feedback não existe ou  não foi percebido pelo usuário. O usuário busca uma forma alternativa de alcançar o resultado esperado.</a:t>
            </a:r>
          </a:p>
          <a:p>
            <a:r>
              <a:rPr lang="pt-BR" dirty="0" smtClean="0"/>
              <a:t>Para mim está bom. : Usada para quando o usuário acha equivocadamente que concluiu uma tarefa ou uma ação com sucesso.</a:t>
            </a:r>
          </a:p>
          <a:p>
            <a:pPr lvl="1"/>
            <a:r>
              <a:rPr lang="pt-BR" dirty="0" err="1" smtClean="0"/>
              <a:t>Ex</a:t>
            </a:r>
            <a:r>
              <a:rPr lang="pt-BR" dirty="0" smtClean="0"/>
              <a:t>: O usuário está inconsciente da falha então dá a tarefa por encerrada e diz na entrevista pós-teste que a tarefa foi realizada com sucesso.</a:t>
            </a:r>
            <a:endParaRPr lang="pt-BR" dirty="0"/>
          </a:p>
        </p:txBody>
      </p:sp>
    </p:spTree>
    <p:extLst>
      <p:ext uri="{BB962C8B-B14F-4D97-AF65-F5344CB8AC3E}">
        <p14:creationId xmlns:p14="http://schemas.microsoft.com/office/powerpoint/2010/main" val="250159605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Etiquetagem</a:t>
            </a:r>
            <a:endParaRPr lang="pt-BR" dirty="0"/>
          </a:p>
        </p:txBody>
      </p:sp>
      <p:sp>
        <p:nvSpPr>
          <p:cNvPr id="3" name="Espaço Reservado para Conteúdo 2"/>
          <p:cNvSpPr>
            <a:spLocks noGrp="1"/>
          </p:cNvSpPr>
          <p:nvPr>
            <p:ph sz="quarter" idx="1"/>
          </p:nvPr>
        </p:nvSpPr>
        <p:spPr/>
        <p:txBody>
          <a:bodyPr>
            <a:normAutofit fontScale="92500" lnSpcReduction="20000"/>
          </a:bodyPr>
          <a:lstStyle/>
          <a:p>
            <a:r>
              <a:rPr lang="pt-BR" dirty="0" smtClean="0"/>
              <a:t>Desisto : Usada quando o usuário explicitamente admite sua incapacidade de alcançar seu objetivo</a:t>
            </a:r>
          </a:p>
          <a:p>
            <a:pPr lvl="1"/>
            <a:r>
              <a:rPr lang="pt-BR" dirty="0" err="1" smtClean="0"/>
              <a:t>Ex</a:t>
            </a:r>
            <a:r>
              <a:rPr lang="pt-BR" dirty="0" smtClean="0"/>
              <a:t>: O usuário está consciente da falha. Normalmente caracterizada pela desistência de uma ou mais atividades intermediárias.  Algumas vezes resulta na interrupção prematura da tarefa.</a:t>
            </a:r>
          </a:p>
          <a:p>
            <a:r>
              <a:rPr lang="pt-BR" dirty="0" smtClean="0"/>
              <a:t>Vai de outro jeito: Usada quando o usuário não consegue realizar a tarefa de forma como o designer idealizou, e resolve seguir outro caminho, geralmente mais longo ou complicado</a:t>
            </a:r>
          </a:p>
          <a:p>
            <a:pPr lvl="1"/>
            <a:r>
              <a:rPr lang="pt-BR" dirty="0" err="1" smtClean="0"/>
              <a:t>Ex</a:t>
            </a:r>
            <a:r>
              <a:rPr lang="pt-BR" dirty="0" smtClean="0"/>
              <a:t>: O usuário atinge seu objetivo de uma maneira não-ótima</a:t>
            </a:r>
          </a:p>
          <a:p>
            <a:r>
              <a:rPr lang="pt-BR" dirty="0" smtClean="0"/>
              <a:t>Não obrigado: Usada quando o usuário conhece a solução preferencial do designer, mas opta explicitamente por uma outra forma de interação.</a:t>
            </a:r>
          </a:p>
          <a:p>
            <a:pPr lvl="1"/>
            <a:r>
              <a:rPr lang="pt-BR" dirty="0" err="1" smtClean="0"/>
              <a:t>Ex</a:t>
            </a:r>
            <a:r>
              <a:rPr lang="pt-BR" dirty="0" smtClean="0"/>
              <a:t>: Ocorrência da ação preferencial do designer, seguida de uma ou mais formas alternativas. Pode ser que a ação preferencial não ocorra, caso o usuário já conheça o sistema.</a:t>
            </a:r>
            <a:endParaRPr lang="pt-BR" dirty="0"/>
          </a:p>
        </p:txBody>
      </p:sp>
    </p:spTree>
    <p:extLst>
      <p:ext uri="{BB962C8B-B14F-4D97-AF65-F5344CB8AC3E}">
        <p14:creationId xmlns:p14="http://schemas.microsoft.com/office/powerpoint/2010/main" val="262005511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Etiquetagem</a:t>
            </a:r>
            <a:endParaRPr lang="pt-BR" dirty="0"/>
          </a:p>
        </p:txBody>
      </p:sp>
      <p:sp>
        <p:nvSpPr>
          <p:cNvPr id="3" name="Espaço Reservado para Conteúdo 2"/>
          <p:cNvSpPr>
            <a:spLocks noGrp="1"/>
          </p:cNvSpPr>
          <p:nvPr>
            <p:ph sz="quarter" idx="1"/>
          </p:nvPr>
        </p:nvSpPr>
        <p:spPr/>
        <p:txBody>
          <a:bodyPr/>
          <a:lstStyle/>
          <a:p>
            <a:r>
              <a:rPr lang="pt-BR" dirty="0" smtClean="0"/>
              <a:t>Socorro : Usada quando o usuário não consegue realizar sua tarefa através da exploração da interface</a:t>
            </a:r>
          </a:p>
          <a:p>
            <a:pPr lvl="1"/>
            <a:r>
              <a:rPr lang="pt-BR" dirty="0" err="1" smtClean="0"/>
              <a:t>Ex</a:t>
            </a:r>
            <a:r>
              <a:rPr lang="pt-BR" dirty="0" smtClean="0"/>
              <a:t>: Ativar a função help, ou pedir explicações para alguém. Pode ser somente curiosidade, logo, o real </a:t>
            </a:r>
            <a:r>
              <a:rPr lang="pt-BR" dirty="0" err="1" smtClean="0"/>
              <a:t>sisgnificado</a:t>
            </a:r>
            <a:r>
              <a:rPr lang="pt-BR" dirty="0" smtClean="0"/>
              <a:t> deve ser investigado na entrevista pós-teste.</a:t>
            </a:r>
            <a:endParaRPr lang="pt-BR" dirty="0"/>
          </a:p>
        </p:txBody>
      </p:sp>
    </p:spTree>
    <p:extLst>
      <p:ext uri="{BB962C8B-B14F-4D97-AF65-F5344CB8AC3E}">
        <p14:creationId xmlns:p14="http://schemas.microsoft.com/office/powerpoint/2010/main" val="344471834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Teste de Comunicabilidade</a:t>
            </a:r>
            <a:endParaRPr lang="pt-BR" dirty="0"/>
          </a:p>
        </p:txBody>
      </p:sp>
      <p:sp>
        <p:nvSpPr>
          <p:cNvPr id="3" name="Espaço Reservado para Conteúdo 2"/>
          <p:cNvSpPr>
            <a:spLocks noGrp="1"/>
          </p:cNvSpPr>
          <p:nvPr>
            <p:ph sz="quarter" idx="1"/>
          </p:nvPr>
        </p:nvSpPr>
        <p:spPr/>
        <p:txBody>
          <a:bodyPr/>
          <a:lstStyle/>
          <a:p>
            <a:pPr marL="514350" indent="-514350">
              <a:buFont typeface="+mj-lt"/>
              <a:buAutoNum type="arabicPeriod"/>
            </a:pPr>
            <a:r>
              <a:rPr lang="pt-BR" dirty="0" smtClean="0"/>
              <a:t>Preliminares</a:t>
            </a:r>
          </a:p>
          <a:p>
            <a:pPr marL="788670" lvl="1" indent="-514350">
              <a:buFont typeface="+mj-lt"/>
              <a:buAutoNum type="arabicPeriod"/>
            </a:pPr>
            <a:r>
              <a:rPr lang="pt-BR" dirty="0" smtClean="0"/>
              <a:t>Preparação do teste</a:t>
            </a:r>
          </a:p>
          <a:p>
            <a:pPr marL="788670" lvl="1" indent="-514350">
              <a:buFont typeface="+mj-lt"/>
              <a:buAutoNum type="arabicPeriod"/>
            </a:pPr>
            <a:r>
              <a:rPr lang="pt-BR" dirty="0" smtClean="0"/>
              <a:t>Aplicação do teste</a:t>
            </a:r>
          </a:p>
          <a:p>
            <a:pPr marL="514350" indent="-514350">
              <a:buFont typeface="+mj-lt"/>
              <a:buAutoNum type="arabicPeriod"/>
            </a:pPr>
            <a:r>
              <a:rPr lang="pt-BR" dirty="0" smtClean="0"/>
              <a:t>Centrais-Analíticas</a:t>
            </a:r>
          </a:p>
          <a:p>
            <a:pPr marL="788670" lvl="1" indent="-514350">
              <a:buFont typeface="+mj-lt"/>
              <a:buAutoNum type="arabicPeriod"/>
            </a:pPr>
            <a:r>
              <a:rPr lang="pt-BR" dirty="0" smtClean="0"/>
              <a:t>Etiquetagem</a:t>
            </a:r>
          </a:p>
          <a:p>
            <a:pPr marL="788670" lvl="1" indent="-514350">
              <a:buFont typeface="+mj-lt"/>
              <a:buAutoNum type="arabicPeriod"/>
            </a:pPr>
            <a:r>
              <a:rPr lang="pt-BR" dirty="0" smtClean="0">
                <a:solidFill>
                  <a:srgbClr val="FF0000"/>
                </a:solidFill>
              </a:rPr>
              <a:t>Interpretação</a:t>
            </a:r>
          </a:p>
          <a:p>
            <a:pPr marL="788670" lvl="1" indent="-514350">
              <a:buFont typeface="+mj-lt"/>
              <a:buAutoNum type="arabicPeriod"/>
            </a:pPr>
            <a:r>
              <a:rPr lang="pt-BR" dirty="0" smtClean="0"/>
              <a:t>Elaboração do perfil semiótico</a:t>
            </a:r>
            <a:endParaRPr lang="pt-BR" dirty="0"/>
          </a:p>
        </p:txBody>
      </p:sp>
    </p:spTree>
    <p:extLst>
      <p:ext uri="{BB962C8B-B14F-4D97-AF65-F5344CB8AC3E}">
        <p14:creationId xmlns:p14="http://schemas.microsoft.com/office/powerpoint/2010/main" val="173325157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smtClean="0"/>
              <a:t>~3 Pessoas</a:t>
            </a:r>
          </a:p>
          <a:p>
            <a:r>
              <a:rPr lang="pt-BR" dirty="0" smtClean="0"/>
              <a:t>A atividade de etiquetar é interpretativa.</a:t>
            </a:r>
          </a:p>
          <a:p>
            <a:r>
              <a:rPr lang="pt-BR" dirty="0" smtClean="0"/>
              <a:t>Frequência é indicativa</a:t>
            </a:r>
          </a:p>
        </p:txBody>
      </p:sp>
    </p:spTree>
    <p:extLst>
      <p:ext uri="{BB962C8B-B14F-4D97-AF65-F5344CB8AC3E}">
        <p14:creationId xmlns:p14="http://schemas.microsoft.com/office/powerpoint/2010/main" val="95214969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Teste de Comunicabilidade</a:t>
            </a:r>
            <a:endParaRPr lang="pt-BR" dirty="0"/>
          </a:p>
        </p:txBody>
      </p:sp>
      <p:sp>
        <p:nvSpPr>
          <p:cNvPr id="3" name="Espaço Reservado para Conteúdo 2"/>
          <p:cNvSpPr>
            <a:spLocks noGrp="1"/>
          </p:cNvSpPr>
          <p:nvPr>
            <p:ph sz="quarter" idx="1"/>
          </p:nvPr>
        </p:nvSpPr>
        <p:spPr/>
        <p:txBody>
          <a:bodyPr/>
          <a:lstStyle/>
          <a:p>
            <a:pPr marL="514350" indent="-514350">
              <a:buFont typeface="+mj-lt"/>
              <a:buAutoNum type="arabicPeriod"/>
            </a:pPr>
            <a:r>
              <a:rPr lang="pt-BR" dirty="0" smtClean="0"/>
              <a:t>Preliminares</a:t>
            </a:r>
          </a:p>
          <a:p>
            <a:pPr marL="788670" lvl="1" indent="-514350">
              <a:buFont typeface="+mj-lt"/>
              <a:buAutoNum type="arabicPeriod"/>
            </a:pPr>
            <a:r>
              <a:rPr lang="pt-BR" dirty="0" smtClean="0"/>
              <a:t>Preparação do teste</a:t>
            </a:r>
          </a:p>
          <a:p>
            <a:pPr marL="788670" lvl="1" indent="-514350">
              <a:buFont typeface="+mj-lt"/>
              <a:buAutoNum type="arabicPeriod"/>
            </a:pPr>
            <a:r>
              <a:rPr lang="pt-BR" dirty="0" smtClean="0"/>
              <a:t>Aplicação do teste</a:t>
            </a:r>
          </a:p>
          <a:p>
            <a:pPr marL="514350" indent="-514350">
              <a:buFont typeface="+mj-lt"/>
              <a:buAutoNum type="arabicPeriod"/>
            </a:pPr>
            <a:r>
              <a:rPr lang="pt-BR" dirty="0" smtClean="0"/>
              <a:t>Centrais-Analíticas</a:t>
            </a:r>
          </a:p>
          <a:p>
            <a:pPr marL="788670" lvl="1" indent="-514350">
              <a:buFont typeface="+mj-lt"/>
              <a:buAutoNum type="arabicPeriod"/>
            </a:pPr>
            <a:r>
              <a:rPr lang="pt-BR" dirty="0" smtClean="0"/>
              <a:t>Etiquetagem</a:t>
            </a:r>
          </a:p>
          <a:p>
            <a:pPr marL="788670" lvl="1" indent="-514350">
              <a:buFont typeface="+mj-lt"/>
              <a:buAutoNum type="arabicPeriod"/>
            </a:pPr>
            <a:r>
              <a:rPr lang="pt-BR" dirty="0" smtClean="0"/>
              <a:t>Interpretação</a:t>
            </a:r>
          </a:p>
          <a:p>
            <a:pPr marL="788670" lvl="1" indent="-514350">
              <a:buFont typeface="+mj-lt"/>
              <a:buAutoNum type="arabicPeriod"/>
            </a:pPr>
            <a:r>
              <a:rPr lang="pt-BR" dirty="0" smtClean="0">
                <a:solidFill>
                  <a:srgbClr val="FF0000"/>
                </a:solidFill>
              </a:rPr>
              <a:t>Elaboração do perfil semiótico</a:t>
            </a:r>
            <a:endParaRPr lang="pt-BR" dirty="0">
              <a:solidFill>
                <a:srgbClr val="FF0000"/>
              </a:solidFill>
            </a:endParaRPr>
          </a:p>
        </p:txBody>
      </p:sp>
    </p:spTree>
    <p:extLst>
      <p:ext uri="{BB962C8B-B14F-4D97-AF65-F5344CB8AC3E}">
        <p14:creationId xmlns:p14="http://schemas.microsoft.com/office/powerpoint/2010/main" val="7570349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pic>
        <p:nvPicPr>
          <p:cNvPr id="2050" name="Picture 2" descr="Help needs to be tested as well"/>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1403648" y="2564904"/>
            <a:ext cx="6528144" cy="23595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122581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pt-BR" dirty="0" smtClean="0"/>
              <a:t>Exercício 5</a:t>
            </a:r>
            <a:endParaRPr lang="pt-BR" dirty="0"/>
          </a:p>
        </p:txBody>
      </p:sp>
      <p:sp>
        <p:nvSpPr>
          <p:cNvPr id="7" name="Espaço Reservado para Texto 6"/>
          <p:cNvSpPr>
            <a:spLocks noGrp="1"/>
          </p:cNvSpPr>
          <p:nvPr>
            <p:ph type="body" sz="half" idx="2"/>
          </p:nvPr>
        </p:nvSpPr>
        <p:spPr/>
        <p:txBody>
          <a:bodyPr/>
          <a:lstStyle/>
          <a:p>
            <a:r>
              <a:rPr lang="pt-BR" dirty="0" err="1" smtClean="0"/>
              <a:t>Contruindo</a:t>
            </a:r>
            <a:endParaRPr lang="pt-BR" dirty="0"/>
          </a:p>
        </p:txBody>
      </p:sp>
      <p:sp>
        <p:nvSpPr>
          <p:cNvPr id="8" name="CaixaDeTexto 7"/>
          <p:cNvSpPr txBox="1"/>
          <p:nvPr/>
        </p:nvSpPr>
        <p:spPr>
          <a:xfrm>
            <a:off x="539552" y="1958332"/>
            <a:ext cx="7416824" cy="646331"/>
          </a:xfrm>
          <a:prstGeom prst="rect">
            <a:avLst/>
          </a:prstGeom>
          <a:noFill/>
        </p:spPr>
        <p:txBody>
          <a:bodyPr wrap="square" rtlCol="0">
            <a:spAutoFit/>
          </a:bodyPr>
          <a:lstStyle/>
          <a:p>
            <a:pPr marL="342900" indent="-342900">
              <a:buAutoNum type="arabicParenR"/>
            </a:pPr>
            <a:r>
              <a:rPr lang="pt-BR" dirty="0" smtClean="0"/>
              <a:t>Faça um plano de desenvolvimento com deadline no </a:t>
            </a:r>
            <a:r>
              <a:rPr lang="pt-BR" smtClean="0"/>
              <a:t>dia </a:t>
            </a:r>
            <a:r>
              <a:rPr lang="pt-BR" smtClean="0"/>
              <a:t>26</a:t>
            </a:r>
            <a:r>
              <a:rPr lang="pt-BR" smtClean="0"/>
              <a:t>/02/2013</a:t>
            </a:r>
            <a:endParaRPr lang="pt-BR" dirty="0" smtClean="0"/>
          </a:p>
          <a:p>
            <a:pPr marL="342900" indent="-342900">
              <a:buAutoNum type="arabicParenR"/>
            </a:pPr>
            <a:r>
              <a:rPr lang="pt-BR" dirty="0" smtClean="0"/>
              <a:t>Construa seu protótipo e disponibilize-o online</a:t>
            </a:r>
          </a:p>
        </p:txBody>
      </p:sp>
    </p:spTree>
    <p:extLst>
      <p:ext uri="{BB962C8B-B14F-4D97-AF65-F5344CB8AC3E}">
        <p14:creationId xmlns:p14="http://schemas.microsoft.com/office/powerpoint/2010/main" val="1071066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pic>
        <p:nvPicPr>
          <p:cNvPr id="3076" name="Picture 4" descr="Too darned funny!"/>
          <p:cNvPicPr>
            <a:picLocks noGrp="1" noChangeAspect="1" noChangeArrowheads="1" noCrop="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3347864" y="3140968"/>
            <a:ext cx="2552868" cy="11443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4534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pic>
        <p:nvPicPr>
          <p:cNvPr id="4098" name="Picture 2" descr="Click for a full size image"/>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bwMode="auto">
          <a:xfrm>
            <a:off x="1835696" y="1700808"/>
            <a:ext cx="5230390" cy="42366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09825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pic>
        <p:nvPicPr>
          <p:cNvPr id="5122" name="Picture 2" descr="Stop processing?"/>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2833687" y="2782887"/>
            <a:ext cx="3476625" cy="1809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08480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pic>
        <p:nvPicPr>
          <p:cNvPr id="5122" name="Picture 2" descr="Stop processing?"/>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bwMode="auto">
          <a:xfrm>
            <a:off x="2833687" y="2782887"/>
            <a:ext cx="3476625" cy="1809750"/>
          </a:xfrm>
          <a:prstGeom prst="rect">
            <a:avLst/>
          </a:prstGeom>
          <a:noFill/>
          <a:extLst>
            <a:ext uri="{909E8E84-426E-40DD-AFC4-6F175D3DCCD1}">
              <a14:hiddenFill xmlns:a14="http://schemas.microsoft.com/office/drawing/2010/main">
                <a:solidFill>
                  <a:srgbClr val="FFFFFF"/>
                </a:solidFill>
              </a14:hiddenFill>
            </a:ext>
          </a:extLst>
        </p:spPr>
      </p:pic>
      <p:pic>
        <p:nvPicPr>
          <p:cNvPr id="6146" name="Picture 2" descr="In your fac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31840" y="3158196"/>
            <a:ext cx="3105150" cy="1171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50808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pic>
        <p:nvPicPr>
          <p:cNvPr id="7170" name="Picture 2" descr="Personality Metaphor"/>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bwMode="auto">
          <a:xfrm>
            <a:off x="3914775" y="3106737"/>
            <a:ext cx="1314450" cy="1162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366760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em">
  <a:themeElements>
    <a:clrScheme name="Origem">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em">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em">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1575</TotalTime>
  <Words>1641</Words>
  <Application>Microsoft Office PowerPoint</Application>
  <PresentationFormat>Apresentação na tela (4:3)</PresentationFormat>
  <Paragraphs>214</Paragraphs>
  <Slides>40</Slides>
  <Notes>10</Notes>
  <HiddenSlides>0</HiddenSlides>
  <MMClips>0</MMClips>
  <ScaleCrop>false</ScaleCrop>
  <HeadingPairs>
    <vt:vector size="4" baseType="variant">
      <vt:variant>
        <vt:lpstr>Tema</vt:lpstr>
      </vt:variant>
      <vt:variant>
        <vt:i4>1</vt:i4>
      </vt:variant>
      <vt:variant>
        <vt:lpstr>Títulos de slides</vt:lpstr>
      </vt:variant>
      <vt:variant>
        <vt:i4>40</vt:i4>
      </vt:variant>
    </vt:vector>
  </HeadingPairs>
  <TitlesOfParts>
    <vt:vector size="41" baseType="lpstr">
      <vt:lpstr>Origem</vt:lpstr>
      <vt:lpstr>Design de Interação (Aula 6)</vt:lpstr>
      <vt:lpstr>Bad Design</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Teste com usuário</vt:lpstr>
      <vt:lpstr>Apresentação do PowerPoint</vt:lpstr>
      <vt:lpstr>Avaliação empírica</vt:lpstr>
      <vt:lpstr>Teste de Usabilidade</vt:lpstr>
      <vt:lpstr>Teste de Usabilidade</vt:lpstr>
      <vt:lpstr>Teste de Usabilidade – Condições de teste</vt:lpstr>
      <vt:lpstr>Teste de Usabilidade – Alguns tipos de dados coletados</vt:lpstr>
      <vt:lpstr>Teste de Usabilidade</vt:lpstr>
      <vt:lpstr>Teste de Usabilidade - Estatística</vt:lpstr>
      <vt:lpstr>Teste de Usabilidade</vt:lpstr>
      <vt:lpstr>Teste de Comunicabilidade</vt:lpstr>
      <vt:lpstr>Teste de Comunicabilidade</vt:lpstr>
      <vt:lpstr>Teste de Comunicabilidade</vt:lpstr>
      <vt:lpstr>Preparação do teste</vt:lpstr>
      <vt:lpstr>Teste de Comunicabilidade</vt:lpstr>
      <vt:lpstr>Aplicação do teste</vt:lpstr>
      <vt:lpstr>Teste de Comunicabilidade</vt:lpstr>
      <vt:lpstr>Etiquetagem</vt:lpstr>
      <vt:lpstr>Etiquetagem</vt:lpstr>
      <vt:lpstr>Etiquetagem</vt:lpstr>
      <vt:lpstr>Etiquetagem</vt:lpstr>
      <vt:lpstr>Etiquetagem</vt:lpstr>
      <vt:lpstr>Etiquetagem</vt:lpstr>
      <vt:lpstr>Teste de Comunicabilidade</vt:lpstr>
      <vt:lpstr>Apresentação do PowerPoint</vt:lpstr>
      <vt:lpstr>Teste de Comunicabilidade</vt:lpstr>
      <vt:lpstr>Exercício 5</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Interação Humano-Computador</dc:title>
  <dc:creator>Yves J. Albuquerque</dc:creator>
  <cp:lastModifiedBy>Yves J. Albuquerque</cp:lastModifiedBy>
  <cp:revision>112</cp:revision>
  <dcterms:created xsi:type="dcterms:W3CDTF">2012-10-04T15:37:27Z</dcterms:created>
  <dcterms:modified xsi:type="dcterms:W3CDTF">2013-02-06T00:08:53Z</dcterms:modified>
</cp:coreProperties>
</file>