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598" r:id="rId3"/>
    <p:sldId id="608" r:id="rId4"/>
    <p:sldId id="609" r:id="rId5"/>
    <p:sldId id="610" r:id="rId6"/>
    <p:sldId id="611" r:id="rId7"/>
    <p:sldId id="612" r:id="rId8"/>
    <p:sldId id="619" r:id="rId9"/>
    <p:sldId id="616" r:id="rId10"/>
    <p:sldId id="617" r:id="rId11"/>
    <p:sldId id="618" r:id="rId12"/>
    <p:sldId id="620" r:id="rId13"/>
    <p:sldId id="615" r:id="rId14"/>
    <p:sldId id="614" r:id="rId15"/>
    <p:sldId id="613" r:id="rId16"/>
    <p:sldId id="621" r:id="rId17"/>
    <p:sldId id="622" r:id="rId18"/>
    <p:sldId id="623" r:id="rId19"/>
    <p:sldId id="624" r:id="rId20"/>
    <p:sldId id="625" r:id="rId21"/>
    <p:sldId id="626" r:id="rId22"/>
    <p:sldId id="62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456" autoAdjust="0"/>
  </p:normalViewPr>
  <p:slideViewPr>
    <p:cSldViewPr>
      <p:cViewPr varScale="1">
        <p:scale>
          <a:sx n="85" d="100"/>
          <a:sy n="85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BCE6E83-3FCC-461F-9923-A3DF65DF79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636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299A1B-DDD2-41CE-8D91-8810205672EC}" type="slidenum">
              <a:rPr lang="pt-BR" sz="1200" smtClean="0"/>
              <a:pPr eaLnBrk="1" hangingPunct="1"/>
              <a:t>1</a:t>
            </a:fld>
            <a:endParaRPr lang="pt-BR" sz="1200" smtClean="0"/>
          </a:p>
        </p:txBody>
      </p:sp>
      <p:sp>
        <p:nvSpPr>
          <p:cNvPr id="48131" name="Rectangle 5"/>
          <p:cNvSpPr txBox="1">
            <a:spLocks noGrp="1" noChangeArrowheads="1"/>
          </p:cNvSpPr>
          <p:nvPr/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08/04/08</a:t>
            </a:r>
          </a:p>
        </p:txBody>
      </p:sp>
      <p:sp>
        <p:nvSpPr>
          <p:cNvPr id="48132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Calibri" pitchFamily="34" charset="0"/>
              <a:buNone/>
            </a:pPr>
            <a:fld id="{3152C76A-C4EE-4196-9141-50A48D9FE618}" type="slidenum">
              <a:rPr lang="en-GB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t>1</a:t>
            </a:fld>
            <a:endParaRPr lang="en-GB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81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449263" eaLnBrk="1" hangingPunct="1"/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A27C-7A8C-4DC4-A1C2-75139BA6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3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06FD-9D3A-40BF-8A8E-AA0714B4CB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5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C7B89-F2F4-4F2C-8C09-469101542F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47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B595-E674-4C6D-A6BF-173A1DF20F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50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06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75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15607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67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920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20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83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243B-924A-4DC1-9BAA-FC1F92F95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28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81015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8455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512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63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30F77-6AEC-444A-8C39-16C26F3732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60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754E-DB5E-45A1-9C5B-B6D3481AC7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14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96FDE-FEED-4018-8933-E99439032C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5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7531-2EB6-4E6A-A65A-82BAEF0D48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06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D0BD9-8AF8-4A82-AB44-17CA75E45A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66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F220-E22F-4EE3-AF69-C9C0CEF4E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6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4D08-41BF-47EC-9D32-79FE4B70E0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95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40459FD-F0CB-45A6-AD8D-CB1B033D46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o.microsoft.com/fwlink/?LinkId=104778&amp;clcid=0x409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268538" y="2708275"/>
            <a:ext cx="46799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Orator" charset="0"/>
              <a:buNone/>
            </a:pPr>
            <a:r>
              <a:rPr lang="en-GB" sz="2000" dirty="0" err="1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Programação</a:t>
            </a:r>
            <a:r>
              <a:rPr lang="en-GB" sz="2000" dirty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 de </a:t>
            </a:r>
            <a:r>
              <a:rPr lang="en-GB" sz="2000" dirty="0" err="1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Jogos</a:t>
            </a:r>
            <a:r>
              <a:rPr lang="en-GB" sz="2000" dirty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 – </a:t>
            </a:r>
            <a:r>
              <a:rPr lang="en-GB" sz="2000" dirty="0" err="1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Aula</a:t>
            </a:r>
            <a:r>
              <a:rPr lang="en-GB" sz="2000" dirty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21, 22, 23, 24 </a:t>
            </a:r>
            <a:r>
              <a:rPr lang="en-GB" sz="2000" dirty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e </a:t>
            </a:r>
            <a:r>
              <a:rPr lang="en-GB" sz="2000" dirty="0" smtClean="0">
                <a:solidFill>
                  <a:srgbClr val="FFFFFF"/>
                </a:solidFill>
                <a:latin typeface="Orator" charset="0"/>
                <a:ea typeface="ＭＳ Ｐゴシック" pitchFamily="34" charset="-128"/>
              </a:rPr>
              <a:t>25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4356100" y="5949950"/>
            <a:ext cx="1295400" cy="841375"/>
            <a:chOff x="2744" y="3748"/>
            <a:chExt cx="816" cy="530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2744" y="3748"/>
              <a:ext cx="817" cy="5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de-DE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748"/>
              <a:ext cx="635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4025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Som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</a:rPr>
              <a:t>Frequência</a:t>
            </a:r>
            <a:r>
              <a:rPr lang="en-US" sz="3200" dirty="0" smtClean="0">
                <a:solidFill>
                  <a:schemeClr val="bg1"/>
                </a:solidFill>
              </a:rPr>
              <a:t> (Hz)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86000" y="23262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dirty="0"/>
              <a:t>Para os humanos, a audição é normalmente limitada por frequências entre 20 Hz e 20,000 Hz (20 kHz), embora estes limites não sejam </a:t>
            </a:r>
            <a:r>
              <a:rPr lang="pt-BR" dirty="0" smtClean="0"/>
              <a:t>absolutos.</a:t>
            </a:r>
          </a:p>
          <a:p>
            <a:endParaRPr lang="pt-B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limite maior normalmente decresce com a idade.</a:t>
            </a:r>
          </a:p>
        </p:txBody>
      </p:sp>
    </p:spTree>
    <p:extLst>
      <p:ext uri="{BB962C8B-B14F-4D97-AF65-F5344CB8AC3E}">
        <p14:creationId xmlns:p14="http://schemas.microsoft.com/office/powerpoint/2010/main" val="30889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Audio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39552" y="3212976"/>
            <a:ext cx="5084034" cy="1872208"/>
          </a:xfrm>
        </p:spPr>
        <p:txBody>
          <a:bodyPr/>
          <a:lstStyle/>
          <a:p>
            <a:r>
              <a:rPr lang="en-US" sz="4400" b="1" dirty="0" smtClean="0"/>
              <a:t>MIDI</a:t>
            </a:r>
          </a:p>
          <a:p>
            <a:pPr lvl="1"/>
            <a:r>
              <a:rPr lang="pt-BR" b="1" dirty="0" smtClean="0"/>
              <a:t>Controladores</a:t>
            </a:r>
          </a:p>
          <a:p>
            <a:pPr lvl="1"/>
            <a:r>
              <a:rPr lang="en-US" b="1" dirty="0" smtClean="0"/>
              <a:t>Samplers/</a:t>
            </a:r>
            <a:r>
              <a:rPr lang="en-US" b="1" dirty="0" err="1" smtClean="0"/>
              <a:t>Sintetizadores</a:t>
            </a:r>
            <a:endParaRPr lang="en-US" b="1" dirty="0" smtClean="0"/>
          </a:p>
          <a:p>
            <a:pPr lvl="1"/>
            <a:r>
              <a:rPr lang="en-US" b="1" dirty="0" smtClean="0"/>
              <a:t>Monitor</a:t>
            </a:r>
            <a:endParaRPr lang="en-US" dirty="0" smtClean="0"/>
          </a:p>
        </p:txBody>
      </p:sp>
      <p:pic>
        <p:nvPicPr>
          <p:cNvPr id="3074" name="Picture 2" descr="http://www.kollewin.com/EX/09-16-08/Stage-Monitor-PRO-Speaker-PRO-Sound-System-MK-15M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54" y="2198191"/>
            <a:ext cx="2857500" cy="45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Audio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843808" y="2852936"/>
            <a:ext cx="4032448" cy="2337123"/>
          </a:xfrm>
        </p:spPr>
        <p:txBody>
          <a:bodyPr/>
          <a:lstStyle/>
          <a:p>
            <a:r>
              <a:rPr lang="en-US" sz="4400" b="1" dirty="0" smtClean="0"/>
              <a:t>WAV</a:t>
            </a:r>
            <a:endParaRPr lang="en-US" sz="3600" b="1" dirty="0" smtClean="0"/>
          </a:p>
          <a:p>
            <a:r>
              <a:rPr lang="en-US" dirty="0" smtClean="0"/>
              <a:t>MP3</a:t>
            </a:r>
          </a:p>
          <a:p>
            <a:r>
              <a:rPr lang="en-US" dirty="0" smtClean="0"/>
              <a:t>WMA</a:t>
            </a:r>
          </a:p>
        </p:txBody>
      </p:sp>
    </p:spTree>
    <p:extLst>
      <p:ext uri="{BB962C8B-B14F-4D97-AF65-F5344CB8AC3E}">
        <p14:creationId xmlns:p14="http://schemas.microsoft.com/office/powerpoint/2010/main" val="39423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Audio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55776" y="2996952"/>
            <a:ext cx="4032448" cy="2337123"/>
          </a:xfrm>
        </p:spPr>
        <p:txBody>
          <a:bodyPr/>
          <a:lstStyle/>
          <a:p>
            <a:r>
              <a:rPr lang="en-US" dirty="0" smtClean="0"/>
              <a:t>Copyright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err="1" smtClean="0"/>
              <a:t>Arquitetura</a:t>
            </a:r>
            <a:endParaRPr lang="en-US" dirty="0" smtClean="0"/>
          </a:p>
          <a:p>
            <a:r>
              <a:rPr lang="en-US" dirty="0" err="1" smtClean="0"/>
              <a:t>Engenharia</a:t>
            </a:r>
            <a:r>
              <a:rPr lang="en-US" dirty="0" smtClean="0"/>
              <a:t> de </a:t>
            </a:r>
            <a:r>
              <a:rPr lang="en-US" dirty="0" err="1" smtClean="0"/>
              <a:t>Som</a:t>
            </a:r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Audio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771800" y="3284984"/>
            <a:ext cx="3600400" cy="2337123"/>
          </a:xfrm>
        </p:spPr>
        <p:txBody>
          <a:bodyPr/>
          <a:lstStyle/>
          <a:p>
            <a:r>
              <a:rPr lang="en-US" dirty="0" err="1" smtClean="0"/>
              <a:t>Direto</a:t>
            </a:r>
            <a:endParaRPr lang="en-US" dirty="0" smtClean="0"/>
          </a:p>
          <a:p>
            <a:r>
              <a:rPr lang="en-US" dirty="0" err="1" smtClean="0"/>
              <a:t>Usando</a:t>
            </a:r>
            <a:r>
              <a:rPr lang="en-US" dirty="0" smtClean="0"/>
              <a:t> o XACT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68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2032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Declaração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03848" y="3573016"/>
            <a:ext cx="1800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SoundEffect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effect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;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2032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Declaração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03848" y="3573016"/>
            <a:ext cx="1800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SoundEffect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effect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;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2600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LoadContent</a:t>
            </a:r>
            <a:r>
              <a:rPr lang="en-US" sz="3200" dirty="0" smtClean="0">
                <a:solidFill>
                  <a:schemeClr val="bg1"/>
                </a:solidFill>
              </a:rPr>
              <a:t>()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5696" y="3596034"/>
            <a:ext cx="47179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z="1600" dirty="0" err="1"/>
              <a:t>effect</a:t>
            </a:r>
            <a:r>
              <a:rPr lang="pt-BR" sz="1600" dirty="0"/>
              <a:t> = </a:t>
            </a:r>
            <a:r>
              <a:rPr lang="pt-BR" sz="1600" dirty="0" err="1"/>
              <a:t>Content.Load</a:t>
            </a:r>
            <a:r>
              <a:rPr lang="pt-BR" sz="1600" dirty="0"/>
              <a:t>&lt;</a:t>
            </a:r>
            <a:r>
              <a:rPr lang="pt-BR" sz="1600" dirty="0" err="1"/>
              <a:t>SoundEffect</a:t>
            </a:r>
            <a:r>
              <a:rPr lang="pt-BR" sz="1600" dirty="0" smtClean="0"/>
              <a:t>&gt;("</a:t>
            </a:r>
            <a:r>
              <a:rPr lang="pt-BR" sz="1600" dirty="0" err="1" smtClean="0"/>
              <a:t>ExtraLife</a:t>
            </a:r>
            <a:r>
              <a:rPr lang="pt-BR" sz="1600" dirty="0" smtClean="0"/>
              <a:t>");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1643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Update()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19872" y="3453078"/>
            <a:ext cx="1296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z="1600" dirty="0" err="1"/>
              <a:t>effect.Play</a:t>
            </a:r>
            <a:r>
              <a:rPr lang="pt-BR" sz="1600" dirty="0" smtClean="0"/>
              <a:t>();</a:t>
            </a:r>
            <a:endParaRPr kumimoji="0" lang="pt-B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51720" y="4590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dirty="0"/>
              <a:t>Cuidado para não dar play no seu som a cada chamada de Update()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2247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Ou</a:t>
            </a:r>
            <a:r>
              <a:rPr lang="en-US" sz="3200" dirty="0" smtClean="0">
                <a:solidFill>
                  <a:schemeClr val="bg1"/>
                </a:solidFill>
              </a:rPr>
              <a:t> Update()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31840" y="2560550"/>
            <a:ext cx="20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float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volume = 1.0f;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effect.Play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(volume);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99792" y="4437112"/>
            <a:ext cx="35686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float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volume = 1.0f;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float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pitch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= -1.0f;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float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pan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= -1.0f;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bool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loop =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true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effect.Play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(volume,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pitch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,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pan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, loop);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576" y="1772816"/>
            <a:ext cx="7772400" cy="172858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pt-BR" sz="2800" dirty="0" smtClean="0"/>
              <a:t>Eventualmente precisaremos escrever coisas em nossa tela e utilizar imagens pode ser muito custoso.</a:t>
            </a:r>
          </a:p>
          <a:p>
            <a:pPr>
              <a:buFontTx/>
              <a:buNone/>
            </a:pPr>
            <a:r>
              <a:rPr lang="en-US" sz="2800" dirty="0" err="1" smtClean="0"/>
              <a:t>Normalmente</a:t>
            </a:r>
            <a:r>
              <a:rPr lang="en-US" sz="2800" dirty="0" smtClean="0"/>
              <a:t> </a:t>
            </a:r>
            <a:r>
              <a:rPr lang="en-US" sz="2800" dirty="0" err="1" smtClean="0"/>
              <a:t>fontes</a:t>
            </a:r>
            <a:r>
              <a:rPr lang="en-US" sz="2800" dirty="0" smtClean="0"/>
              <a:t> </a:t>
            </a:r>
            <a:r>
              <a:rPr lang="en-US" sz="2800" dirty="0" err="1" smtClean="0"/>
              <a:t>são</a:t>
            </a:r>
            <a:r>
              <a:rPr lang="en-US" sz="2800" dirty="0" smtClean="0"/>
              <a:t> </a:t>
            </a:r>
            <a:r>
              <a:rPr lang="en-US" sz="2800" dirty="0" err="1" smtClean="0"/>
              <a:t>feitas</a:t>
            </a:r>
            <a:r>
              <a:rPr lang="en-US" sz="2800" dirty="0" smtClean="0"/>
              <a:t> com </a:t>
            </a:r>
            <a:r>
              <a:rPr lang="en-US" sz="2800" dirty="0" err="1" smtClean="0"/>
              <a:t>vetores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possam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escaladas</a:t>
            </a:r>
            <a:r>
              <a:rPr lang="en-US" sz="2800" dirty="0" smtClean="0"/>
              <a:t> </a:t>
            </a:r>
            <a:r>
              <a:rPr lang="en-US" sz="2800" dirty="0" err="1" smtClean="0"/>
              <a:t>sem</a:t>
            </a:r>
            <a:r>
              <a:rPr lang="en-US" sz="2800" dirty="0" smtClean="0"/>
              <a:t> </a:t>
            </a:r>
            <a:r>
              <a:rPr lang="en-US" sz="2800" dirty="0" err="1" smtClean="0"/>
              <a:t>criar</a:t>
            </a:r>
            <a:r>
              <a:rPr lang="en-US" sz="2800" dirty="0" smtClean="0"/>
              <a:t> </a:t>
            </a:r>
            <a:r>
              <a:rPr lang="en-US" sz="2800" dirty="0" err="1" smtClean="0"/>
              <a:t>distorções</a:t>
            </a:r>
            <a:r>
              <a:rPr lang="en-US" sz="2800" dirty="0" smtClean="0"/>
              <a:t>, no </a:t>
            </a:r>
            <a:r>
              <a:rPr lang="en-US" sz="2800" dirty="0" err="1" smtClean="0"/>
              <a:t>entanto</a:t>
            </a:r>
            <a:r>
              <a:rPr lang="en-US" sz="2800" dirty="0" smtClean="0"/>
              <a:t>, </a:t>
            </a:r>
            <a:r>
              <a:rPr lang="en-US" sz="2800" dirty="0" err="1" smtClean="0"/>
              <a:t>isto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é o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usamos</a:t>
            </a:r>
            <a:r>
              <a:rPr lang="en-US" sz="2800" dirty="0" smtClean="0"/>
              <a:t> no </a:t>
            </a:r>
            <a:r>
              <a:rPr lang="en-US" sz="2800" dirty="0" err="1" smtClean="0"/>
              <a:t>desenvolvimento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jogos</a:t>
            </a:r>
            <a:r>
              <a:rPr lang="en-US" sz="2800" dirty="0" smtClean="0"/>
              <a:t> </a:t>
            </a:r>
            <a:r>
              <a:rPr lang="en-US" sz="2800" dirty="0" err="1" smtClean="0"/>
              <a:t>pois</a:t>
            </a:r>
            <a:r>
              <a:rPr lang="en-US" sz="2800" dirty="0" smtClean="0"/>
              <a:t> </a:t>
            </a:r>
            <a:r>
              <a:rPr lang="en-US" sz="2800" dirty="0" err="1" smtClean="0"/>
              <a:t>queremos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nossa</a:t>
            </a:r>
            <a:r>
              <a:rPr lang="en-US" sz="2800" dirty="0" smtClean="0"/>
              <a:t> </a:t>
            </a:r>
            <a:r>
              <a:rPr lang="en-US" sz="2800" dirty="0" err="1" smtClean="0"/>
              <a:t>fonte</a:t>
            </a:r>
            <a:r>
              <a:rPr lang="en-US" sz="2800" dirty="0" smtClean="0"/>
              <a:t> </a:t>
            </a:r>
            <a:r>
              <a:rPr lang="en-US" sz="2800" dirty="0" err="1" smtClean="0"/>
              <a:t>seja</a:t>
            </a:r>
            <a:r>
              <a:rPr lang="en-US" sz="2800" dirty="0" smtClean="0"/>
              <a:t> </a:t>
            </a:r>
            <a:r>
              <a:rPr lang="en-US" sz="2800" dirty="0" err="1" smtClean="0"/>
              <a:t>criada</a:t>
            </a:r>
            <a:r>
              <a:rPr lang="en-US" sz="2800" dirty="0" smtClean="0"/>
              <a:t> </a:t>
            </a:r>
            <a:r>
              <a:rPr lang="en-US" sz="2800" dirty="0" err="1" smtClean="0"/>
              <a:t>rapidamente</a:t>
            </a:r>
            <a:r>
              <a:rPr lang="en-US" sz="2800" dirty="0" smtClean="0"/>
              <a:t> e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nosso</a:t>
            </a:r>
            <a:r>
              <a:rPr lang="en-US" sz="2800" dirty="0" smtClean="0"/>
              <a:t> </a:t>
            </a:r>
            <a:r>
              <a:rPr lang="en-US" sz="2800" dirty="0" err="1" smtClean="0"/>
              <a:t>computador</a:t>
            </a:r>
            <a:r>
              <a:rPr lang="en-US" sz="2800" dirty="0" smtClean="0"/>
              <a:t> </a:t>
            </a:r>
            <a:r>
              <a:rPr lang="en-US" sz="2800" dirty="0" err="1" smtClean="0"/>
              <a:t>gaste</a:t>
            </a:r>
            <a:r>
              <a:rPr lang="en-US" sz="2800" dirty="0" smtClean="0"/>
              <a:t> tempo </a:t>
            </a:r>
            <a:r>
              <a:rPr lang="en-US" sz="2800" dirty="0" err="1" smtClean="0"/>
              <a:t>calculando</a:t>
            </a:r>
            <a:r>
              <a:rPr lang="en-US" sz="2800" dirty="0" smtClean="0"/>
              <a:t> </a:t>
            </a:r>
            <a:r>
              <a:rPr lang="en-US" sz="2800" dirty="0" err="1" smtClean="0"/>
              <a:t>qual</a:t>
            </a:r>
            <a:r>
              <a:rPr lang="en-US" sz="2800" dirty="0" smtClean="0"/>
              <a:t> pixel </a:t>
            </a:r>
            <a:r>
              <a:rPr lang="en-US" sz="2800" dirty="0" err="1" smtClean="0"/>
              <a:t>deve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pintado</a:t>
            </a:r>
            <a:r>
              <a:rPr lang="en-US" sz="2800" dirty="0" smtClean="0"/>
              <a:t>.</a:t>
            </a:r>
            <a:endParaRPr lang="pt-BR" sz="2800" dirty="0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1915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SpriteFont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3596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SoundEffectInstance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844824"/>
            <a:ext cx="84249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Infelizmente nossa classe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SoundEffect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possui algumas limitações. Por exemplo, nós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não temos controle sobre o efeito depois de chamar </a:t>
            </a:r>
            <a:r>
              <a:rPr kumimoji="0" lang="pt-BR" sz="1600" b="0" i="0" u="none" strike="noStrike" cap="none" normalizeH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effect.play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(), ou seja, não podemos parar o som enquanto estivermos tocando-o. </a:t>
            </a:r>
            <a:r>
              <a:rPr lang="pt-BR" sz="1600" dirty="0" smtClean="0">
                <a:latin typeface="Andale Mono"/>
                <a:cs typeface="Times New Roman" pitchFamily="18" charset="0"/>
              </a:rPr>
              <a:t>Uma maneira simples de contornar este problema é utilizando-se a classe </a:t>
            </a:r>
            <a:r>
              <a:rPr lang="pt-BR" sz="1600" dirty="0" err="1" smtClean="0">
                <a:latin typeface="Andale Mono"/>
                <a:cs typeface="Times New Roman" pitchFamily="18" charset="0"/>
              </a:rPr>
              <a:t>SoundEffectInstance</a:t>
            </a:r>
            <a:r>
              <a:rPr lang="pt-BR" sz="1600" dirty="0" smtClean="0">
                <a:latin typeface="Andale Mono"/>
                <a:cs typeface="Times New Roman" pitchFamily="18" charset="0"/>
              </a:rPr>
              <a:t>. Toda vez que o método play() é chamado, retorna um </a:t>
            </a:r>
            <a:r>
              <a:rPr lang="pt-BR" sz="1600" dirty="0" err="1" smtClean="0">
                <a:latin typeface="Andale Mono"/>
                <a:cs typeface="Times New Roman" pitchFamily="18" charset="0"/>
              </a:rPr>
              <a:t>SoundEffectInstance</a:t>
            </a:r>
            <a:r>
              <a:rPr lang="pt-BR" sz="1600" dirty="0" smtClean="0">
                <a:latin typeface="Andale Mono"/>
                <a:cs typeface="Times New Roman" pitchFamily="18" charset="0"/>
              </a:rPr>
              <a:t>, uma classe especial que pode nos ajudar a solucionar o problema citado.</a:t>
            </a:r>
            <a:endParaRPr kumimoji="0" lang="pt-B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67744" y="4470211"/>
            <a:ext cx="44968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z="1600" dirty="0" err="1"/>
              <a:t>SoundEffectInstance</a:t>
            </a:r>
            <a:r>
              <a:rPr lang="pt-BR" sz="1600" dirty="0"/>
              <a:t> </a:t>
            </a:r>
            <a:r>
              <a:rPr lang="pt-BR" sz="1600" dirty="0" err="1"/>
              <a:t>effectInstance</a:t>
            </a:r>
            <a:r>
              <a:rPr lang="pt-BR" sz="1600" dirty="0"/>
              <a:t> = effect1.Play</a:t>
            </a:r>
            <a:r>
              <a:rPr lang="pt-BR" sz="1600" dirty="0" smtClean="0"/>
              <a:t>();</a:t>
            </a:r>
          </a:p>
          <a:p>
            <a:pPr lvl="0"/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pt-BR" sz="1600" dirty="0" err="1"/>
              <a:t>effectInstance.Stop</a:t>
            </a:r>
            <a:r>
              <a:rPr lang="pt-BR" sz="1600" dirty="0" smtClean="0"/>
              <a:t>();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1394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Música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2337267"/>
            <a:ext cx="8424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Para a execução de música podemos usar uma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outra classe chamada “Song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”. Nosso </a:t>
            </a:r>
            <a:r>
              <a:rPr lang="pt-BR" sz="1600" dirty="0" err="1">
                <a:latin typeface="Andale Mono"/>
                <a:cs typeface="Times New Roman" pitchFamily="18" charset="0"/>
              </a:rPr>
              <a:t>C</a:t>
            </a:r>
            <a:r>
              <a:rPr kumimoji="0" lang="pt-BR" sz="1600" b="0" i="0" u="none" strike="noStrike" cap="none" normalizeH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ontent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permite que usemos .mp3, .</a:t>
            </a:r>
            <a:r>
              <a:rPr kumimoji="0" lang="pt-BR" sz="1600" b="0" i="0" u="none" strike="noStrike" cap="none" normalizeH="0" dirty="0" err="1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wma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</a:t>
            </a:r>
            <a:r>
              <a:rPr kumimoji="0" lang="pt-BR" sz="1600" b="0" i="0" u="none" strike="noStrike" cap="none" normalizeH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e .wav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effectLst/>
                <a:latin typeface="Andale Mono"/>
                <a:cs typeface="Times New Roman" pitchFamily="18" charset="0"/>
              </a:rPr>
              <a:t> como formatos para música.</a:t>
            </a:r>
            <a:endParaRPr kumimoji="0" lang="pt-B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65597" y="3645024"/>
            <a:ext cx="4322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 Song </a:t>
            </a:r>
            <a:r>
              <a:rPr lang="pt-BR" sz="1400" dirty="0" err="1"/>
              <a:t>song</a:t>
            </a:r>
            <a:r>
              <a:rPr lang="pt-BR" sz="1400" dirty="0"/>
              <a:t> = </a:t>
            </a:r>
            <a:r>
              <a:rPr lang="pt-BR" sz="1400" dirty="0" err="1"/>
              <a:t>Content.Load</a:t>
            </a:r>
            <a:r>
              <a:rPr lang="pt-BR" sz="1400" dirty="0"/>
              <a:t>&lt;Song&gt;("</a:t>
            </a:r>
            <a:r>
              <a:rPr lang="pt-BR" sz="1400" dirty="0" err="1"/>
              <a:t>nome_da_musica</a:t>
            </a:r>
            <a:r>
              <a:rPr lang="pt-BR" sz="1400" dirty="0"/>
              <a:t>");</a:t>
            </a:r>
          </a:p>
          <a:p>
            <a:r>
              <a:rPr lang="pt-BR" sz="1400" dirty="0"/>
              <a:t> </a:t>
            </a:r>
            <a:r>
              <a:rPr lang="pt-BR" sz="1400" dirty="0" err="1" smtClean="0"/>
              <a:t>MediaPlayer.Play</a:t>
            </a:r>
            <a:r>
              <a:rPr lang="pt-BR" sz="1400" dirty="0" smtClean="0"/>
              <a:t>(</a:t>
            </a:r>
            <a:r>
              <a:rPr lang="pt-BR" sz="1400" dirty="0" err="1" smtClean="0"/>
              <a:t>song</a:t>
            </a:r>
            <a:r>
              <a:rPr lang="pt-BR" sz="1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104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576" y="1772816"/>
            <a:ext cx="7772400" cy="172858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800" dirty="0" smtClean="0"/>
              <a:t>Para </a:t>
            </a:r>
            <a:r>
              <a:rPr lang="en-US" sz="2800" dirty="0" err="1" smtClean="0"/>
              <a:t>solucionar</a:t>
            </a:r>
            <a:r>
              <a:rPr lang="en-US" sz="2800" dirty="0" smtClean="0"/>
              <a:t> </a:t>
            </a:r>
            <a:r>
              <a:rPr lang="en-US" sz="2800" dirty="0" err="1" smtClean="0"/>
              <a:t>estes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problemas</a:t>
            </a:r>
            <a:r>
              <a:rPr lang="en-US" sz="2800" dirty="0" smtClean="0"/>
              <a:t> o XNA </a:t>
            </a:r>
            <a:r>
              <a:rPr lang="en-US" sz="2800" dirty="0" err="1" smtClean="0"/>
              <a:t>possui</a:t>
            </a:r>
            <a:r>
              <a:rPr lang="en-US" sz="2800" dirty="0" smtClean="0"/>
              <a:t> Sprite Fonts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são</a:t>
            </a:r>
            <a:r>
              <a:rPr lang="en-US" sz="2800" dirty="0" smtClean="0"/>
              <a:t> </a:t>
            </a:r>
            <a:r>
              <a:rPr lang="en-US" sz="2800" dirty="0" err="1" smtClean="0"/>
              <a:t>fontes</a:t>
            </a:r>
            <a:r>
              <a:rPr lang="en-US" sz="2800" dirty="0" smtClean="0"/>
              <a:t> bitmaps </a:t>
            </a:r>
            <a:r>
              <a:rPr lang="en-US" sz="2800" dirty="0" err="1" smtClean="0"/>
              <a:t>criadas</a:t>
            </a:r>
            <a:r>
              <a:rPr lang="en-US" sz="2800" dirty="0" smtClean="0"/>
              <a:t> de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fonte</a:t>
            </a:r>
            <a:r>
              <a:rPr lang="en-US" sz="2800" dirty="0" smtClean="0"/>
              <a:t> </a:t>
            </a:r>
            <a:r>
              <a:rPr lang="en-US" sz="2800" dirty="0" err="1" smtClean="0"/>
              <a:t>vetorial</a:t>
            </a:r>
            <a:r>
              <a:rPr lang="en-US" sz="2800" dirty="0" smtClean="0"/>
              <a:t>.</a:t>
            </a:r>
          </a:p>
          <a:p>
            <a:pPr>
              <a:buFontTx/>
              <a:buNone/>
            </a:pPr>
            <a:r>
              <a:rPr lang="en-US" sz="2800" dirty="0" smtClean="0"/>
              <a:t>Antes de </a:t>
            </a:r>
            <a:r>
              <a:rPr lang="en-US" sz="2800" dirty="0" err="1" smtClean="0"/>
              <a:t>escolher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fonte</a:t>
            </a:r>
            <a:r>
              <a:rPr lang="en-US" sz="2800" dirty="0" smtClean="0"/>
              <a:t> </a:t>
            </a:r>
            <a:r>
              <a:rPr lang="en-US" sz="2800" dirty="0" err="1" smtClean="0"/>
              <a:t>devemos</a:t>
            </a:r>
            <a:r>
              <a:rPr lang="en-US" sz="2800" dirty="0" smtClean="0"/>
              <a:t> </a:t>
            </a:r>
            <a:r>
              <a:rPr lang="en-US" sz="2800" dirty="0" err="1" smtClean="0"/>
              <a:t>tomar</a:t>
            </a:r>
            <a:r>
              <a:rPr lang="en-US" sz="2800" dirty="0" smtClean="0"/>
              <a:t> </a:t>
            </a:r>
            <a:r>
              <a:rPr lang="en-US" sz="2800" dirty="0" err="1" smtClean="0"/>
              <a:t>cuidado</a:t>
            </a:r>
            <a:r>
              <a:rPr lang="en-US" sz="2800" dirty="0" smtClean="0"/>
              <a:t> com </a:t>
            </a:r>
            <a:r>
              <a:rPr lang="en-US" sz="2800" dirty="0" err="1" smtClean="0"/>
              <a:t>licensas</a:t>
            </a:r>
            <a:r>
              <a:rPr lang="en-US" sz="2800" dirty="0" smtClean="0"/>
              <a:t> e Copyright. </a:t>
            </a:r>
            <a:r>
              <a:rPr lang="en-US" sz="2800" dirty="0" err="1" smtClean="0"/>
              <a:t>Muitas</a:t>
            </a:r>
            <a:r>
              <a:rPr lang="en-US" sz="2800" dirty="0" smtClean="0"/>
              <a:t> das </a:t>
            </a:r>
            <a:r>
              <a:rPr lang="en-US" sz="2800" dirty="0" err="1" smtClean="0"/>
              <a:t>fontes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temos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nossos</a:t>
            </a:r>
            <a:r>
              <a:rPr lang="en-US" sz="2800" dirty="0" smtClean="0"/>
              <a:t> </a:t>
            </a:r>
            <a:r>
              <a:rPr lang="en-US" sz="2800" dirty="0" err="1" smtClean="0"/>
              <a:t>computadores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dão</a:t>
            </a:r>
            <a:r>
              <a:rPr lang="en-US" sz="2800" dirty="0" smtClean="0"/>
              <a:t> </a:t>
            </a:r>
            <a:r>
              <a:rPr lang="en-US" sz="2800" dirty="0" err="1" smtClean="0"/>
              <a:t>direito</a:t>
            </a:r>
            <a:r>
              <a:rPr lang="en-US" sz="2800" dirty="0" smtClean="0"/>
              <a:t> a </a:t>
            </a:r>
            <a:r>
              <a:rPr lang="en-US" sz="2800" dirty="0" err="1" smtClean="0"/>
              <a:t>usá-las</a:t>
            </a:r>
            <a:r>
              <a:rPr lang="en-US" sz="2800" dirty="0" smtClean="0"/>
              <a:t> </a:t>
            </a:r>
            <a:r>
              <a:rPr lang="en-US" sz="2800" dirty="0" err="1" smtClean="0"/>
              <a:t>comercialmente</a:t>
            </a:r>
            <a:r>
              <a:rPr lang="en-US" sz="2800" dirty="0" smtClean="0"/>
              <a:t>. </a:t>
            </a:r>
            <a:r>
              <a:rPr lang="en-US" sz="2800" dirty="0" err="1" smtClean="0"/>
              <a:t>Algumas</a:t>
            </a:r>
            <a:r>
              <a:rPr lang="en-US" sz="2800" dirty="0" smtClean="0"/>
              <a:t> </a:t>
            </a:r>
            <a:r>
              <a:rPr lang="en-US" sz="2800" dirty="0" err="1" smtClean="0"/>
              <a:t>fontes</a:t>
            </a:r>
            <a:r>
              <a:rPr lang="en-US" sz="2800" dirty="0" smtClean="0"/>
              <a:t> </a:t>
            </a:r>
            <a:r>
              <a:rPr lang="en-US" sz="2800" dirty="0" err="1" smtClean="0"/>
              <a:t>gratuitas</a:t>
            </a:r>
            <a:r>
              <a:rPr lang="en-US" sz="2800" dirty="0" smtClean="0"/>
              <a:t> </a:t>
            </a:r>
            <a:r>
              <a:rPr lang="en-US" sz="2800" dirty="0" err="1" smtClean="0"/>
              <a:t>podem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encontradas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: </a:t>
            </a:r>
            <a:r>
              <a:rPr lang="pt-BR" sz="2800" dirty="0">
                <a:solidFill>
                  <a:srgbClr val="FF0000"/>
                </a:solidFill>
                <a:hlinkClick r:id="rId2"/>
              </a:rPr>
              <a:t>http://go.microsoft.com/fwlink/?LinkId=104778&amp;clcid=0x409</a:t>
            </a:r>
            <a:endParaRPr lang="pt-BR" sz="2800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1915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SpriteFont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47626" y="1844824"/>
            <a:ext cx="8627206" cy="475252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800" dirty="0" err="1" smtClean="0"/>
              <a:t>Primeiramente</a:t>
            </a:r>
            <a:r>
              <a:rPr lang="en-US" sz="2800" dirty="0" smtClean="0"/>
              <a:t> </a:t>
            </a:r>
            <a:r>
              <a:rPr lang="en-US" sz="2800" dirty="0" err="1" smtClean="0"/>
              <a:t>vamos</a:t>
            </a:r>
            <a:r>
              <a:rPr lang="en-US" sz="2800" dirty="0" smtClean="0"/>
              <a:t> </a:t>
            </a:r>
            <a:r>
              <a:rPr lang="en-US" sz="2800" dirty="0" err="1" smtClean="0"/>
              <a:t>criar</a:t>
            </a:r>
            <a:r>
              <a:rPr lang="en-US" sz="2800" dirty="0" smtClean="0"/>
              <a:t> </a:t>
            </a:r>
            <a:r>
              <a:rPr lang="en-US" sz="2800" dirty="0" err="1" smtClean="0"/>
              <a:t>nosso</a:t>
            </a:r>
            <a:r>
              <a:rPr lang="en-US" sz="2800" dirty="0" smtClean="0"/>
              <a:t> Sprite Font. </a:t>
            </a:r>
            <a:r>
              <a:rPr lang="en-US" sz="2800" dirty="0" err="1" smtClean="0"/>
              <a:t>Basta</a:t>
            </a:r>
            <a:r>
              <a:rPr lang="en-US" sz="2800" dirty="0" smtClean="0"/>
              <a:t> </a:t>
            </a:r>
            <a:r>
              <a:rPr lang="en-US" sz="2800" dirty="0" err="1" smtClean="0"/>
              <a:t>clicar</a:t>
            </a:r>
            <a:r>
              <a:rPr lang="en-US" sz="2800" dirty="0" smtClean="0"/>
              <a:t> com o </a:t>
            </a:r>
            <a:r>
              <a:rPr lang="en-US" sz="2800" dirty="0" err="1" smtClean="0"/>
              <a:t>botão</a:t>
            </a:r>
            <a:r>
              <a:rPr lang="en-US" sz="2800" dirty="0" smtClean="0"/>
              <a:t> </a:t>
            </a:r>
            <a:r>
              <a:rPr lang="en-US" sz="2800" dirty="0" err="1" smtClean="0"/>
              <a:t>direito</a:t>
            </a:r>
            <a:r>
              <a:rPr lang="en-US" sz="2800" dirty="0" smtClean="0"/>
              <a:t> do mouse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nosso</a:t>
            </a:r>
            <a:r>
              <a:rPr lang="en-US" sz="2800" dirty="0" smtClean="0"/>
              <a:t> content no Solution Explorer e </a:t>
            </a:r>
            <a:r>
              <a:rPr lang="en-US" sz="2800" dirty="0" err="1" smtClean="0"/>
              <a:t>selecionar</a:t>
            </a:r>
            <a:r>
              <a:rPr lang="en-US" sz="2800" dirty="0" smtClean="0"/>
              <a:t> Add &gt;&gt; New Item…</a:t>
            </a:r>
            <a:endParaRPr lang="pt-BR" sz="28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z="2800" dirty="0" smtClean="0"/>
              <a:t>Na </a:t>
            </a:r>
            <a:r>
              <a:rPr lang="en-US" sz="2800" dirty="0" err="1" smtClean="0"/>
              <a:t>janela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abriu</a:t>
            </a:r>
            <a:r>
              <a:rPr lang="en-US" sz="2800" dirty="0" smtClean="0"/>
              <a:t> </a:t>
            </a:r>
            <a:r>
              <a:rPr lang="en-US" sz="2800" dirty="0" err="1" smtClean="0"/>
              <a:t>basta</a:t>
            </a:r>
            <a:r>
              <a:rPr lang="en-US" sz="2800" dirty="0" smtClean="0"/>
              <a:t> </a:t>
            </a:r>
            <a:r>
              <a:rPr lang="en-US" sz="2800" dirty="0" err="1" smtClean="0"/>
              <a:t>selecionarmos</a:t>
            </a:r>
            <a:r>
              <a:rPr lang="en-US" sz="2800" dirty="0" smtClean="0"/>
              <a:t> Sprite Font e </a:t>
            </a:r>
            <a:r>
              <a:rPr lang="en-US" sz="2800" dirty="0" err="1" smtClean="0"/>
              <a:t>nomearmos</a:t>
            </a:r>
            <a:r>
              <a:rPr lang="en-US" sz="2800" dirty="0" smtClean="0"/>
              <a:t> </a:t>
            </a:r>
            <a:r>
              <a:rPr lang="en-US" sz="2800" dirty="0" err="1" smtClean="0"/>
              <a:t>nossa</a:t>
            </a:r>
            <a:r>
              <a:rPr lang="en-US" sz="2800" dirty="0" smtClean="0"/>
              <a:t> </a:t>
            </a:r>
            <a:r>
              <a:rPr lang="en-US" sz="2800" dirty="0" err="1" smtClean="0"/>
              <a:t>fonte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o </a:t>
            </a:r>
            <a:r>
              <a:rPr lang="en-US" sz="2800" dirty="0" err="1" smtClean="0"/>
              <a:t>nome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acharmos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apropriado</a:t>
            </a:r>
            <a:r>
              <a:rPr lang="en-US" sz="2800" dirty="0" smtClean="0"/>
              <a:t>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1915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SpriteFont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82" b="4982"/>
          <a:stretch/>
        </p:blipFill>
        <p:spPr bwMode="auto">
          <a:xfrm>
            <a:off x="4860032" y="3953594"/>
            <a:ext cx="41148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9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47626" y="1844824"/>
            <a:ext cx="8627206" cy="475252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800" dirty="0" smtClean="0"/>
              <a:t>Observe </a:t>
            </a:r>
            <a:r>
              <a:rPr lang="en-US" sz="2800" dirty="0" err="1" smtClean="0"/>
              <a:t>que</a:t>
            </a:r>
            <a:r>
              <a:rPr lang="en-US" sz="2800" dirty="0" smtClean="0"/>
              <a:t> no </a:t>
            </a:r>
            <a:r>
              <a:rPr lang="en-US" sz="2800" dirty="0" err="1" smtClean="0"/>
              <a:t>código</a:t>
            </a:r>
            <a:r>
              <a:rPr lang="en-US" sz="2800" dirty="0" smtClean="0"/>
              <a:t> XML </a:t>
            </a:r>
            <a:r>
              <a:rPr lang="en-US" sz="2800" dirty="0" err="1" smtClean="0"/>
              <a:t>gerado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Sprite Font </a:t>
            </a:r>
            <a:r>
              <a:rPr lang="en-US" sz="2800" dirty="0" err="1" smtClean="0"/>
              <a:t>podemos</a:t>
            </a:r>
            <a:r>
              <a:rPr lang="en-US" sz="2800" dirty="0" smtClean="0"/>
              <a:t> </a:t>
            </a:r>
            <a:r>
              <a:rPr lang="en-US" sz="2800" dirty="0" err="1" smtClean="0"/>
              <a:t>alterar</a:t>
            </a:r>
            <a:r>
              <a:rPr lang="en-US" sz="2800" dirty="0" smtClean="0"/>
              <a:t> a </a:t>
            </a:r>
            <a:r>
              <a:rPr lang="en-US" sz="2800" dirty="0" err="1" smtClean="0"/>
              <a:t>fonte</a:t>
            </a:r>
            <a:r>
              <a:rPr lang="en-US" sz="2800" dirty="0" smtClean="0"/>
              <a:t>, o </a:t>
            </a:r>
            <a:r>
              <a:rPr lang="en-US" sz="2800" dirty="0" err="1" smtClean="0"/>
              <a:t>tamanho</a:t>
            </a:r>
            <a:r>
              <a:rPr lang="en-US" sz="2800" dirty="0" smtClean="0"/>
              <a:t> da </a:t>
            </a:r>
            <a:r>
              <a:rPr lang="en-US" sz="2800" dirty="0" err="1" smtClean="0"/>
              <a:t>fonte</a:t>
            </a:r>
            <a:r>
              <a:rPr lang="en-US" sz="2800" dirty="0" smtClean="0"/>
              <a:t> e </a:t>
            </a:r>
            <a:r>
              <a:rPr lang="en-US" sz="2800" dirty="0" err="1" smtClean="0"/>
              <a:t>diversos</a:t>
            </a:r>
            <a:r>
              <a:rPr lang="en-US" sz="2800" dirty="0" smtClean="0"/>
              <a:t> outros </a:t>
            </a:r>
            <a:r>
              <a:rPr lang="en-US" sz="2800" dirty="0" err="1" smtClean="0"/>
              <a:t>atributos</a:t>
            </a:r>
            <a:r>
              <a:rPr lang="en-US" sz="2800" dirty="0" smtClean="0"/>
              <a:t> </a:t>
            </a:r>
            <a:r>
              <a:rPr lang="en-US" sz="2800" dirty="0" err="1" smtClean="0"/>
              <a:t>relacionados</a:t>
            </a:r>
            <a:r>
              <a:rPr lang="en-US" sz="2800" dirty="0" smtClean="0"/>
              <a:t>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1096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XML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99" b="5599"/>
          <a:stretch/>
        </p:blipFill>
        <p:spPr bwMode="auto">
          <a:xfrm>
            <a:off x="4572000" y="3645024"/>
            <a:ext cx="41148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6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47626" y="1844824"/>
            <a:ext cx="8627206" cy="475252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800" dirty="0" err="1" smtClean="0"/>
              <a:t>Declaração</a:t>
            </a:r>
            <a:r>
              <a:rPr lang="en-US" sz="2800" dirty="0" smtClean="0"/>
              <a:t>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Load Content():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Draw():</a:t>
            </a:r>
          </a:p>
          <a:p>
            <a:pPr>
              <a:buFontTx/>
              <a:buNone/>
            </a:pPr>
            <a:endParaRPr lang="en-US" sz="2800" dirty="0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2670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Usando</a:t>
            </a:r>
            <a:r>
              <a:rPr lang="en-US" sz="3200" dirty="0" smtClean="0">
                <a:solidFill>
                  <a:schemeClr val="bg1"/>
                </a:solidFill>
              </a:rPr>
              <a:t> a </a:t>
            </a:r>
            <a:r>
              <a:rPr lang="en-US" sz="3200" dirty="0" err="1" smtClean="0">
                <a:solidFill>
                  <a:schemeClr val="bg1"/>
                </a:solidFill>
              </a:rPr>
              <a:t>fonte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26996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err="1" smtClean="0"/>
              <a:t>SpriteFont</a:t>
            </a:r>
            <a:r>
              <a:rPr lang="pt-BR" sz="1800" dirty="0" smtClean="0"/>
              <a:t> </a:t>
            </a:r>
            <a:r>
              <a:rPr lang="pt-BR" sz="1800" dirty="0" err="1"/>
              <a:t>font</a:t>
            </a:r>
            <a:r>
              <a:rPr lang="pt-BR" sz="1800" dirty="0" smtClean="0"/>
              <a:t>;</a:t>
            </a:r>
            <a:endParaRPr lang="pt-BR" sz="1800" dirty="0"/>
          </a:p>
        </p:txBody>
      </p:sp>
      <p:sp>
        <p:nvSpPr>
          <p:cNvPr id="6" name="Retângulo 5"/>
          <p:cNvSpPr/>
          <p:nvPr/>
        </p:nvSpPr>
        <p:spPr>
          <a:xfrm>
            <a:off x="539552" y="421179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err="1"/>
              <a:t>font</a:t>
            </a:r>
            <a:r>
              <a:rPr lang="pt-BR" sz="1800" dirty="0"/>
              <a:t> = </a:t>
            </a:r>
            <a:r>
              <a:rPr lang="pt-BR" sz="1800" dirty="0" err="1"/>
              <a:t>Content.Load</a:t>
            </a:r>
            <a:r>
              <a:rPr lang="pt-BR" sz="1800" dirty="0"/>
              <a:t>&lt;</a:t>
            </a:r>
            <a:r>
              <a:rPr lang="pt-BR" sz="1800" dirty="0" err="1"/>
              <a:t>SpriteFont</a:t>
            </a:r>
            <a:r>
              <a:rPr lang="pt-BR" sz="1800" dirty="0"/>
              <a:t>&gt;("</a:t>
            </a:r>
            <a:r>
              <a:rPr lang="pt-BR" sz="1800" dirty="0" err="1"/>
              <a:t>Hello</a:t>
            </a:r>
            <a:r>
              <a:rPr lang="pt-BR" sz="1800" dirty="0"/>
              <a:t>");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5694347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 </a:t>
            </a:r>
            <a:r>
              <a:rPr lang="pt-BR" sz="1600" dirty="0" err="1"/>
              <a:t>spriteBatch.Begin</a:t>
            </a:r>
            <a:r>
              <a:rPr lang="pt-BR" sz="1600" dirty="0"/>
              <a:t>();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spriteBatch.DrawString</a:t>
            </a:r>
            <a:r>
              <a:rPr lang="en-US" sz="1600" dirty="0"/>
              <a:t>(font, "Hello Sprite Font World", new Vector2(0, 0), </a:t>
            </a:r>
            <a:r>
              <a:rPr lang="en-US" sz="1600" dirty="0" err="1"/>
              <a:t>Color.Black</a:t>
            </a:r>
            <a:r>
              <a:rPr lang="en-US" sz="1600" dirty="0"/>
              <a:t>);</a:t>
            </a:r>
          </a:p>
          <a:p>
            <a:r>
              <a:rPr lang="pt-BR" sz="1600" dirty="0"/>
              <a:t>            </a:t>
            </a:r>
            <a:r>
              <a:rPr lang="pt-BR" sz="1600" dirty="0" err="1"/>
              <a:t>spriteBatch.End</a:t>
            </a:r>
            <a:r>
              <a:rPr lang="pt-BR" sz="16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8968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9062" y="2348880"/>
            <a:ext cx="2856222" cy="475252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800" dirty="0" err="1" smtClean="0"/>
              <a:t>Frequência</a:t>
            </a: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Amplitude</a:t>
            </a:r>
          </a:p>
          <a:p>
            <a:pPr>
              <a:buFontTx/>
              <a:buNone/>
            </a:pPr>
            <a:r>
              <a:rPr lang="en-US" sz="2800" dirty="0" smtClean="0"/>
              <a:t>Pan</a:t>
            </a:r>
          </a:p>
          <a:p>
            <a:pPr>
              <a:buFontTx/>
              <a:buNone/>
            </a:pPr>
            <a:r>
              <a:rPr lang="en-US" sz="2800" dirty="0" smtClean="0"/>
              <a:t>Pitch</a:t>
            </a:r>
          </a:p>
          <a:p>
            <a:pPr>
              <a:buFontTx/>
              <a:buNone/>
            </a:pPr>
            <a:r>
              <a:rPr lang="en-US" sz="2800" dirty="0" smtClean="0"/>
              <a:t>Mono</a:t>
            </a:r>
          </a:p>
          <a:p>
            <a:pPr>
              <a:buFontTx/>
              <a:buNone/>
            </a:pPr>
            <a:r>
              <a:rPr lang="en-US" sz="2800" dirty="0" smtClean="0"/>
              <a:t>Stereo</a:t>
            </a:r>
          </a:p>
          <a:p>
            <a:pPr>
              <a:buFontTx/>
              <a:buNone/>
            </a:pPr>
            <a:r>
              <a:rPr lang="en-US" sz="2800" dirty="0" err="1" smtClean="0"/>
              <a:t>Efeito</a:t>
            </a:r>
            <a:r>
              <a:rPr lang="en-US" sz="2800" dirty="0" smtClean="0"/>
              <a:t> </a:t>
            </a:r>
            <a:r>
              <a:rPr lang="en-US" sz="2800" dirty="0" err="1" smtClean="0"/>
              <a:t>Dopler</a:t>
            </a:r>
            <a:endParaRPr lang="en-US" sz="2800" dirty="0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936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Som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upload.wikimedia.org/wikipedia/commons/thumb/5/5f/Overtone.jpg/250px-Over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2381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9/90/Dopplerfrequen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57192"/>
            <a:ext cx="381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4025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Som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</a:rPr>
              <a:t>Frequência</a:t>
            </a:r>
            <a:r>
              <a:rPr lang="en-US" sz="3200" dirty="0" smtClean="0">
                <a:solidFill>
                  <a:schemeClr val="bg1"/>
                </a:solidFill>
              </a:rPr>
              <a:t> (Hz)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icheiro:Som fre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953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377825"/>
            <a:ext cx="4025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Som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</a:rPr>
              <a:t>Frequência</a:t>
            </a:r>
            <a:r>
              <a:rPr lang="en-US" sz="3200" dirty="0" smtClean="0">
                <a:solidFill>
                  <a:schemeClr val="bg1"/>
                </a:solidFill>
              </a:rPr>
              <a:t> (Hz)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upload.wikimedia.org/wikipedia/commons/1/10/Processing_of_sound-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158286" cy="245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7710</TotalTime>
  <Words>515</Words>
  <Application>Microsoft Office PowerPoint</Application>
  <PresentationFormat>Apresentação na tela (4:3)</PresentationFormat>
  <Paragraphs>83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Design padrão</vt:lpstr>
      <vt:lpstr>1_Design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</dc:creator>
  <cp:lastModifiedBy>Yves</cp:lastModifiedBy>
  <cp:revision>489</cp:revision>
  <dcterms:created xsi:type="dcterms:W3CDTF">1601-01-01T00:00:00Z</dcterms:created>
  <dcterms:modified xsi:type="dcterms:W3CDTF">2011-06-16T12:30:28Z</dcterms:modified>
</cp:coreProperties>
</file>