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37"/>
  </p:notesMasterIdLst>
  <p:handoutMasterIdLst>
    <p:handoutMasterId r:id="rId38"/>
  </p:handoutMasterIdLst>
  <p:sldIdLst>
    <p:sldId id="356" r:id="rId2"/>
    <p:sldId id="405" r:id="rId3"/>
    <p:sldId id="411" r:id="rId4"/>
    <p:sldId id="410" r:id="rId5"/>
    <p:sldId id="412" r:id="rId6"/>
    <p:sldId id="413" r:id="rId7"/>
    <p:sldId id="414" r:id="rId8"/>
    <p:sldId id="415" r:id="rId9"/>
    <p:sldId id="462" r:id="rId10"/>
    <p:sldId id="463" r:id="rId11"/>
    <p:sldId id="458" r:id="rId12"/>
    <p:sldId id="459" r:id="rId13"/>
    <p:sldId id="460" r:id="rId14"/>
    <p:sldId id="461" r:id="rId15"/>
    <p:sldId id="417" r:id="rId16"/>
    <p:sldId id="418" r:id="rId17"/>
    <p:sldId id="419" r:id="rId18"/>
    <p:sldId id="420" r:id="rId19"/>
    <p:sldId id="421" r:id="rId20"/>
    <p:sldId id="422" r:id="rId21"/>
    <p:sldId id="424" r:id="rId22"/>
    <p:sldId id="425" r:id="rId23"/>
    <p:sldId id="426" r:id="rId24"/>
    <p:sldId id="427" r:id="rId25"/>
    <p:sldId id="428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09" r:id="rId36"/>
  </p:sldIdLst>
  <p:sldSz cx="9144000" cy="6858000" type="screen4x3"/>
  <p:notesSz cx="6934200" cy="9220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4"/>
    <a:srgbClr val="224B50"/>
    <a:srgbClr val="E7F3F4"/>
    <a:srgbClr val="FFFFFF"/>
    <a:srgbClr val="F8F8F8"/>
    <a:srgbClr val="663F0A"/>
    <a:srgbClr val="5883E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3237" autoAdjust="0"/>
  </p:normalViewPr>
  <p:slideViewPr>
    <p:cSldViewPr snapToGrid="0">
      <p:cViewPr>
        <p:scale>
          <a:sx n="80" d="100"/>
          <a:sy n="80" d="100"/>
        </p:scale>
        <p:origin x="-12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9E2E7-4B7D-4F37-A0DE-5A5BBBDD039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450AA8-CD31-4E7A-B709-CE4AB8B0DE49}">
      <dgm:prSet phldrT="[Texto]"/>
      <dgm:spPr/>
      <dgm:t>
        <a:bodyPr/>
        <a:lstStyle/>
        <a:p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4D84"/>
              </a:soli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rPr>
            <a:t>Implementação</a:t>
          </a:r>
          <a:endParaRPr lang="pt-B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004D84"/>
            </a:solidFill>
            <a:effectLst>
              <a:reflection blurRad="12700" stA="28000" endPos="45000" dist="1000" dir="5400000" sy="-100000" algn="bl" rotWithShape="0"/>
            </a:effectLst>
            <a:latin typeface="Trebuchet MS" pitchFamily="34" charset="0"/>
          </a:endParaRPr>
        </a:p>
      </dgm:t>
    </dgm:pt>
    <dgm:pt modelId="{36D83DDC-21B5-4725-99CA-D09D4EB844ED}" type="parTrans" cxnId="{03593151-2046-4679-A866-8677AD03627E}">
      <dgm:prSet/>
      <dgm:spPr/>
      <dgm:t>
        <a:bodyPr/>
        <a:lstStyle/>
        <a:p>
          <a:endParaRPr lang="pt-BR"/>
        </a:p>
      </dgm:t>
    </dgm:pt>
    <dgm:pt modelId="{450104B1-4512-47CA-8442-D1876429E862}" type="sibTrans" cxnId="{03593151-2046-4679-A866-8677AD03627E}">
      <dgm:prSet/>
      <dgm:spPr/>
      <dgm:t>
        <a:bodyPr/>
        <a:lstStyle/>
        <a:p>
          <a:endParaRPr lang="pt-BR"/>
        </a:p>
      </dgm:t>
    </dgm:pt>
    <dgm:pt modelId="{B6B63689-2650-4885-9B8A-553B480A4183}">
      <dgm:prSet phldrT="[Texto]"/>
      <dgm:spPr/>
      <dgm:t>
        <a:bodyPr/>
        <a:lstStyle/>
        <a:p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4D84"/>
              </a:soli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rPr>
            <a:t>Avaliação</a:t>
          </a:r>
          <a:endParaRPr lang="pt-B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004D84"/>
            </a:solidFill>
            <a:effectLst>
              <a:reflection blurRad="12700" stA="28000" endPos="45000" dist="1000" dir="5400000" sy="-100000" algn="bl" rotWithShape="0"/>
            </a:effectLst>
            <a:latin typeface="Trebuchet MS" pitchFamily="34" charset="0"/>
          </a:endParaRPr>
        </a:p>
      </dgm:t>
    </dgm:pt>
    <dgm:pt modelId="{31E57D8E-4BDC-45FC-A26D-42DDD18B0424}" type="parTrans" cxnId="{631415E6-4EDA-4B89-A1AD-4AF50561B8F3}">
      <dgm:prSet/>
      <dgm:spPr/>
      <dgm:t>
        <a:bodyPr/>
        <a:lstStyle/>
        <a:p>
          <a:endParaRPr lang="pt-BR"/>
        </a:p>
      </dgm:t>
    </dgm:pt>
    <dgm:pt modelId="{C04E975C-8975-4394-B083-48BC589AAA30}" type="sibTrans" cxnId="{631415E6-4EDA-4B89-A1AD-4AF50561B8F3}">
      <dgm:prSet/>
      <dgm:spPr/>
      <dgm:t>
        <a:bodyPr/>
        <a:lstStyle/>
        <a:p>
          <a:endParaRPr lang="pt-BR"/>
        </a:p>
      </dgm:t>
    </dgm:pt>
    <dgm:pt modelId="{370891F8-5A7F-4459-A975-E2E8D21FF3DF}">
      <dgm:prSet phldrT="[Texto]"/>
      <dgm:spPr/>
      <dgm:t>
        <a:bodyPr/>
        <a:lstStyle/>
        <a:p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4D84"/>
              </a:soli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rPr>
            <a:t>Design</a:t>
          </a:r>
          <a:endParaRPr lang="pt-B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004D84"/>
            </a:solidFill>
            <a:effectLst>
              <a:reflection blurRad="12700" stA="28000" endPos="45000" dist="1000" dir="5400000" sy="-100000" algn="bl" rotWithShape="0"/>
            </a:effectLst>
            <a:latin typeface="Trebuchet MS" pitchFamily="34" charset="0"/>
          </a:endParaRPr>
        </a:p>
      </dgm:t>
    </dgm:pt>
    <dgm:pt modelId="{358404AC-B3B2-4340-B996-E09B4EE3FD73}" type="parTrans" cxnId="{74F5C6E5-77AA-47E2-8729-E58AC0FFB965}">
      <dgm:prSet/>
      <dgm:spPr/>
      <dgm:t>
        <a:bodyPr/>
        <a:lstStyle/>
        <a:p>
          <a:endParaRPr lang="pt-BR"/>
        </a:p>
      </dgm:t>
    </dgm:pt>
    <dgm:pt modelId="{6939C5F1-607A-49D7-A82E-F67448C96426}" type="sibTrans" cxnId="{74F5C6E5-77AA-47E2-8729-E58AC0FFB965}">
      <dgm:prSet/>
      <dgm:spPr/>
      <dgm:t>
        <a:bodyPr/>
        <a:lstStyle/>
        <a:p>
          <a:endParaRPr lang="pt-BR"/>
        </a:p>
      </dgm:t>
    </dgm:pt>
    <dgm:pt modelId="{7A08BC5F-5671-4416-83C1-E7BC9254B23F}" type="pres">
      <dgm:prSet presAssocID="{81E9E2E7-4B7D-4F37-A0DE-5A5BBBDD03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8C41F8-7F74-4A05-9443-2EDB7787324C}" type="pres">
      <dgm:prSet presAssocID="{F8450AA8-CD31-4E7A-B709-CE4AB8B0DE49}" presName="dummy" presStyleCnt="0"/>
      <dgm:spPr/>
    </dgm:pt>
    <dgm:pt modelId="{1D72D0C3-5F74-4054-AD2E-EB12EAC6F6F1}" type="pres">
      <dgm:prSet presAssocID="{F8450AA8-CD31-4E7A-B709-CE4AB8B0DE49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CC2517-DAD3-4095-AD47-1DC34167013D}" type="pres">
      <dgm:prSet presAssocID="{450104B1-4512-47CA-8442-D1876429E862}" presName="sibTrans" presStyleLbl="node1" presStyleIdx="0" presStyleCnt="3"/>
      <dgm:spPr/>
      <dgm:t>
        <a:bodyPr/>
        <a:lstStyle/>
        <a:p>
          <a:endParaRPr lang="pt-BR"/>
        </a:p>
      </dgm:t>
    </dgm:pt>
    <dgm:pt modelId="{8DF489B6-D111-44F8-B773-5EAD39D57857}" type="pres">
      <dgm:prSet presAssocID="{B6B63689-2650-4885-9B8A-553B480A4183}" presName="dummy" presStyleCnt="0"/>
      <dgm:spPr/>
    </dgm:pt>
    <dgm:pt modelId="{486D8C2C-AEB7-4FCB-9ACC-93E0491242C4}" type="pres">
      <dgm:prSet presAssocID="{B6B63689-2650-4885-9B8A-553B480A4183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91892C-3730-42BE-9635-7942CD8D3904}" type="pres">
      <dgm:prSet presAssocID="{C04E975C-8975-4394-B083-48BC589AAA30}" presName="sibTrans" presStyleLbl="node1" presStyleIdx="1" presStyleCnt="3"/>
      <dgm:spPr/>
      <dgm:t>
        <a:bodyPr/>
        <a:lstStyle/>
        <a:p>
          <a:endParaRPr lang="pt-BR"/>
        </a:p>
      </dgm:t>
    </dgm:pt>
    <dgm:pt modelId="{7E73B0B0-001C-4576-8184-77324C0C0D84}" type="pres">
      <dgm:prSet presAssocID="{370891F8-5A7F-4459-A975-E2E8D21FF3DF}" presName="dummy" presStyleCnt="0"/>
      <dgm:spPr/>
    </dgm:pt>
    <dgm:pt modelId="{60284B3F-6329-47A1-9E02-45520FBE1280}" type="pres">
      <dgm:prSet presAssocID="{370891F8-5A7F-4459-A975-E2E8D21FF3DF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115911-1954-48A7-BF88-E93F350E984B}" type="pres">
      <dgm:prSet presAssocID="{6939C5F1-607A-49D7-A82E-F67448C96426}" presName="sibTrans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E90F3B11-B7E7-4B26-BB51-9B4E6D1A782F}" type="presOf" srcId="{370891F8-5A7F-4459-A975-E2E8D21FF3DF}" destId="{60284B3F-6329-47A1-9E02-45520FBE1280}" srcOrd="0" destOrd="0" presId="urn:microsoft.com/office/officeart/2005/8/layout/cycle1"/>
    <dgm:cxn modelId="{03593151-2046-4679-A866-8677AD03627E}" srcId="{81E9E2E7-4B7D-4F37-A0DE-5A5BBBDD0393}" destId="{F8450AA8-CD31-4E7A-B709-CE4AB8B0DE49}" srcOrd="0" destOrd="0" parTransId="{36D83DDC-21B5-4725-99CA-D09D4EB844ED}" sibTransId="{450104B1-4512-47CA-8442-D1876429E862}"/>
    <dgm:cxn modelId="{F3A748E8-8C5E-4C4D-98A8-562ED05F8EC0}" type="presOf" srcId="{450104B1-4512-47CA-8442-D1876429E862}" destId="{5FCC2517-DAD3-4095-AD47-1DC34167013D}" srcOrd="0" destOrd="0" presId="urn:microsoft.com/office/officeart/2005/8/layout/cycle1"/>
    <dgm:cxn modelId="{EAC2CE2B-4BB5-4291-AD46-963C9BCE9703}" type="presOf" srcId="{81E9E2E7-4B7D-4F37-A0DE-5A5BBBDD0393}" destId="{7A08BC5F-5671-4416-83C1-E7BC9254B23F}" srcOrd="0" destOrd="0" presId="urn:microsoft.com/office/officeart/2005/8/layout/cycle1"/>
    <dgm:cxn modelId="{3D2D8A32-7196-46E9-9FC9-57F59C9BD974}" type="presOf" srcId="{B6B63689-2650-4885-9B8A-553B480A4183}" destId="{486D8C2C-AEB7-4FCB-9ACC-93E0491242C4}" srcOrd="0" destOrd="0" presId="urn:microsoft.com/office/officeart/2005/8/layout/cycle1"/>
    <dgm:cxn modelId="{E9782389-BFF1-4A8F-A84A-B2BD6CDFB9E0}" type="presOf" srcId="{F8450AA8-CD31-4E7A-B709-CE4AB8B0DE49}" destId="{1D72D0C3-5F74-4054-AD2E-EB12EAC6F6F1}" srcOrd="0" destOrd="0" presId="urn:microsoft.com/office/officeart/2005/8/layout/cycle1"/>
    <dgm:cxn modelId="{02389E63-D09A-4AD4-AA49-537CE773D327}" type="presOf" srcId="{C04E975C-8975-4394-B083-48BC589AAA30}" destId="{1A91892C-3730-42BE-9635-7942CD8D3904}" srcOrd="0" destOrd="0" presId="urn:microsoft.com/office/officeart/2005/8/layout/cycle1"/>
    <dgm:cxn modelId="{631415E6-4EDA-4B89-A1AD-4AF50561B8F3}" srcId="{81E9E2E7-4B7D-4F37-A0DE-5A5BBBDD0393}" destId="{B6B63689-2650-4885-9B8A-553B480A4183}" srcOrd="1" destOrd="0" parTransId="{31E57D8E-4BDC-45FC-A26D-42DDD18B0424}" sibTransId="{C04E975C-8975-4394-B083-48BC589AAA30}"/>
    <dgm:cxn modelId="{74F5C6E5-77AA-47E2-8729-E58AC0FFB965}" srcId="{81E9E2E7-4B7D-4F37-A0DE-5A5BBBDD0393}" destId="{370891F8-5A7F-4459-A975-E2E8D21FF3DF}" srcOrd="2" destOrd="0" parTransId="{358404AC-B3B2-4340-B996-E09B4EE3FD73}" sibTransId="{6939C5F1-607A-49D7-A82E-F67448C96426}"/>
    <dgm:cxn modelId="{061FA04E-6385-486F-AADB-1F02D8EA054D}" type="presOf" srcId="{6939C5F1-607A-49D7-A82E-F67448C96426}" destId="{29115911-1954-48A7-BF88-E93F350E984B}" srcOrd="0" destOrd="0" presId="urn:microsoft.com/office/officeart/2005/8/layout/cycle1"/>
    <dgm:cxn modelId="{C5336DE0-2FD4-44CF-868F-CB6F088E102D}" type="presParOf" srcId="{7A08BC5F-5671-4416-83C1-E7BC9254B23F}" destId="{8A8C41F8-7F74-4A05-9443-2EDB7787324C}" srcOrd="0" destOrd="0" presId="urn:microsoft.com/office/officeart/2005/8/layout/cycle1"/>
    <dgm:cxn modelId="{8D57EF32-5295-4F5A-80DF-A2B4B6F73224}" type="presParOf" srcId="{7A08BC5F-5671-4416-83C1-E7BC9254B23F}" destId="{1D72D0C3-5F74-4054-AD2E-EB12EAC6F6F1}" srcOrd="1" destOrd="0" presId="urn:microsoft.com/office/officeart/2005/8/layout/cycle1"/>
    <dgm:cxn modelId="{CC3E6398-AAEA-4E48-B8AB-E96349E2C69A}" type="presParOf" srcId="{7A08BC5F-5671-4416-83C1-E7BC9254B23F}" destId="{5FCC2517-DAD3-4095-AD47-1DC34167013D}" srcOrd="2" destOrd="0" presId="urn:microsoft.com/office/officeart/2005/8/layout/cycle1"/>
    <dgm:cxn modelId="{563F0829-E312-4857-A031-A3099018C8C8}" type="presParOf" srcId="{7A08BC5F-5671-4416-83C1-E7BC9254B23F}" destId="{8DF489B6-D111-44F8-B773-5EAD39D57857}" srcOrd="3" destOrd="0" presId="urn:microsoft.com/office/officeart/2005/8/layout/cycle1"/>
    <dgm:cxn modelId="{9C237836-6A01-463D-A696-ECD025136501}" type="presParOf" srcId="{7A08BC5F-5671-4416-83C1-E7BC9254B23F}" destId="{486D8C2C-AEB7-4FCB-9ACC-93E0491242C4}" srcOrd="4" destOrd="0" presId="urn:microsoft.com/office/officeart/2005/8/layout/cycle1"/>
    <dgm:cxn modelId="{31CD9273-4DFE-4A43-B456-B77145028B3F}" type="presParOf" srcId="{7A08BC5F-5671-4416-83C1-E7BC9254B23F}" destId="{1A91892C-3730-42BE-9635-7942CD8D3904}" srcOrd="5" destOrd="0" presId="urn:microsoft.com/office/officeart/2005/8/layout/cycle1"/>
    <dgm:cxn modelId="{38E68EA4-7798-43E2-9DFE-FBFFF6F08085}" type="presParOf" srcId="{7A08BC5F-5671-4416-83C1-E7BC9254B23F}" destId="{7E73B0B0-001C-4576-8184-77324C0C0D84}" srcOrd="6" destOrd="0" presId="urn:microsoft.com/office/officeart/2005/8/layout/cycle1"/>
    <dgm:cxn modelId="{FB4451A7-9CE9-4B13-A2E6-6EA0D6EED836}" type="presParOf" srcId="{7A08BC5F-5671-4416-83C1-E7BC9254B23F}" destId="{60284B3F-6329-47A1-9E02-45520FBE1280}" srcOrd="7" destOrd="0" presId="urn:microsoft.com/office/officeart/2005/8/layout/cycle1"/>
    <dgm:cxn modelId="{7790EAB5-0E4E-478B-A609-F1A3E19F2D38}" type="presParOf" srcId="{7A08BC5F-5671-4416-83C1-E7BC9254B23F}" destId="{29115911-1954-48A7-BF88-E93F350E984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963F7-9CEF-41BA-9148-59E3016E5F74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pt-BR"/>
        </a:p>
      </dgm:t>
    </dgm:pt>
    <dgm:pt modelId="{3981F203-5110-4FC9-996C-B7D4A1CC2D67}">
      <dgm:prSet/>
      <dgm:spPr/>
      <dgm:t>
        <a:bodyPr/>
        <a:lstStyle/>
        <a:p>
          <a:pPr rtl="0"/>
          <a:r>
            <a:rPr lang="pt-BR" smtClean="0"/>
            <a:t>Visibilidade do estado do sistema</a:t>
          </a:r>
          <a:endParaRPr lang="pt-BR"/>
        </a:p>
      </dgm:t>
    </dgm:pt>
    <dgm:pt modelId="{C576427F-98B4-4893-B6A3-F49F2D7FE514}" type="parTrans" cxnId="{DB777AA3-CC60-4DB2-9742-68330592BEC6}">
      <dgm:prSet/>
      <dgm:spPr/>
      <dgm:t>
        <a:bodyPr/>
        <a:lstStyle/>
        <a:p>
          <a:endParaRPr lang="pt-BR"/>
        </a:p>
      </dgm:t>
    </dgm:pt>
    <dgm:pt modelId="{98CA55F0-F961-43DB-9732-C01912BEE24C}" type="sibTrans" cxnId="{DB777AA3-CC60-4DB2-9742-68330592BEC6}">
      <dgm:prSet/>
      <dgm:spPr/>
      <dgm:t>
        <a:bodyPr/>
        <a:lstStyle/>
        <a:p>
          <a:endParaRPr lang="pt-BR"/>
        </a:p>
      </dgm:t>
    </dgm:pt>
    <dgm:pt modelId="{8123823E-1CEC-42AE-ABC7-4A41D8B83121}">
      <dgm:prSet/>
      <dgm:spPr/>
      <dgm:t>
        <a:bodyPr/>
        <a:lstStyle/>
        <a:p>
          <a:pPr rtl="0"/>
          <a:r>
            <a:rPr lang="pt-BR" dirty="0" smtClean="0">
              <a:solidFill>
                <a:srgbClr val="004D84"/>
              </a:solidFill>
            </a:rPr>
            <a:t>Mantenha os usuários informados sobre o que está acontecendo, através de feedback adequado, no tempo certo</a:t>
          </a:r>
          <a:endParaRPr lang="pt-BR" dirty="0">
            <a:solidFill>
              <a:srgbClr val="004D84"/>
            </a:solidFill>
          </a:endParaRPr>
        </a:p>
      </dgm:t>
    </dgm:pt>
    <dgm:pt modelId="{36FB8D6A-D468-4D77-AB9B-AFB9A4709E8C}" type="parTrans" cxnId="{B562A80D-022E-48BB-A2F3-98CD5DCBF70D}">
      <dgm:prSet/>
      <dgm:spPr/>
      <dgm:t>
        <a:bodyPr/>
        <a:lstStyle/>
        <a:p>
          <a:endParaRPr lang="pt-BR"/>
        </a:p>
      </dgm:t>
    </dgm:pt>
    <dgm:pt modelId="{32781399-C7E9-42E7-8F18-73096BCE3DDA}" type="sibTrans" cxnId="{B562A80D-022E-48BB-A2F3-98CD5DCBF70D}">
      <dgm:prSet/>
      <dgm:spPr/>
      <dgm:t>
        <a:bodyPr/>
        <a:lstStyle/>
        <a:p>
          <a:endParaRPr lang="pt-BR"/>
        </a:p>
      </dgm:t>
    </dgm:pt>
    <dgm:pt modelId="{D4A82BA5-52DC-4B08-A801-7B97B4285ED4}">
      <dgm:prSet/>
      <dgm:spPr/>
      <dgm:t>
        <a:bodyPr/>
        <a:lstStyle/>
        <a:p>
          <a:pPr rtl="0"/>
          <a:r>
            <a:rPr lang="pt-BR" smtClean="0"/>
            <a:t>Correspondência entre o sistema e o mundo real</a:t>
          </a:r>
          <a:endParaRPr lang="pt-BR"/>
        </a:p>
      </dgm:t>
    </dgm:pt>
    <dgm:pt modelId="{4039D06F-C9C6-4CE3-9479-8B092921801B}" type="parTrans" cxnId="{45321C5E-7319-4F80-8EC8-09499B5ED393}">
      <dgm:prSet/>
      <dgm:spPr/>
      <dgm:t>
        <a:bodyPr/>
        <a:lstStyle/>
        <a:p>
          <a:endParaRPr lang="pt-BR"/>
        </a:p>
      </dgm:t>
    </dgm:pt>
    <dgm:pt modelId="{4C396FA5-207C-4163-8076-C0E8C2A934E0}" type="sibTrans" cxnId="{45321C5E-7319-4F80-8EC8-09499B5ED393}">
      <dgm:prSet/>
      <dgm:spPr/>
      <dgm:t>
        <a:bodyPr/>
        <a:lstStyle/>
        <a:p>
          <a:endParaRPr lang="pt-BR"/>
        </a:p>
      </dgm:t>
    </dgm:pt>
    <dgm:pt modelId="{4A8481C5-2C14-459B-8150-647CF9957DCA}">
      <dgm:prSet/>
      <dgm:spPr/>
      <dgm:t>
        <a:bodyPr/>
        <a:lstStyle/>
        <a:p>
          <a:pPr rtl="0"/>
          <a:r>
            <a:rPr lang="pt-BR" dirty="0" smtClean="0">
              <a:solidFill>
                <a:srgbClr val="004D84"/>
              </a:solidFill>
            </a:rPr>
            <a:t>Utilize conceitos, vocabulário e processos familiares aos usuários</a:t>
          </a:r>
          <a:endParaRPr lang="pt-BR" dirty="0">
            <a:solidFill>
              <a:srgbClr val="004D84"/>
            </a:solidFill>
          </a:endParaRPr>
        </a:p>
      </dgm:t>
    </dgm:pt>
    <dgm:pt modelId="{72646D35-24C7-4713-BCE7-811EC532DA31}" type="parTrans" cxnId="{B1DAEC13-6A30-4375-9E23-75F938148AC9}">
      <dgm:prSet/>
      <dgm:spPr/>
      <dgm:t>
        <a:bodyPr/>
        <a:lstStyle/>
        <a:p>
          <a:endParaRPr lang="pt-BR"/>
        </a:p>
      </dgm:t>
    </dgm:pt>
    <dgm:pt modelId="{5F133E2A-CF5A-4B8D-9F7C-0EFE32EB7734}" type="sibTrans" cxnId="{B1DAEC13-6A30-4375-9E23-75F938148AC9}">
      <dgm:prSet/>
      <dgm:spPr/>
      <dgm:t>
        <a:bodyPr/>
        <a:lstStyle/>
        <a:p>
          <a:endParaRPr lang="pt-BR"/>
        </a:p>
      </dgm:t>
    </dgm:pt>
    <dgm:pt modelId="{35B8B0FC-3978-4F62-BFF3-3C3461D1A6EE}">
      <dgm:prSet/>
      <dgm:spPr/>
      <dgm:t>
        <a:bodyPr/>
        <a:lstStyle/>
        <a:p>
          <a:pPr rtl="0"/>
          <a:r>
            <a:rPr lang="pt-BR" smtClean="0"/>
            <a:t>Controle e liberdade do usuário</a:t>
          </a:r>
          <a:endParaRPr lang="pt-BR"/>
        </a:p>
      </dgm:t>
    </dgm:pt>
    <dgm:pt modelId="{68E756DF-D026-4445-8D83-96F2F1439361}" type="parTrans" cxnId="{7C0CD24E-DD3F-4819-A4A4-3698775F93D7}">
      <dgm:prSet/>
      <dgm:spPr/>
      <dgm:t>
        <a:bodyPr/>
        <a:lstStyle/>
        <a:p>
          <a:endParaRPr lang="pt-BR"/>
        </a:p>
      </dgm:t>
    </dgm:pt>
    <dgm:pt modelId="{B737CA9A-A5F4-44AC-8EF6-F096359E9935}" type="sibTrans" cxnId="{7C0CD24E-DD3F-4819-A4A4-3698775F93D7}">
      <dgm:prSet/>
      <dgm:spPr/>
      <dgm:t>
        <a:bodyPr/>
        <a:lstStyle/>
        <a:p>
          <a:endParaRPr lang="pt-BR"/>
        </a:p>
      </dgm:t>
    </dgm:pt>
    <dgm:pt modelId="{81686758-40EE-4A43-B860-83AE54DCD08E}">
      <dgm:prSet/>
      <dgm:spPr/>
      <dgm:t>
        <a:bodyPr/>
        <a:lstStyle/>
        <a:p>
          <a:pPr rtl="0"/>
          <a:r>
            <a:rPr lang="pt-BR" smtClean="0">
              <a:solidFill>
                <a:srgbClr val="004D84"/>
              </a:solidFill>
            </a:rPr>
            <a:t>Alternativas, “saídas de emergência”, undo/redo</a:t>
          </a:r>
          <a:endParaRPr lang="pt-BR">
            <a:solidFill>
              <a:srgbClr val="004D84"/>
            </a:solidFill>
          </a:endParaRPr>
        </a:p>
      </dgm:t>
    </dgm:pt>
    <dgm:pt modelId="{5493D497-A8E9-4514-8F25-A10634DDBBCB}" type="parTrans" cxnId="{3C0B4DE9-32C0-471A-B2F7-8AD25F0C4275}">
      <dgm:prSet/>
      <dgm:spPr/>
      <dgm:t>
        <a:bodyPr/>
        <a:lstStyle/>
        <a:p>
          <a:endParaRPr lang="pt-BR"/>
        </a:p>
      </dgm:t>
    </dgm:pt>
    <dgm:pt modelId="{91DE2727-707D-4A1C-B536-DFAC06CC31BB}" type="sibTrans" cxnId="{3C0B4DE9-32C0-471A-B2F7-8AD25F0C4275}">
      <dgm:prSet/>
      <dgm:spPr/>
      <dgm:t>
        <a:bodyPr/>
        <a:lstStyle/>
        <a:p>
          <a:endParaRPr lang="pt-BR"/>
        </a:p>
      </dgm:t>
    </dgm:pt>
    <dgm:pt modelId="{BE248BCA-BBFF-4E3C-A461-191E7B7F977D}">
      <dgm:prSet/>
      <dgm:spPr/>
      <dgm:t>
        <a:bodyPr/>
        <a:lstStyle/>
        <a:p>
          <a:pPr rtl="0"/>
          <a:r>
            <a:rPr lang="pt-BR" smtClean="0"/>
            <a:t>Consistência e padronização</a:t>
          </a:r>
          <a:endParaRPr lang="pt-BR"/>
        </a:p>
      </dgm:t>
    </dgm:pt>
    <dgm:pt modelId="{EC53F3C7-85BC-45CD-85B8-095002884E3A}" type="parTrans" cxnId="{7DBB20A6-94B3-4A62-8CBB-DB61FAAB315E}">
      <dgm:prSet/>
      <dgm:spPr/>
      <dgm:t>
        <a:bodyPr/>
        <a:lstStyle/>
        <a:p>
          <a:endParaRPr lang="pt-BR"/>
        </a:p>
      </dgm:t>
    </dgm:pt>
    <dgm:pt modelId="{F9B06967-D609-47A1-97D3-AF2C665CD395}" type="sibTrans" cxnId="{7DBB20A6-94B3-4A62-8CBB-DB61FAAB315E}">
      <dgm:prSet/>
      <dgm:spPr/>
      <dgm:t>
        <a:bodyPr/>
        <a:lstStyle/>
        <a:p>
          <a:endParaRPr lang="pt-BR"/>
        </a:p>
      </dgm:t>
    </dgm:pt>
    <dgm:pt modelId="{A7DF961F-A1AD-43FB-8E64-3A2ADB31E55C}">
      <dgm:prSet/>
      <dgm:spPr/>
      <dgm:t>
        <a:bodyPr/>
        <a:lstStyle/>
        <a:p>
          <a:pPr rtl="0"/>
          <a:r>
            <a:rPr lang="pt-BR" smtClean="0">
              <a:solidFill>
                <a:srgbClr val="004D84"/>
              </a:solidFill>
            </a:rPr>
            <a:t>Palavras, situações e ações semelhantes devem significar conceitos ou operações semelhantes; caso haja convenções, elas devem ser obedecidas</a:t>
          </a:r>
          <a:endParaRPr lang="pt-BR">
            <a:solidFill>
              <a:srgbClr val="004D84"/>
            </a:solidFill>
          </a:endParaRPr>
        </a:p>
      </dgm:t>
    </dgm:pt>
    <dgm:pt modelId="{E8B6A849-D5A2-4765-AD23-BD5DBC96828F}" type="parTrans" cxnId="{D6C1EBFB-2B9B-4FE6-A97C-C38755F0B9ED}">
      <dgm:prSet/>
      <dgm:spPr/>
      <dgm:t>
        <a:bodyPr/>
        <a:lstStyle/>
        <a:p>
          <a:endParaRPr lang="pt-BR"/>
        </a:p>
      </dgm:t>
    </dgm:pt>
    <dgm:pt modelId="{431884C4-21EE-4453-8022-4A56B1C7C788}" type="sibTrans" cxnId="{D6C1EBFB-2B9B-4FE6-A97C-C38755F0B9ED}">
      <dgm:prSet/>
      <dgm:spPr/>
      <dgm:t>
        <a:bodyPr/>
        <a:lstStyle/>
        <a:p>
          <a:endParaRPr lang="pt-BR"/>
        </a:p>
      </dgm:t>
    </dgm:pt>
    <dgm:pt modelId="{7132C418-A8FF-4E8E-A233-589B3B1E7771}">
      <dgm:prSet/>
      <dgm:spPr/>
      <dgm:t>
        <a:bodyPr/>
        <a:lstStyle/>
        <a:p>
          <a:pPr rtl="0"/>
          <a:r>
            <a:rPr lang="pt-BR" smtClean="0"/>
            <a:t>Prevenção de erro</a:t>
          </a:r>
          <a:endParaRPr lang="pt-BR"/>
        </a:p>
      </dgm:t>
    </dgm:pt>
    <dgm:pt modelId="{3EF0EA9E-BAC4-4F96-BE3F-C93A0CE35D00}" type="parTrans" cxnId="{D46047CD-FC96-4F7C-9FCC-AF76A72B2E53}">
      <dgm:prSet/>
      <dgm:spPr/>
      <dgm:t>
        <a:bodyPr/>
        <a:lstStyle/>
        <a:p>
          <a:endParaRPr lang="pt-BR"/>
        </a:p>
      </dgm:t>
    </dgm:pt>
    <dgm:pt modelId="{B1C22341-4E02-4E47-8308-399FE4914285}" type="sibTrans" cxnId="{D46047CD-FC96-4F7C-9FCC-AF76A72B2E53}">
      <dgm:prSet/>
      <dgm:spPr/>
      <dgm:t>
        <a:bodyPr/>
        <a:lstStyle/>
        <a:p>
          <a:endParaRPr lang="pt-BR"/>
        </a:p>
      </dgm:t>
    </dgm:pt>
    <dgm:pt modelId="{8EEF1944-496A-4075-8B91-6CCD16626B1B}">
      <dgm:prSet/>
      <dgm:spPr/>
      <dgm:t>
        <a:bodyPr/>
        <a:lstStyle/>
        <a:p>
          <a:pPr rtl="0"/>
          <a:r>
            <a:rPr lang="pt-BR" smtClean="0">
              <a:solidFill>
                <a:srgbClr val="004D84"/>
              </a:solidFill>
            </a:rPr>
            <a:t>Informar o usuário sobre consequência de suas ações; impedir ações que levariam a erro</a:t>
          </a:r>
          <a:endParaRPr lang="pt-BR">
            <a:solidFill>
              <a:srgbClr val="004D84"/>
            </a:solidFill>
          </a:endParaRPr>
        </a:p>
      </dgm:t>
    </dgm:pt>
    <dgm:pt modelId="{35526152-6547-4EF9-869F-AE5987F19BC2}" type="parTrans" cxnId="{CBDA0DBF-DBB4-4EAA-9323-FE21671C0256}">
      <dgm:prSet/>
      <dgm:spPr/>
      <dgm:t>
        <a:bodyPr/>
        <a:lstStyle/>
        <a:p>
          <a:endParaRPr lang="pt-BR"/>
        </a:p>
      </dgm:t>
    </dgm:pt>
    <dgm:pt modelId="{D1EE7E42-DC28-4163-943C-D24EE218F06D}" type="sibTrans" cxnId="{CBDA0DBF-DBB4-4EAA-9323-FE21671C0256}">
      <dgm:prSet/>
      <dgm:spPr/>
      <dgm:t>
        <a:bodyPr/>
        <a:lstStyle/>
        <a:p>
          <a:endParaRPr lang="pt-BR"/>
        </a:p>
      </dgm:t>
    </dgm:pt>
    <dgm:pt modelId="{D3ADC05E-8CAC-4B78-A086-35207BC75C40}" type="pres">
      <dgm:prSet presAssocID="{53B963F7-9CEF-41BA-9148-59E3016E5F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2932017-C50D-47D5-B738-D2E7FEDA3268}" type="pres">
      <dgm:prSet presAssocID="{3981F203-5110-4FC9-996C-B7D4A1CC2D67}" presName="linNode" presStyleCnt="0"/>
      <dgm:spPr/>
      <dgm:t>
        <a:bodyPr/>
        <a:lstStyle/>
        <a:p>
          <a:endParaRPr lang="pt-BR"/>
        </a:p>
      </dgm:t>
    </dgm:pt>
    <dgm:pt modelId="{EEE9E44D-A5D6-42A8-AC68-A9C080E7EC7F}" type="pres">
      <dgm:prSet presAssocID="{3981F203-5110-4FC9-996C-B7D4A1CC2D6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C7BA19-6B26-474B-94BE-12274E2CF4AB}" type="pres">
      <dgm:prSet presAssocID="{3981F203-5110-4FC9-996C-B7D4A1CC2D6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C2B1A6-AE0A-4790-9D09-744A9A37BF68}" type="pres">
      <dgm:prSet presAssocID="{98CA55F0-F961-43DB-9732-C01912BEE24C}" presName="sp" presStyleCnt="0"/>
      <dgm:spPr/>
      <dgm:t>
        <a:bodyPr/>
        <a:lstStyle/>
        <a:p>
          <a:endParaRPr lang="pt-BR"/>
        </a:p>
      </dgm:t>
    </dgm:pt>
    <dgm:pt modelId="{F775441E-94F2-47A6-B69E-C9590A63EC23}" type="pres">
      <dgm:prSet presAssocID="{D4A82BA5-52DC-4B08-A801-7B97B4285ED4}" presName="linNode" presStyleCnt="0"/>
      <dgm:spPr/>
      <dgm:t>
        <a:bodyPr/>
        <a:lstStyle/>
        <a:p>
          <a:endParaRPr lang="pt-BR"/>
        </a:p>
      </dgm:t>
    </dgm:pt>
    <dgm:pt modelId="{6F320EC8-259E-4C6D-A1B7-9B61C9D4371A}" type="pres">
      <dgm:prSet presAssocID="{D4A82BA5-52DC-4B08-A801-7B97B4285ED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26E11A-5539-4B64-B1F7-0C7ED9112AEE}" type="pres">
      <dgm:prSet presAssocID="{D4A82BA5-52DC-4B08-A801-7B97B4285ED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63DD56-A155-45B0-9BBF-C18DFB230008}" type="pres">
      <dgm:prSet presAssocID="{4C396FA5-207C-4163-8076-C0E8C2A934E0}" presName="sp" presStyleCnt="0"/>
      <dgm:spPr/>
      <dgm:t>
        <a:bodyPr/>
        <a:lstStyle/>
        <a:p>
          <a:endParaRPr lang="pt-BR"/>
        </a:p>
      </dgm:t>
    </dgm:pt>
    <dgm:pt modelId="{EDE00F90-9987-4311-9DCC-A1377D5C9022}" type="pres">
      <dgm:prSet presAssocID="{35B8B0FC-3978-4F62-BFF3-3C3461D1A6EE}" presName="linNode" presStyleCnt="0"/>
      <dgm:spPr/>
      <dgm:t>
        <a:bodyPr/>
        <a:lstStyle/>
        <a:p>
          <a:endParaRPr lang="pt-BR"/>
        </a:p>
      </dgm:t>
    </dgm:pt>
    <dgm:pt modelId="{96A077AB-1537-4623-A0B0-DE6EA781B7FE}" type="pres">
      <dgm:prSet presAssocID="{35B8B0FC-3978-4F62-BFF3-3C3461D1A6E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826777-5A8F-4A0D-8654-02E3EF24DCF1}" type="pres">
      <dgm:prSet presAssocID="{35B8B0FC-3978-4F62-BFF3-3C3461D1A6E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659609-A0AD-403E-9C71-D2C4F27B121B}" type="pres">
      <dgm:prSet presAssocID="{B737CA9A-A5F4-44AC-8EF6-F096359E9935}" presName="sp" presStyleCnt="0"/>
      <dgm:spPr/>
      <dgm:t>
        <a:bodyPr/>
        <a:lstStyle/>
        <a:p>
          <a:endParaRPr lang="pt-BR"/>
        </a:p>
      </dgm:t>
    </dgm:pt>
    <dgm:pt modelId="{2BF259A5-B7C3-45F8-9918-127E7EE71993}" type="pres">
      <dgm:prSet presAssocID="{BE248BCA-BBFF-4E3C-A461-191E7B7F977D}" presName="linNode" presStyleCnt="0"/>
      <dgm:spPr/>
      <dgm:t>
        <a:bodyPr/>
        <a:lstStyle/>
        <a:p>
          <a:endParaRPr lang="pt-BR"/>
        </a:p>
      </dgm:t>
    </dgm:pt>
    <dgm:pt modelId="{99700E53-82B3-4A5B-9EE5-05470323234B}" type="pres">
      <dgm:prSet presAssocID="{BE248BCA-BBFF-4E3C-A461-191E7B7F977D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613A37-DCC5-4272-8D33-97825D3C5176}" type="pres">
      <dgm:prSet presAssocID="{BE248BCA-BBFF-4E3C-A461-191E7B7F977D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27D0BF-C337-4BD6-978B-423A7660D0CA}" type="pres">
      <dgm:prSet presAssocID="{F9B06967-D609-47A1-97D3-AF2C665CD395}" presName="sp" presStyleCnt="0"/>
      <dgm:spPr/>
      <dgm:t>
        <a:bodyPr/>
        <a:lstStyle/>
        <a:p>
          <a:endParaRPr lang="pt-BR"/>
        </a:p>
      </dgm:t>
    </dgm:pt>
    <dgm:pt modelId="{B62AF0B7-5097-431C-AB3E-C52259BD0049}" type="pres">
      <dgm:prSet presAssocID="{7132C418-A8FF-4E8E-A233-589B3B1E7771}" presName="linNode" presStyleCnt="0"/>
      <dgm:spPr/>
      <dgm:t>
        <a:bodyPr/>
        <a:lstStyle/>
        <a:p>
          <a:endParaRPr lang="pt-BR"/>
        </a:p>
      </dgm:t>
    </dgm:pt>
    <dgm:pt modelId="{0C68A600-811D-4854-BB87-0178FAB6BBCD}" type="pres">
      <dgm:prSet presAssocID="{7132C418-A8FF-4E8E-A233-589B3B1E777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27A495-8A9B-4521-B45B-9FEEBAE46F2A}" type="pres">
      <dgm:prSet presAssocID="{7132C418-A8FF-4E8E-A233-589B3B1E777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28710E-18C0-4F9C-A948-2B850411586F}" type="presOf" srcId="{BE248BCA-BBFF-4E3C-A461-191E7B7F977D}" destId="{99700E53-82B3-4A5B-9EE5-05470323234B}" srcOrd="0" destOrd="0" presId="urn:microsoft.com/office/officeart/2005/8/layout/vList5"/>
    <dgm:cxn modelId="{F5670337-FDF1-4629-897A-3438F1809661}" type="presOf" srcId="{4A8481C5-2C14-459B-8150-647CF9957DCA}" destId="{7726E11A-5539-4B64-B1F7-0C7ED9112AEE}" srcOrd="0" destOrd="0" presId="urn:microsoft.com/office/officeart/2005/8/layout/vList5"/>
    <dgm:cxn modelId="{81091753-B074-4CD6-8998-2E028372F304}" type="presOf" srcId="{53B963F7-9CEF-41BA-9148-59E3016E5F74}" destId="{D3ADC05E-8CAC-4B78-A086-35207BC75C40}" srcOrd="0" destOrd="0" presId="urn:microsoft.com/office/officeart/2005/8/layout/vList5"/>
    <dgm:cxn modelId="{71A45613-9257-4FE2-9310-EB0778582BDA}" type="presOf" srcId="{3981F203-5110-4FC9-996C-B7D4A1CC2D67}" destId="{EEE9E44D-A5D6-42A8-AC68-A9C080E7EC7F}" srcOrd="0" destOrd="0" presId="urn:microsoft.com/office/officeart/2005/8/layout/vList5"/>
    <dgm:cxn modelId="{7DBB20A6-94B3-4A62-8CBB-DB61FAAB315E}" srcId="{53B963F7-9CEF-41BA-9148-59E3016E5F74}" destId="{BE248BCA-BBFF-4E3C-A461-191E7B7F977D}" srcOrd="3" destOrd="0" parTransId="{EC53F3C7-85BC-45CD-85B8-095002884E3A}" sibTransId="{F9B06967-D609-47A1-97D3-AF2C665CD395}"/>
    <dgm:cxn modelId="{6CC29B86-D80C-43B2-B959-DDBB1427118D}" type="presOf" srcId="{81686758-40EE-4A43-B860-83AE54DCD08E}" destId="{9B826777-5A8F-4A0D-8654-02E3EF24DCF1}" srcOrd="0" destOrd="0" presId="urn:microsoft.com/office/officeart/2005/8/layout/vList5"/>
    <dgm:cxn modelId="{B452822D-2FC9-42E8-958F-CC463CC215B1}" type="presOf" srcId="{8123823E-1CEC-42AE-ABC7-4A41D8B83121}" destId="{78C7BA19-6B26-474B-94BE-12274E2CF4AB}" srcOrd="0" destOrd="0" presId="urn:microsoft.com/office/officeart/2005/8/layout/vList5"/>
    <dgm:cxn modelId="{D6C1EBFB-2B9B-4FE6-A97C-C38755F0B9ED}" srcId="{BE248BCA-BBFF-4E3C-A461-191E7B7F977D}" destId="{A7DF961F-A1AD-43FB-8E64-3A2ADB31E55C}" srcOrd="0" destOrd="0" parTransId="{E8B6A849-D5A2-4765-AD23-BD5DBC96828F}" sibTransId="{431884C4-21EE-4453-8022-4A56B1C7C788}"/>
    <dgm:cxn modelId="{45321C5E-7319-4F80-8EC8-09499B5ED393}" srcId="{53B963F7-9CEF-41BA-9148-59E3016E5F74}" destId="{D4A82BA5-52DC-4B08-A801-7B97B4285ED4}" srcOrd="1" destOrd="0" parTransId="{4039D06F-C9C6-4CE3-9479-8B092921801B}" sibTransId="{4C396FA5-207C-4163-8076-C0E8C2A934E0}"/>
    <dgm:cxn modelId="{CBDA0DBF-DBB4-4EAA-9323-FE21671C0256}" srcId="{7132C418-A8FF-4E8E-A233-589B3B1E7771}" destId="{8EEF1944-496A-4075-8B91-6CCD16626B1B}" srcOrd="0" destOrd="0" parTransId="{35526152-6547-4EF9-869F-AE5987F19BC2}" sibTransId="{D1EE7E42-DC28-4163-943C-D24EE218F06D}"/>
    <dgm:cxn modelId="{D46047CD-FC96-4F7C-9FCC-AF76A72B2E53}" srcId="{53B963F7-9CEF-41BA-9148-59E3016E5F74}" destId="{7132C418-A8FF-4E8E-A233-589B3B1E7771}" srcOrd="4" destOrd="0" parTransId="{3EF0EA9E-BAC4-4F96-BE3F-C93A0CE35D00}" sibTransId="{B1C22341-4E02-4E47-8308-399FE4914285}"/>
    <dgm:cxn modelId="{D0733BFE-E9C3-4A97-A4A6-4F5FDEA28713}" type="presOf" srcId="{A7DF961F-A1AD-43FB-8E64-3A2ADB31E55C}" destId="{AA613A37-DCC5-4272-8D33-97825D3C5176}" srcOrd="0" destOrd="0" presId="urn:microsoft.com/office/officeart/2005/8/layout/vList5"/>
    <dgm:cxn modelId="{7C0CD24E-DD3F-4819-A4A4-3698775F93D7}" srcId="{53B963F7-9CEF-41BA-9148-59E3016E5F74}" destId="{35B8B0FC-3978-4F62-BFF3-3C3461D1A6EE}" srcOrd="2" destOrd="0" parTransId="{68E756DF-D026-4445-8D83-96F2F1439361}" sibTransId="{B737CA9A-A5F4-44AC-8EF6-F096359E9935}"/>
    <dgm:cxn modelId="{5BC7A8C5-886D-40EA-8B73-A4DA957703D5}" type="presOf" srcId="{8EEF1944-496A-4075-8B91-6CCD16626B1B}" destId="{EB27A495-8A9B-4521-B45B-9FEEBAE46F2A}" srcOrd="0" destOrd="0" presId="urn:microsoft.com/office/officeart/2005/8/layout/vList5"/>
    <dgm:cxn modelId="{82A8F4B9-6B67-4662-A3D5-EF19E0C65B1D}" type="presOf" srcId="{D4A82BA5-52DC-4B08-A801-7B97B4285ED4}" destId="{6F320EC8-259E-4C6D-A1B7-9B61C9D4371A}" srcOrd="0" destOrd="0" presId="urn:microsoft.com/office/officeart/2005/8/layout/vList5"/>
    <dgm:cxn modelId="{727223B7-53BC-4A75-AD19-B6E89E94CADF}" type="presOf" srcId="{7132C418-A8FF-4E8E-A233-589B3B1E7771}" destId="{0C68A600-811D-4854-BB87-0178FAB6BBCD}" srcOrd="0" destOrd="0" presId="urn:microsoft.com/office/officeart/2005/8/layout/vList5"/>
    <dgm:cxn modelId="{022230B7-E7BD-4875-B2CC-5F2E6C616202}" type="presOf" srcId="{35B8B0FC-3978-4F62-BFF3-3C3461D1A6EE}" destId="{96A077AB-1537-4623-A0B0-DE6EA781B7FE}" srcOrd="0" destOrd="0" presId="urn:microsoft.com/office/officeart/2005/8/layout/vList5"/>
    <dgm:cxn modelId="{3C0B4DE9-32C0-471A-B2F7-8AD25F0C4275}" srcId="{35B8B0FC-3978-4F62-BFF3-3C3461D1A6EE}" destId="{81686758-40EE-4A43-B860-83AE54DCD08E}" srcOrd="0" destOrd="0" parTransId="{5493D497-A8E9-4514-8F25-A10634DDBBCB}" sibTransId="{91DE2727-707D-4A1C-B536-DFAC06CC31BB}"/>
    <dgm:cxn modelId="{B1DAEC13-6A30-4375-9E23-75F938148AC9}" srcId="{D4A82BA5-52DC-4B08-A801-7B97B4285ED4}" destId="{4A8481C5-2C14-459B-8150-647CF9957DCA}" srcOrd="0" destOrd="0" parTransId="{72646D35-24C7-4713-BCE7-811EC532DA31}" sibTransId="{5F133E2A-CF5A-4B8D-9F7C-0EFE32EB7734}"/>
    <dgm:cxn modelId="{B562A80D-022E-48BB-A2F3-98CD5DCBF70D}" srcId="{3981F203-5110-4FC9-996C-B7D4A1CC2D67}" destId="{8123823E-1CEC-42AE-ABC7-4A41D8B83121}" srcOrd="0" destOrd="0" parTransId="{36FB8D6A-D468-4D77-AB9B-AFB9A4709E8C}" sibTransId="{32781399-C7E9-42E7-8F18-73096BCE3DDA}"/>
    <dgm:cxn modelId="{DB777AA3-CC60-4DB2-9742-68330592BEC6}" srcId="{53B963F7-9CEF-41BA-9148-59E3016E5F74}" destId="{3981F203-5110-4FC9-996C-B7D4A1CC2D67}" srcOrd="0" destOrd="0" parTransId="{C576427F-98B4-4893-B6A3-F49F2D7FE514}" sibTransId="{98CA55F0-F961-43DB-9732-C01912BEE24C}"/>
    <dgm:cxn modelId="{2A0CB398-A7A3-4ECA-9A5B-50110ADE12AB}" type="presParOf" srcId="{D3ADC05E-8CAC-4B78-A086-35207BC75C40}" destId="{12932017-C50D-47D5-B738-D2E7FEDA3268}" srcOrd="0" destOrd="0" presId="urn:microsoft.com/office/officeart/2005/8/layout/vList5"/>
    <dgm:cxn modelId="{1E8731BF-0F92-4BA5-ACEE-D3EAF9B7DE9E}" type="presParOf" srcId="{12932017-C50D-47D5-B738-D2E7FEDA3268}" destId="{EEE9E44D-A5D6-42A8-AC68-A9C080E7EC7F}" srcOrd="0" destOrd="0" presId="urn:microsoft.com/office/officeart/2005/8/layout/vList5"/>
    <dgm:cxn modelId="{CFC0BAEA-E222-4D5A-A664-534EEEC1DA06}" type="presParOf" srcId="{12932017-C50D-47D5-B738-D2E7FEDA3268}" destId="{78C7BA19-6B26-474B-94BE-12274E2CF4AB}" srcOrd="1" destOrd="0" presId="urn:microsoft.com/office/officeart/2005/8/layout/vList5"/>
    <dgm:cxn modelId="{28A8BA4B-BC4C-4A53-B54C-7101AD12DDD5}" type="presParOf" srcId="{D3ADC05E-8CAC-4B78-A086-35207BC75C40}" destId="{AFC2B1A6-AE0A-4790-9D09-744A9A37BF68}" srcOrd="1" destOrd="0" presId="urn:microsoft.com/office/officeart/2005/8/layout/vList5"/>
    <dgm:cxn modelId="{C8923E03-8E9C-4301-B714-983A755AE39B}" type="presParOf" srcId="{D3ADC05E-8CAC-4B78-A086-35207BC75C40}" destId="{F775441E-94F2-47A6-B69E-C9590A63EC23}" srcOrd="2" destOrd="0" presId="urn:microsoft.com/office/officeart/2005/8/layout/vList5"/>
    <dgm:cxn modelId="{60C1CE0E-632B-4E0A-BD8B-02DD37200C47}" type="presParOf" srcId="{F775441E-94F2-47A6-B69E-C9590A63EC23}" destId="{6F320EC8-259E-4C6D-A1B7-9B61C9D4371A}" srcOrd="0" destOrd="0" presId="urn:microsoft.com/office/officeart/2005/8/layout/vList5"/>
    <dgm:cxn modelId="{AF5048B8-74D8-4E5E-821C-093067DE13BF}" type="presParOf" srcId="{F775441E-94F2-47A6-B69E-C9590A63EC23}" destId="{7726E11A-5539-4B64-B1F7-0C7ED9112AEE}" srcOrd="1" destOrd="0" presId="urn:microsoft.com/office/officeart/2005/8/layout/vList5"/>
    <dgm:cxn modelId="{660B0464-8B95-47CA-AE63-9D90600722D5}" type="presParOf" srcId="{D3ADC05E-8CAC-4B78-A086-35207BC75C40}" destId="{3E63DD56-A155-45B0-9BBF-C18DFB230008}" srcOrd="3" destOrd="0" presId="urn:microsoft.com/office/officeart/2005/8/layout/vList5"/>
    <dgm:cxn modelId="{FC1344CE-442F-420E-BB1A-06087FEDF33A}" type="presParOf" srcId="{D3ADC05E-8CAC-4B78-A086-35207BC75C40}" destId="{EDE00F90-9987-4311-9DCC-A1377D5C9022}" srcOrd="4" destOrd="0" presId="urn:microsoft.com/office/officeart/2005/8/layout/vList5"/>
    <dgm:cxn modelId="{52553BBA-4595-4882-84AF-0417A5215162}" type="presParOf" srcId="{EDE00F90-9987-4311-9DCC-A1377D5C9022}" destId="{96A077AB-1537-4623-A0B0-DE6EA781B7FE}" srcOrd="0" destOrd="0" presId="urn:microsoft.com/office/officeart/2005/8/layout/vList5"/>
    <dgm:cxn modelId="{BF5CF48A-300C-4311-97E9-5CE8BBEBDFEA}" type="presParOf" srcId="{EDE00F90-9987-4311-9DCC-A1377D5C9022}" destId="{9B826777-5A8F-4A0D-8654-02E3EF24DCF1}" srcOrd="1" destOrd="0" presId="urn:microsoft.com/office/officeart/2005/8/layout/vList5"/>
    <dgm:cxn modelId="{74F41EE2-A01D-450F-9E21-B20B4F6A6F10}" type="presParOf" srcId="{D3ADC05E-8CAC-4B78-A086-35207BC75C40}" destId="{C5659609-A0AD-403E-9C71-D2C4F27B121B}" srcOrd="5" destOrd="0" presId="urn:microsoft.com/office/officeart/2005/8/layout/vList5"/>
    <dgm:cxn modelId="{D2D17579-115A-49C3-A9FF-6DEB33318AFA}" type="presParOf" srcId="{D3ADC05E-8CAC-4B78-A086-35207BC75C40}" destId="{2BF259A5-B7C3-45F8-9918-127E7EE71993}" srcOrd="6" destOrd="0" presId="urn:microsoft.com/office/officeart/2005/8/layout/vList5"/>
    <dgm:cxn modelId="{39000FD9-5475-4555-949E-EB6E9AF3DD7F}" type="presParOf" srcId="{2BF259A5-B7C3-45F8-9918-127E7EE71993}" destId="{99700E53-82B3-4A5B-9EE5-05470323234B}" srcOrd="0" destOrd="0" presId="urn:microsoft.com/office/officeart/2005/8/layout/vList5"/>
    <dgm:cxn modelId="{ACC9FAF4-CC89-4DD8-88AF-53F0AD5ED613}" type="presParOf" srcId="{2BF259A5-B7C3-45F8-9918-127E7EE71993}" destId="{AA613A37-DCC5-4272-8D33-97825D3C5176}" srcOrd="1" destOrd="0" presId="urn:microsoft.com/office/officeart/2005/8/layout/vList5"/>
    <dgm:cxn modelId="{81DA401B-0DB2-4857-B504-D710ACEB6D02}" type="presParOf" srcId="{D3ADC05E-8CAC-4B78-A086-35207BC75C40}" destId="{9A27D0BF-C337-4BD6-978B-423A7660D0CA}" srcOrd="7" destOrd="0" presId="urn:microsoft.com/office/officeart/2005/8/layout/vList5"/>
    <dgm:cxn modelId="{79BD15B9-6444-4C98-9713-E765E98DA9F6}" type="presParOf" srcId="{D3ADC05E-8CAC-4B78-A086-35207BC75C40}" destId="{B62AF0B7-5097-431C-AB3E-C52259BD0049}" srcOrd="8" destOrd="0" presId="urn:microsoft.com/office/officeart/2005/8/layout/vList5"/>
    <dgm:cxn modelId="{577C9D7A-9448-4691-A3C7-FF676ACD7CB1}" type="presParOf" srcId="{B62AF0B7-5097-431C-AB3E-C52259BD0049}" destId="{0C68A600-811D-4854-BB87-0178FAB6BBCD}" srcOrd="0" destOrd="0" presId="urn:microsoft.com/office/officeart/2005/8/layout/vList5"/>
    <dgm:cxn modelId="{C27D8522-03AC-4075-9684-E1E3E8699AEA}" type="presParOf" srcId="{B62AF0B7-5097-431C-AB3E-C52259BD0049}" destId="{EB27A495-8A9B-4521-B45B-9FEEBAE46F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328190-C2B2-4DD8-8488-B9B6F3B7F939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pt-BR"/>
        </a:p>
      </dgm:t>
    </dgm:pt>
    <dgm:pt modelId="{7C5E5F6D-19C7-49B8-A273-47CFB925D12B}">
      <dgm:prSet/>
      <dgm:spPr/>
      <dgm:t>
        <a:bodyPr/>
        <a:lstStyle/>
        <a:p>
          <a:pPr rtl="0"/>
          <a:r>
            <a:rPr lang="pt-BR" smtClean="0"/>
            <a:t>Ajuda aos usuários no reconhecimento, diagnóstico e recuperação de erros </a:t>
          </a:r>
          <a:endParaRPr lang="pt-BR"/>
        </a:p>
      </dgm:t>
    </dgm:pt>
    <dgm:pt modelId="{67078FD4-434A-4248-BE1F-DBD2A5B06ABD}" type="parTrans" cxnId="{667AFDFD-1CD3-412F-8708-A71C0511FEAC}">
      <dgm:prSet/>
      <dgm:spPr/>
      <dgm:t>
        <a:bodyPr/>
        <a:lstStyle/>
        <a:p>
          <a:endParaRPr lang="pt-BR"/>
        </a:p>
      </dgm:t>
    </dgm:pt>
    <dgm:pt modelId="{C988FB17-8927-4C94-8723-986D9B6A7440}" type="sibTrans" cxnId="{667AFDFD-1CD3-412F-8708-A71C0511FEAC}">
      <dgm:prSet/>
      <dgm:spPr/>
      <dgm:t>
        <a:bodyPr/>
        <a:lstStyle/>
        <a:p>
          <a:endParaRPr lang="pt-BR"/>
        </a:p>
      </dgm:t>
    </dgm:pt>
    <dgm:pt modelId="{A8FC141A-2F03-4277-ADD9-7D29DBA51A45}">
      <dgm:prSet/>
      <dgm:spPr/>
      <dgm:t>
        <a:bodyPr/>
        <a:lstStyle/>
        <a:p>
          <a:pPr rtl="0"/>
          <a:r>
            <a:rPr lang="pt-BR" dirty="0" smtClean="0">
              <a:solidFill>
                <a:srgbClr val="004D84"/>
              </a:solidFill>
            </a:rPr>
            <a:t>Mensagens de erro em linguagem simples, sem códigos, indicando precisamente o problema e sugerindo de forma construtiva um caminho para remediar</a:t>
          </a:r>
          <a:endParaRPr lang="pt-BR" dirty="0">
            <a:solidFill>
              <a:srgbClr val="004D84"/>
            </a:solidFill>
          </a:endParaRPr>
        </a:p>
      </dgm:t>
    </dgm:pt>
    <dgm:pt modelId="{4D946E6A-03BB-4C7E-8425-70519D82F8C2}" type="parTrans" cxnId="{39E1F8B9-D841-4619-AA3D-855D0FF12887}">
      <dgm:prSet/>
      <dgm:spPr/>
      <dgm:t>
        <a:bodyPr/>
        <a:lstStyle/>
        <a:p>
          <a:endParaRPr lang="pt-BR"/>
        </a:p>
      </dgm:t>
    </dgm:pt>
    <dgm:pt modelId="{5BCB1B49-CA9D-4374-8189-905421CE487E}" type="sibTrans" cxnId="{39E1F8B9-D841-4619-AA3D-855D0FF12887}">
      <dgm:prSet/>
      <dgm:spPr/>
      <dgm:t>
        <a:bodyPr/>
        <a:lstStyle/>
        <a:p>
          <a:endParaRPr lang="pt-BR"/>
        </a:p>
      </dgm:t>
    </dgm:pt>
    <dgm:pt modelId="{488C40E7-6323-4C3E-9558-20026B14B49B}">
      <dgm:prSet/>
      <dgm:spPr/>
      <dgm:t>
        <a:bodyPr/>
        <a:lstStyle/>
        <a:p>
          <a:pPr rtl="0"/>
          <a:r>
            <a:rPr lang="pt-BR" smtClean="0"/>
            <a:t>Reconhecimento em vez de memorização</a:t>
          </a:r>
          <a:endParaRPr lang="pt-BR"/>
        </a:p>
      </dgm:t>
    </dgm:pt>
    <dgm:pt modelId="{C7900C00-E36E-42FB-B12A-AF2B5E422D7F}" type="parTrans" cxnId="{A65C204A-EA42-4C1D-899C-24FA289EE6D3}">
      <dgm:prSet/>
      <dgm:spPr/>
      <dgm:t>
        <a:bodyPr/>
        <a:lstStyle/>
        <a:p>
          <a:endParaRPr lang="pt-BR"/>
        </a:p>
      </dgm:t>
    </dgm:pt>
    <dgm:pt modelId="{41EFE382-4EC2-46ED-BB7E-6C8C13A90B69}" type="sibTrans" cxnId="{A65C204A-EA42-4C1D-899C-24FA289EE6D3}">
      <dgm:prSet/>
      <dgm:spPr/>
      <dgm:t>
        <a:bodyPr/>
        <a:lstStyle/>
        <a:p>
          <a:endParaRPr lang="pt-BR"/>
        </a:p>
      </dgm:t>
    </dgm:pt>
    <dgm:pt modelId="{B76B89F3-0889-479E-8CD7-5FFF5617B2AB}">
      <dgm:prSet/>
      <dgm:spPr/>
      <dgm:t>
        <a:bodyPr/>
        <a:lstStyle/>
        <a:p>
          <a:pPr rtl="0"/>
          <a:r>
            <a:rPr lang="pt-BR" dirty="0" smtClean="0">
              <a:solidFill>
                <a:srgbClr val="004D84"/>
              </a:solidFill>
            </a:rPr>
            <a:t>Torne objetos, ações e opções visíveis e compreensíveis</a:t>
          </a:r>
          <a:endParaRPr lang="pt-BR" dirty="0">
            <a:solidFill>
              <a:srgbClr val="004D84"/>
            </a:solidFill>
          </a:endParaRPr>
        </a:p>
      </dgm:t>
    </dgm:pt>
    <dgm:pt modelId="{3F8D1F60-7153-4A26-8ED8-5404EEF2D394}" type="parTrans" cxnId="{0E852E20-BE45-4CA3-85E7-88F79E4D4438}">
      <dgm:prSet/>
      <dgm:spPr/>
      <dgm:t>
        <a:bodyPr/>
        <a:lstStyle/>
        <a:p>
          <a:endParaRPr lang="pt-BR"/>
        </a:p>
      </dgm:t>
    </dgm:pt>
    <dgm:pt modelId="{D9D6CB88-28A2-4137-A368-EDEA3BA561C6}" type="sibTrans" cxnId="{0E852E20-BE45-4CA3-85E7-88F79E4D4438}">
      <dgm:prSet/>
      <dgm:spPr/>
      <dgm:t>
        <a:bodyPr/>
        <a:lstStyle/>
        <a:p>
          <a:endParaRPr lang="pt-BR"/>
        </a:p>
      </dgm:t>
    </dgm:pt>
    <dgm:pt modelId="{732B2B4E-65F2-4589-83CF-72AD1B92CC0B}">
      <dgm:prSet/>
      <dgm:spPr/>
      <dgm:t>
        <a:bodyPr/>
        <a:lstStyle/>
        <a:p>
          <a:pPr rtl="0"/>
          <a:r>
            <a:rPr lang="pt-BR" smtClean="0"/>
            <a:t>Flexibilidade e eficiência de uso</a:t>
          </a:r>
          <a:endParaRPr lang="pt-BR"/>
        </a:p>
      </dgm:t>
    </dgm:pt>
    <dgm:pt modelId="{7098BECB-A269-42AE-B2CC-9A8C9012A758}" type="parTrans" cxnId="{18C68C25-B3C2-46B5-99EA-7C766D168C30}">
      <dgm:prSet/>
      <dgm:spPr/>
      <dgm:t>
        <a:bodyPr/>
        <a:lstStyle/>
        <a:p>
          <a:endParaRPr lang="pt-BR"/>
        </a:p>
      </dgm:t>
    </dgm:pt>
    <dgm:pt modelId="{A3911709-255A-40CC-98E8-93AACC7B26F8}" type="sibTrans" cxnId="{18C68C25-B3C2-46B5-99EA-7C766D168C30}">
      <dgm:prSet/>
      <dgm:spPr/>
      <dgm:t>
        <a:bodyPr/>
        <a:lstStyle/>
        <a:p>
          <a:endParaRPr lang="pt-BR"/>
        </a:p>
      </dgm:t>
    </dgm:pt>
    <dgm:pt modelId="{91736B29-F366-44FA-A811-1492103F90E3}">
      <dgm:prSet/>
      <dgm:spPr/>
      <dgm:t>
        <a:bodyPr/>
        <a:lstStyle/>
        <a:p>
          <a:pPr rtl="0"/>
          <a:r>
            <a:rPr lang="pt-BR" smtClean="0">
              <a:solidFill>
                <a:srgbClr val="004D84"/>
              </a:solidFill>
            </a:rPr>
            <a:t>Ofereça aceleradores e caminhos alternativos para uma mesma ação; permita que usuários customizem ações frequentes</a:t>
          </a:r>
          <a:endParaRPr lang="pt-BR">
            <a:solidFill>
              <a:srgbClr val="004D84"/>
            </a:solidFill>
          </a:endParaRPr>
        </a:p>
      </dgm:t>
    </dgm:pt>
    <dgm:pt modelId="{211A715F-D179-408B-A1A8-5589AE013A9C}" type="parTrans" cxnId="{89225A97-CB80-40A3-9675-037A1FB727BC}">
      <dgm:prSet/>
      <dgm:spPr/>
      <dgm:t>
        <a:bodyPr/>
        <a:lstStyle/>
        <a:p>
          <a:endParaRPr lang="pt-BR"/>
        </a:p>
      </dgm:t>
    </dgm:pt>
    <dgm:pt modelId="{9E32F059-D8A7-43BD-B697-C2DE80229921}" type="sibTrans" cxnId="{89225A97-CB80-40A3-9675-037A1FB727BC}">
      <dgm:prSet/>
      <dgm:spPr/>
      <dgm:t>
        <a:bodyPr/>
        <a:lstStyle/>
        <a:p>
          <a:endParaRPr lang="pt-BR"/>
        </a:p>
      </dgm:t>
    </dgm:pt>
    <dgm:pt modelId="{B2394F49-3E59-43EB-A317-A08B6E9C9BEF}">
      <dgm:prSet/>
      <dgm:spPr/>
      <dgm:t>
        <a:bodyPr/>
        <a:lstStyle/>
        <a:p>
          <a:pPr rtl="0"/>
          <a:r>
            <a:rPr lang="pt-BR" smtClean="0"/>
            <a:t>Design estético e minimalista</a:t>
          </a:r>
          <a:endParaRPr lang="pt-BR"/>
        </a:p>
      </dgm:t>
    </dgm:pt>
    <dgm:pt modelId="{13157673-2998-4616-9D6F-498F3F00A88F}" type="parTrans" cxnId="{967F31D5-7754-4644-BB8F-073AB32E73F8}">
      <dgm:prSet/>
      <dgm:spPr/>
      <dgm:t>
        <a:bodyPr/>
        <a:lstStyle/>
        <a:p>
          <a:endParaRPr lang="pt-BR"/>
        </a:p>
      </dgm:t>
    </dgm:pt>
    <dgm:pt modelId="{4BD3DA0B-7DF0-4E26-90EC-6FC89B5B9C16}" type="sibTrans" cxnId="{967F31D5-7754-4644-BB8F-073AB32E73F8}">
      <dgm:prSet/>
      <dgm:spPr/>
      <dgm:t>
        <a:bodyPr/>
        <a:lstStyle/>
        <a:p>
          <a:endParaRPr lang="pt-BR"/>
        </a:p>
      </dgm:t>
    </dgm:pt>
    <dgm:pt modelId="{EE5935AB-5538-42FA-BDD2-A30DD407132C}">
      <dgm:prSet/>
      <dgm:spPr/>
      <dgm:t>
        <a:bodyPr/>
        <a:lstStyle/>
        <a:p>
          <a:pPr rtl="0"/>
          <a:r>
            <a:rPr lang="pt-BR" smtClean="0">
              <a:solidFill>
                <a:srgbClr val="004D84"/>
              </a:solidFill>
            </a:rPr>
            <a:t>Evite porções de informação irrelevante, que conduzem visibilidade relativas das informações relevantes</a:t>
          </a:r>
          <a:endParaRPr lang="pt-BR">
            <a:solidFill>
              <a:srgbClr val="004D84"/>
            </a:solidFill>
          </a:endParaRPr>
        </a:p>
      </dgm:t>
    </dgm:pt>
    <dgm:pt modelId="{B1927FE5-C5DB-4357-BC9B-4B77B404822C}" type="parTrans" cxnId="{F5A2AE51-8ACF-4D21-B0B0-DE8AB7354BCA}">
      <dgm:prSet/>
      <dgm:spPr/>
      <dgm:t>
        <a:bodyPr/>
        <a:lstStyle/>
        <a:p>
          <a:endParaRPr lang="pt-BR"/>
        </a:p>
      </dgm:t>
    </dgm:pt>
    <dgm:pt modelId="{A07980B5-D7BF-48BE-8AAF-BC2646EAFEA1}" type="sibTrans" cxnId="{F5A2AE51-8ACF-4D21-B0B0-DE8AB7354BCA}">
      <dgm:prSet/>
      <dgm:spPr/>
      <dgm:t>
        <a:bodyPr/>
        <a:lstStyle/>
        <a:p>
          <a:endParaRPr lang="pt-BR"/>
        </a:p>
      </dgm:t>
    </dgm:pt>
    <dgm:pt modelId="{9BF6E92C-3515-4608-AF77-D13F5E8BC75A}">
      <dgm:prSet/>
      <dgm:spPr/>
      <dgm:t>
        <a:bodyPr/>
        <a:lstStyle/>
        <a:p>
          <a:pPr rtl="0"/>
          <a:r>
            <a:rPr lang="pt-BR" smtClean="0"/>
            <a:t>Ajuda e documentação</a:t>
          </a:r>
          <a:endParaRPr lang="pt-BR"/>
        </a:p>
      </dgm:t>
    </dgm:pt>
    <dgm:pt modelId="{B77A8EAC-E6E3-49C3-A313-0063B8FD3185}" type="parTrans" cxnId="{D5A818D1-F642-43C5-AD92-791B1980C6DE}">
      <dgm:prSet/>
      <dgm:spPr/>
      <dgm:t>
        <a:bodyPr/>
        <a:lstStyle/>
        <a:p>
          <a:endParaRPr lang="pt-BR"/>
        </a:p>
      </dgm:t>
    </dgm:pt>
    <dgm:pt modelId="{E248E201-6F57-4EC4-ACF9-124BE35E09DB}" type="sibTrans" cxnId="{D5A818D1-F642-43C5-AD92-791B1980C6DE}">
      <dgm:prSet/>
      <dgm:spPr/>
      <dgm:t>
        <a:bodyPr/>
        <a:lstStyle/>
        <a:p>
          <a:endParaRPr lang="pt-BR"/>
        </a:p>
      </dgm:t>
    </dgm:pt>
    <dgm:pt modelId="{8D2620CE-7590-4A0E-ABA2-6964D29D269E}">
      <dgm:prSet/>
      <dgm:spPr/>
      <dgm:t>
        <a:bodyPr/>
        <a:lstStyle/>
        <a:p>
          <a:pPr rtl="0"/>
          <a:r>
            <a:rPr lang="pt-BR" smtClean="0">
              <a:solidFill>
                <a:srgbClr val="004D84"/>
              </a:solidFill>
            </a:rPr>
            <a:t>Fáceis de buscar, focadas no domínio e na tarefa do usuário. Devem listar passos concretos a serem efetuados para atingir seus objetivos</a:t>
          </a:r>
          <a:endParaRPr lang="pt-BR">
            <a:solidFill>
              <a:srgbClr val="004D84"/>
            </a:solidFill>
          </a:endParaRPr>
        </a:p>
      </dgm:t>
    </dgm:pt>
    <dgm:pt modelId="{89DBBBC3-6520-41A0-9F98-D776FC3B9025}" type="parTrans" cxnId="{CBBDBAC6-BA46-4956-9E0F-D326CDF2FFDA}">
      <dgm:prSet/>
      <dgm:spPr/>
      <dgm:t>
        <a:bodyPr/>
        <a:lstStyle/>
        <a:p>
          <a:endParaRPr lang="pt-BR"/>
        </a:p>
      </dgm:t>
    </dgm:pt>
    <dgm:pt modelId="{70F8613B-307B-43FD-922B-F45EDE930A72}" type="sibTrans" cxnId="{CBBDBAC6-BA46-4956-9E0F-D326CDF2FFDA}">
      <dgm:prSet/>
      <dgm:spPr/>
      <dgm:t>
        <a:bodyPr/>
        <a:lstStyle/>
        <a:p>
          <a:endParaRPr lang="pt-BR"/>
        </a:p>
      </dgm:t>
    </dgm:pt>
    <dgm:pt modelId="{1B31767F-3F02-400A-B7C6-4CF79CDA3D99}" type="pres">
      <dgm:prSet presAssocID="{FF328190-C2B2-4DD8-8488-B9B6F3B7F9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F304542-2F06-488B-9036-ADCAC7A9A075}" type="pres">
      <dgm:prSet presAssocID="{7C5E5F6D-19C7-49B8-A273-47CFB925D12B}" presName="linNode" presStyleCnt="0"/>
      <dgm:spPr/>
      <dgm:t>
        <a:bodyPr/>
        <a:lstStyle/>
        <a:p>
          <a:endParaRPr lang="pt-BR"/>
        </a:p>
      </dgm:t>
    </dgm:pt>
    <dgm:pt modelId="{84883820-0A10-4073-87F1-DE3D02300C6A}" type="pres">
      <dgm:prSet presAssocID="{7C5E5F6D-19C7-49B8-A273-47CFB925D12B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87BE25-26F7-43BF-9A42-EE7F1BBBD49E}" type="pres">
      <dgm:prSet presAssocID="{7C5E5F6D-19C7-49B8-A273-47CFB925D12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12057E-28AD-44C4-B662-AA39DB0209B1}" type="pres">
      <dgm:prSet presAssocID="{C988FB17-8927-4C94-8723-986D9B6A7440}" presName="sp" presStyleCnt="0"/>
      <dgm:spPr/>
      <dgm:t>
        <a:bodyPr/>
        <a:lstStyle/>
        <a:p>
          <a:endParaRPr lang="pt-BR"/>
        </a:p>
      </dgm:t>
    </dgm:pt>
    <dgm:pt modelId="{4E04BEBE-4461-42D4-A834-BE51A775F439}" type="pres">
      <dgm:prSet presAssocID="{488C40E7-6323-4C3E-9558-20026B14B49B}" presName="linNode" presStyleCnt="0"/>
      <dgm:spPr/>
      <dgm:t>
        <a:bodyPr/>
        <a:lstStyle/>
        <a:p>
          <a:endParaRPr lang="pt-BR"/>
        </a:p>
      </dgm:t>
    </dgm:pt>
    <dgm:pt modelId="{D021D987-0D59-4402-9F95-38D600E4B768}" type="pres">
      <dgm:prSet presAssocID="{488C40E7-6323-4C3E-9558-20026B14B49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FC7BCE-E130-49B2-AAD4-216FEDF0B78B}" type="pres">
      <dgm:prSet presAssocID="{488C40E7-6323-4C3E-9558-20026B14B49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0CB2BF-7B27-4E91-8C3A-5E01F0AD223E}" type="pres">
      <dgm:prSet presAssocID="{41EFE382-4EC2-46ED-BB7E-6C8C13A90B69}" presName="sp" presStyleCnt="0"/>
      <dgm:spPr/>
      <dgm:t>
        <a:bodyPr/>
        <a:lstStyle/>
        <a:p>
          <a:endParaRPr lang="pt-BR"/>
        </a:p>
      </dgm:t>
    </dgm:pt>
    <dgm:pt modelId="{BBD84817-5368-4093-A648-31DE55B56043}" type="pres">
      <dgm:prSet presAssocID="{732B2B4E-65F2-4589-83CF-72AD1B92CC0B}" presName="linNode" presStyleCnt="0"/>
      <dgm:spPr/>
      <dgm:t>
        <a:bodyPr/>
        <a:lstStyle/>
        <a:p>
          <a:endParaRPr lang="pt-BR"/>
        </a:p>
      </dgm:t>
    </dgm:pt>
    <dgm:pt modelId="{F5E72C7A-286E-4959-9E35-816CA036174F}" type="pres">
      <dgm:prSet presAssocID="{732B2B4E-65F2-4589-83CF-72AD1B92CC0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C71214-C637-481C-BF43-94ACBCD01FF7}" type="pres">
      <dgm:prSet presAssocID="{732B2B4E-65F2-4589-83CF-72AD1B92CC0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6D7284-BCD0-4E66-A332-023C25D8F91C}" type="pres">
      <dgm:prSet presAssocID="{A3911709-255A-40CC-98E8-93AACC7B26F8}" presName="sp" presStyleCnt="0"/>
      <dgm:spPr/>
      <dgm:t>
        <a:bodyPr/>
        <a:lstStyle/>
        <a:p>
          <a:endParaRPr lang="pt-BR"/>
        </a:p>
      </dgm:t>
    </dgm:pt>
    <dgm:pt modelId="{36AD3565-F192-4AAF-9B26-CCBB68ECC423}" type="pres">
      <dgm:prSet presAssocID="{B2394F49-3E59-43EB-A317-A08B6E9C9BEF}" presName="linNode" presStyleCnt="0"/>
      <dgm:spPr/>
      <dgm:t>
        <a:bodyPr/>
        <a:lstStyle/>
        <a:p>
          <a:endParaRPr lang="pt-BR"/>
        </a:p>
      </dgm:t>
    </dgm:pt>
    <dgm:pt modelId="{168C4DFB-A7A4-4637-9506-DE762D98F5F2}" type="pres">
      <dgm:prSet presAssocID="{B2394F49-3E59-43EB-A317-A08B6E9C9BE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FFE3F0-AD00-4240-B0FC-B6BBC28188C3}" type="pres">
      <dgm:prSet presAssocID="{B2394F49-3E59-43EB-A317-A08B6E9C9BE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9CB461-1170-49C4-8081-E9ECEE4C7154}" type="pres">
      <dgm:prSet presAssocID="{4BD3DA0B-7DF0-4E26-90EC-6FC89B5B9C16}" presName="sp" presStyleCnt="0"/>
      <dgm:spPr/>
      <dgm:t>
        <a:bodyPr/>
        <a:lstStyle/>
        <a:p>
          <a:endParaRPr lang="pt-BR"/>
        </a:p>
      </dgm:t>
    </dgm:pt>
    <dgm:pt modelId="{A30B02CC-BD2D-4724-A075-2401D4B77C86}" type="pres">
      <dgm:prSet presAssocID="{9BF6E92C-3515-4608-AF77-D13F5E8BC75A}" presName="linNode" presStyleCnt="0"/>
      <dgm:spPr/>
      <dgm:t>
        <a:bodyPr/>
        <a:lstStyle/>
        <a:p>
          <a:endParaRPr lang="pt-BR"/>
        </a:p>
      </dgm:t>
    </dgm:pt>
    <dgm:pt modelId="{3691F6CC-A59F-406D-9C2E-A06DD140976B}" type="pres">
      <dgm:prSet presAssocID="{9BF6E92C-3515-4608-AF77-D13F5E8BC75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43E654-D4E1-40FA-8D6E-9F1F78A57C16}" type="pres">
      <dgm:prSet presAssocID="{9BF6E92C-3515-4608-AF77-D13F5E8BC75A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225A97-CB80-40A3-9675-037A1FB727BC}" srcId="{732B2B4E-65F2-4589-83CF-72AD1B92CC0B}" destId="{91736B29-F366-44FA-A811-1492103F90E3}" srcOrd="0" destOrd="0" parTransId="{211A715F-D179-408B-A1A8-5589AE013A9C}" sibTransId="{9E32F059-D8A7-43BD-B697-C2DE80229921}"/>
    <dgm:cxn modelId="{39E1F8B9-D841-4619-AA3D-855D0FF12887}" srcId="{7C5E5F6D-19C7-49B8-A273-47CFB925D12B}" destId="{A8FC141A-2F03-4277-ADD9-7D29DBA51A45}" srcOrd="0" destOrd="0" parTransId="{4D946E6A-03BB-4C7E-8425-70519D82F8C2}" sibTransId="{5BCB1B49-CA9D-4374-8189-905421CE487E}"/>
    <dgm:cxn modelId="{6D369B9D-E31D-45C7-8236-61ED7EAFC038}" type="presOf" srcId="{EE5935AB-5538-42FA-BDD2-A30DD407132C}" destId="{EAFFE3F0-AD00-4240-B0FC-B6BBC28188C3}" srcOrd="0" destOrd="0" presId="urn:microsoft.com/office/officeart/2005/8/layout/vList5"/>
    <dgm:cxn modelId="{10058224-8B1B-4AA9-90EB-02F2AAAD1982}" type="presOf" srcId="{7C5E5F6D-19C7-49B8-A273-47CFB925D12B}" destId="{84883820-0A10-4073-87F1-DE3D02300C6A}" srcOrd="0" destOrd="0" presId="urn:microsoft.com/office/officeart/2005/8/layout/vList5"/>
    <dgm:cxn modelId="{2908B61B-0489-4C66-A9C8-A1C0E4DF5BC8}" type="presOf" srcId="{8D2620CE-7590-4A0E-ABA2-6964D29D269E}" destId="{5F43E654-D4E1-40FA-8D6E-9F1F78A57C16}" srcOrd="0" destOrd="0" presId="urn:microsoft.com/office/officeart/2005/8/layout/vList5"/>
    <dgm:cxn modelId="{F5A2AE51-8ACF-4D21-B0B0-DE8AB7354BCA}" srcId="{B2394F49-3E59-43EB-A317-A08B6E9C9BEF}" destId="{EE5935AB-5538-42FA-BDD2-A30DD407132C}" srcOrd="0" destOrd="0" parTransId="{B1927FE5-C5DB-4357-BC9B-4B77B404822C}" sibTransId="{A07980B5-D7BF-48BE-8AAF-BC2646EAFEA1}"/>
    <dgm:cxn modelId="{18C68C25-B3C2-46B5-99EA-7C766D168C30}" srcId="{FF328190-C2B2-4DD8-8488-B9B6F3B7F939}" destId="{732B2B4E-65F2-4589-83CF-72AD1B92CC0B}" srcOrd="2" destOrd="0" parTransId="{7098BECB-A269-42AE-B2CC-9A8C9012A758}" sibTransId="{A3911709-255A-40CC-98E8-93AACC7B26F8}"/>
    <dgm:cxn modelId="{0E852E20-BE45-4CA3-85E7-88F79E4D4438}" srcId="{488C40E7-6323-4C3E-9558-20026B14B49B}" destId="{B76B89F3-0889-479E-8CD7-5FFF5617B2AB}" srcOrd="0" destOrd="0" parTransId="{3F8D1F60-7153-4A26-8ED8-5404EEF2D394}" sibTransId="{D9D6CB88-28A2-4137-A368-EDEA3BA561C6}"/>
    <dgm:cxn modelId="{667AFDFD-1CD3-412F-8708-A71C0511FEAC}" srcId="{FF328190-C2B2-4DD8-8488-B9B6F3B7F939}" destId="{7C5E5F6D-19C7-49B8-A273-47CFB925D12B}" srcOrd="0" destOrd="0" parTransId="{67078FD4-434A-4248-BE1F-DBD2A5B06ABD}" sibTransId="{C988FB17-8927-4C94-8723-986D9B6A7440}"/>
    <dgm:cxn modelId="{576DE3DB-924A-4F21-A4C2-5FE77D6553AC}" type="presOf" srcId="{9BF6E92C-3515-4608-AF77-D13F5E8BC75A}" destId="{3691F6CC-A59F-406D-9C2E-A06DD140976B}" srcOrd="0" destOrd="0" presId="urn:microsoft.com/office/officeart/2005/8/layout/vList5"/>
    <dgm:cxn modelId="{967F31D5-7754-4644-BB8F-073AB32E73F8}" srcId="{FF328190-C2B2-4DD8-8488-B9B6F3B7F939}" destId="{B2394F49-3E59-43EB-A317-A08B6E9C9BEF}" srcOrd="3" destOrd="0" parTransId="{13157673-2998-4616-9D6F-498F3F00A88F}" sibTransId="{4BD3DA0B-7DF0-4E26-90EC-6FC89B5B9C16}"/>
    <dgm:cxn modelId="{5E6F2B24-CE7D-4408-8C88-DB8BFB819BF0}" type="presOf" srcId="{488C40E7-6323-4C3E-9558-20026B14B49B}" destId="{D021D987-0D59-4402-9F95-38D600E4B768}" srcOrd="0" destOrd="0" presId="urn:microsoft.com/office/officeart/2005/8/layout/vList5"/>
    <dgm:cxn modelId="{D5A818D1-F642-43C5-AD92-791B1980C6DE}" srcId="{FF328190-C2B2-4DD8-8488-B9B6F3B7F939}" destId="{9BF6E92C-3515-4608-AF77-D13F5E8BC75A}" srcOrd="4" destOrd="0" parTransId="{B77A8EAC-E6E3-49C3-A313-0063B8FD3185}" sibTransId="{E248E201-6F57-4EC4-ACF9-124BE35E09DB}"/>
    <dgm:cxn modelId="{D61951AC-D377-4267-84BD-DA8953818E2C}" type="presOf" srcId="{FF328190-C2B2-4DD8-8488-B9B6F3B7F939}" destId="{1B31767F-3F02-400A-B7C6-4CF79CDA3D99}" srcOrd="0" destOrd="0" presId="urn:microsoft.com/office/officeart/2005/8/layout/vList5"/>
    <dgm:cxn modelId="{8E27F930-A07F-40F8-A8E5-A8A7B41B036E}" type="presOf" srcId="{B76B89F3-0889-479E-8CD7-5FFF5617B2AB}" destId="{D2FC7BCE-E130-49B2-AAD4-216FEDF0B78B}" srcOrd="0" destOrd="0" presId="urn:microsoft.com/office/officeart/2005/8/layout/vList5"/>
    <dgm:cxn modelId="{CBBDBAC6-BA46-4956-9E0F-D326CDF2FFDA}" srcId="{9BF6E92C-3515-4608-AF77-D13F5E8BC75A}" destId="{8D2620CE-7590-4A0E-ABA2-6964D29D269E}" srcOrd="0" destOrd="0" parTransId="{89DBBBC3-6520-41A0-9F98-D776FC3B9025}" sibTransId="{70F8613B-307B-43FD-922B-F45EDE930A72}"/>
    <dgm:cxn modelId="{54201262-EA4F-470B-A1FB-50DC2A096E19}" type="presOf" srcId="{732B2B4E-65F2-4589-83CF-72AD1B92CC0B}" destId="{F5E72C7A-286E-4959-9E35-816CA036174F}" srcOrd="0" destOrd="0" presId="urn:microsoft.com/office/officeart/2005/8/layout/vList5"/>
    <dgm:cxn modelId="{F1DA4FD9-7924-427E-8F15-359C4D349C6E}" type="presOf" srcId="{A8FC141A-2F03-4277-ADD9-7D29DBA51A45}" destId="{6E87BE25-26F7-43BF-9A42-EE7F1BBBD49E}" srcOrd="0" destOrd="0" presId="urn:microsoft.com/office/officeart/2005/8/layout/vList5"/>
    <dgm:cxn modelId="{EF8E6145-8658-44C5-BD65-0F8F704B5624}" type="presOf" srcId="{91736B29-F366-44FA-A811-1492103F90E3}" destId="{03C71214-C637-481C-BF43-94ACBCD01FF7}" srcOrd="0" destOrd="0" presId="urn:microsoft.com/office/officeart/2005/8/layout/vList5"/>
    <dgm:cxn modelId="{A65C204A-EA42-4C1D-899C-24FA289EE6D3}" srcId="{FF328190-C2B2-4DD8-8488-B9B6F3B7F939}" destId="{488C40E7-6323-4C3E-9558-20026B14B49B}" srcOrd="1" destOrd="0" parTransId="{C7900C00-E36E-42FB-B12A-AF2B5E422D7F}" sibTransId="{41EFE382-4EC2-46ED-BB7E-6C8C13A90B69}"/>
    <dgm:cxn modelId="{59F95CF1-6768-4CFD-969D-3A16DE1FF81A}" type="presOf" srcId="{B2394F49-3E59-43EB-A317-A08B6E9C9BEF}" destId="{168C4DFB-A7A4-4637-9506-DE762D98F5F2}" srcOrd="0" destOrd="0" presId="urn:microsoft.com/office/officeart/2005/8/layout/vList5"/>
    <dgm:cxn modelId="{4200AC3B-73C6-42FF-81AC-2995F738EE70}" type="presParOf" srcId="{1B31767F-3F02-400A-B7C6-4CF79CDA3D99}" destId="{3F304542-2F06-488B-9036-ADCAC7A9A075}" srcOrd="0" destOrd="0" presId="urn:microsoft.com/office/officeart/2005/8/layout/vList5"/>
    <dgm:cxn modelId="{AEA642AE-7652-4B27-B15C-21D12390D214}" type="presParOf" srcId="{3F304542-2F06-488B-9036-ADCAC7A9A075}" destId="{84883820-0A10-4073-87F1-DE3D02300C6A}" srcOrd="0" destOrd="0" presId="urn:microsoft.com/office/officeart/2005/8/layout/vList5"/>
    <dgm:cxn modelId="{28D0F001-3575-4639-B47D-0329C5958468}" type="presParOf" srcId="{3F304542-2F06-488B-9036-ADCAC7A9A075}" destId="{6E87BE25-26F7-43BF-9A42-EE7F1BBBD49E}" srcOrd="1" destOrd="0" presId="urn:microsoft.com/office/officeart/2005/8/layout/vList5"/>
    <dgm:cxn modelId="{1A7F74FA-82A9-469E-879F-68DCEB079E12}" type="presParOf" srcId="{1B31767F-3F02-400A-B7C6-4CF79CDA3D99}" destId="{CD12057E-28AD-44C4-B662-AA39DB0209B1}" srcOrd="1" destOrd="0" presId="urn:microsoft.com/office/officeart/2005/8/layout/vList5"/>
    <dgm:cxn modelId="{EC0EF1B8-2E4D-413A-A314-AF80D66E6E64}" type="presParOf" srcId="{1B31767F-3F02-400A-B7C6-4CF79CDA3D99}" destId="{4E04BEBE-4461-42D4-A834-BE51A775F439}" srcOrd="2" destOrd="0" presId="urn:microsoft.com/office/officeart/2005/8/layout/vList5"/>
    <dgm:cxn modelId="{7D5DD432-4B61-4BEA-BCA9-64A57E1CACBB}" type="presParOf" srcId="{4E04BEBE-4461-42D4-A834-BE51A775F439}" destId="{D021D987-0D59-4402-9F95-38D600E4B768}" srcOrd="0" destOrd="0" presId="urn:microsoft.com/office/officeart/2005/8/layout/vList5"/>
    <dgm:cxn modelId="{EA639011-D292-4A86-B036-2CB9E5B723DA}" type="presParOf" srcId="{4E04BEBE-4461-42D4-A834-BE51A775F439}" destId="{D2FC7BCE-E130-49B2-AAD4-216FEDF0B78B}" srcOrd="1" destOrd="0" presId="urn:microsoft.com/office/officeart/2005/8/layout/vList5"/>
    <dgm:cxn modelId="{27C9D035-25F1-4909-9304-49A15E422CCD}" type="presParOf" srcId="{1B31767F-3F02-400A-B7C6-4CF79CDA3D99}" destId="{D70CB2BF-7B27-4E91-8C3A-5E01F0AD223E}" srcOrd="3" destOrd="0" presId="urn:microsoft.com/office/officeart/2005/8/layout/vList5"/>
    <dgm:cxn modelId="{ABEA2A72-F22F-42AE-8185-3E1DC314216B}" type="presParOf" srcId="{1B31767F-3F02-400A-B7C6-4CF79CDA3D99}" destId="{BBD84817-5368-4093-A648-31DE55B56043}" srcOrd="4" destOrd="0" presId="urn:microsoft.com/office/officeart/2005/8/layout/vList5"/>
    <dgm:cxn modelId="{94D725B6-9E85-46C5-9C53-5C537A568452}" type="presParOf" srcId="{BBD84817-5368-4093-A648-31DE55B56043}" destId="{F5E72C7A-286E-4959-9E35-816CA036174F}" srcOrd="0" destOrd="0" presId="urn:microsoft.com/office/officeart/2005/8/layout/vList5"/>
    <dgm:cxn modelId="{F12D3F50-8FA8-4E89-8303-2290A74D3CA9}" type="presParOf" srcId="{BBD84817-5368-4093-A648-31DE55B56043}" destId="{03C71214-C637-481C-BF43-94ACBCD01FF7}" srcOrd="1" destOrd="0" presId="urn:microsoft.com/office/officeart/2005/8/layout/vList5"/>
    <dgm:cxn modelId="{6F1FEE33-979B-44A4-B574-BD22B86014A8}" type="presParOf" srcId="{1B31767F-3F02-400A-B7C6-4CF79CDA3D99}" destId="{E46D7284-BCD0-4E66-A332-023C25D8F91C}" srcOrd="5" destOrd="0" presId="urn:microsoft.com/office/officeart/2005/8/layout/vList5"/>
    <dgm:cxn modelId="{847E89D7-D49C-49C3-A92A-A522B55D45BF}" type="presParOf" srcId="{1B31767F-3F02-400A-B7C6-4CF79CDA3D99}" destId="{36AD3565-F192-4AAF-9B26-CCBB68ECC423}" srcOrd="6" destOrd="0" presId="urn:microsoft.com/office/officeart/2005/8/layout/vList5"/>
    <dgm:cxn modelId="{58A55623-AC77-4DD5-9F42-BEE0ADD8B9F9}" type="presParOf" srcId="{36AD3565-F192-4AAF-9B26-CCBB68ECC423}" destId="{168C4DFB-A7A4-4637-9506-DE762D98F5F2}" srcOrd="0" destOrd="0" presId="urn:microsoft.com/office/officeart/2005/8/layout/vList5"/>
    <dgm:cxn modelId="{1ED7C892-003C-452E-A2C0-07D476333B49}" type="presParOf" srcId="{36AD3565-F192-4AAF-9B26-CCBB68ECC423}" destId="{EAFFE3F0-AD00-4240-B0FC-B6BBC28188C3}" srcOrd="1" destOrd="0" presId="urn:microsoft.com/office/officeart/2005/8/layout/vList5"/>
    <dgm:cxn modelId="{C1518171-04FE-431E-BBC3-C716883E4457}" type="presParOf" srcId="{1B31767F-3F02-400A-B7C6-4CF79CDA3D99}" destId="{309CB461-1170-49C4-8081-E9ECEE4C7154}" srcOrd="7" destOrd="0" presId="urn:microsoft.com/office/officeart/2005/8/layout/vList5"/>
    <dgm:cxn modelId="{AB16DBA2-655A-4D23-BE4B-7A1D8579B728}" type="presParOf" srcId="{1B31767F-3F02-400A-B7C6-4CF79CDA3D99}" destId="{A30B02CC-BD2D-4724-A075-2401D4B77C86}" srcOrd="8" destOrd="0" presId="urn:microsoft.com/office/officeart/2005/8/layout/vList5"/>
    <dgm:cxn modelId="{859BD0C8-622C-4FCF-A4B4-8B2EA833620E}" type="presParOf" srcId="{A30B02CC-BD2D-4724-A075-2401D4B77C86}" destId="{3691F6CC-A59F-406D-9C2E-A06DD140976B}" srcOrd="0" destOrd="0" presId="urn:microsoft.com/office/officeart/2005/8/layout/vList5"/>
    <dgm:cxn modelId="{1133C251-C63B-45D8-A159-BE57EF49B57A}" type="presParOf" srcId="{A30B02CC-BD2D-4724-A075-2401D4B77C86}" destId="{5F43E654-D4E1-40FA-8D6E-9F1F78A57C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2D0C3-5F74-4054-AD2E-EB12EAC6F6F1}">
      <dsp:nvSpPr>
        <dsp:cNvPr id="0" name=""/>
        <dsp:cNvSpPr/>
      </dsp:nvSpPr>
      <dsp:spPr>
        <a:xfrm>
          <a:off x="4802783" y="397356"/>
          <a:ext cx="2019225" cy="201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4D84"/>
              </a:soli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rPr>
            <a:t>Implementação</a:t>
          </a:r>
          <a:endParaRPr lang="pt-BR" sz="19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004D84"/>
            </a:solidFill>
            <a:effectLst>
              <a:reflection blurRad="12700" stA="28000" endPos="45000" dist="1000" dir="5400000" sy="-100000" algn="bl" rotWithShape="0"/>
            </a:effectLst>
            <a:latin typeface="Trebuchet MS" pitchFamily="34" charset="0"/>
          </a:endParaRPr>
        </a:p>
      </dsp:txBody>
      <dsp:txXfrm>
        <a:off x="4802783" y="397356"/>
        <a:ext cx="2019225" cy="2019225"/>
      </dsp:txXfrm>
    </dsp:sp>
    <dsp:sp modelId="{5FCC2517-DAD3-4095-AD47-1DC34167013D}">
      <dsp:nvSpPr>
        <dsp:cNvPr id="0" name=""/>
        <dsp:cNvSpPr/>
      </dsp:nvSpPr>
      <dsp:spPr>
        <a:xfrm>
          <a:off x="1728023" y="300"/>
          <a:ext cx="4773553" cy="4773553"/>
        </a:xfrm>
        <a:prstGeom prst="circularArrow">
          <a:avLst>
            <a:gd name="adj1" fmla="val 8249"/>
            <a:gd name="adj2" fmla="val 576125"/>
            <a:gd name="adj3" fmla="val 2963819"/>
            <a:gd name="adj4" fmla="val 51747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D8C2C-AEB7-4FCB-9ACC-93E0491242C4}">
      <dsp:nvSpPr>
        <dsp:cNvPr id="0" name=""/>
        <dsp:cNvSpPr/>
      </dsp:nvSpPr>
      <dsp:spPr>
        <a:xfrm>
          <a:off x="3105187" y="3337679"/>
          <a:ext cx="2019225" cy="201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4D84"/>
              </a:soli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rPr>
            <a:t>Avaliação</a:t>
          </a:r>
          <a:endParaRPr lang="pt-BR" sz="19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004D84"/>
            </a:solidFill>
            <a:effectLst>
              <a:reflection blurRad="12700" stA="28000" endPos="45000" dist="1000" dir="5400000" sy="-100000" algn="bl" rotWithShape="0"/>
            </a:effectLst>
            <a:latin typeface="Trebuchet MS" pitchFamily="34" charset="0"/>
          </a:endParaRPr>
        </a:p>
      </dsp:txBody>
      <dsp:txXfrm>
        <a:off x="3105187" y="3337679"/>
        <a:ext cx="2019225" cy="2019225"/>
      </dsp:txXfrm>
    </dsp:sp>
    <dsp:sp modelId="{1A91892C-3730-42BE-9635-7942CD8D3904}">
      <dsp:nvSpPr>
        <dsp:cNvPr id="0" name=""/>
        <dsp:cNvSpPr/>
      </dsp:nvSpPr>
      <dsp:spPr>
        <a:xfrm>
          <a:off x="1728023" y="300"/>
          <a:ext cx="4773553" cy="4773553"/>
        </a:xfrm>
        <a:prstGeom prst="circularArrow">
          <a:avLst>
            <a:gd name="adj1" fmla="val 8249"/>
            <a:gd name="adj2" fmla="val 576125"/>
            <a:gd name="adj3" fmla="val 10172128"/>
            <a:gd name="adj4" fmla="val 7260056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84B3F-6329-47A1-9E02-45520FBE1280}">
      <dsp:nvSpPr>
        <dsp:cNvPr id="0" name=""/>
        <dsp:cNvSpPr/>
      </dsp:nvSpPr>
      <dsp:spPr>
        <a:xfrm>
          <a:off x="1407590" y="397356"/>
          <a:ext cx="2019225" cy="201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4D84"/>
              </a:soli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rPr>
            <a:t>Design</a:t>
          </a:r>
          <a:endParaRPr lang="pt-BR" sz="19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004D84"/>
            </a:solidFill>
            <a:effectLst>
              <a:reflection blurRad="12700" stA="28000" endPos="45000" dist="1000" dir="5400000" sy="-100000" algn="bl" rotWithShape="0"/>
            </a:effectLst>
            <a:latin typeface="Trebuchet MS" pitchFamily="34" charset="0"/>
          </a:endParaRPr>
        </a:p>
      </dsp:txBody>
      <dsp:txXfrm>
        <a:off x="1407590" y="397356"/>
        <a:ext cx="2019225" cy="2019225"/>
      </dsp:txXfrm>
    </dsp:sp>
    <dsp:sp modelId="{29115911-1954-48A7-BF88-E93F350E984B}">
      <dsp:nvSpPr>
        <dsp:cNvPr id="0" name=""/>
        <dsp:cNvSpPr/>
      </dsp:nvSpPr>
      <dsp:spPr>
        <a:xfrm>
          <a:off x="1728023" y="300"/>
          <a:ext cx="4773553" cy="4773553"/>
        </a:xfrm>
        <a:prstGeom prst="circularArrow">
          <a:avLst>
            <a:gd name="adj1" fmla="val 8249"/>
            <a:gd name="adj2" fmla="val 576125"/>
            <a:gd name="adj3" fmla="val 16856687"/>
            <a:gd name="adj4" fmla="val 14967188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7BA19-6B26-474B-94BE-12274E2CF4AB}">
      <dsp:nvSpPr>
        <dsp:cNvPr id="0" name=""/>
        <dsp:cNvSpPr/>
      </dsp:nvSpPr>
      <dsp:spPr>
        <a:xfrm rot="5400000">
          <a:off x="5216634" y="-2156934"/>
          <a:ext cx="758987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rgbClr val="004D84"/>
              </a:solidFill>
            </a:rPr>
            <a:t>Mantenha os usuários informados sobre o que está acontecendo, através de feedback adequado, no tempo certo</a:t>
          </a:r>
          <a:endParaRPr lang="pt-BR" sz="1500" kern="1200" dirty="0">
            <a:solidFill>
              <a:srgbClr val="004D84"/>
            </a:solidFill>
          </a:endParaRPr>
        </a:p>
      </dsp:txBody>
      <dsp:txXfrm rot="-5400000">
        <a:off x="2962656" y="134095"/>
        <a:ext cx="5229893" cy="684885"/>
      </dsp:txXfrm>
    </dsp:sp>
    <dsp:sp modelId="{EEE9E44D-A5D6-42A8-AC68-A9C080E7EC7F}">
      <dsp:nvSpPr>
        <dsp:cNvPr id="0" name=""/>
        <dsp:cNvSpPr/>
      </dsp:nvSpPr>
      <dsp:spPr>
        <a:xfrm>
          <a:off x="0" y="2169"/>
          <a:ext cx="2962656" cy="948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smtClean="0"/>
            <a:t>Visibilidade do estado do sistema</a:t>
          </a:r>
          <a:endParaRPr lang="pt-BR" sz="1900" kern="1200"/>
        </a:p>
      </dsp:txBody>
      <dsp:txXfrm>
        <a:off x="46313" y="48482"/>
        <a:ext cx="2870030" cy="856108"/>
      </dsp:txXfrm>
    </dsp:sp>
    <dsp:sp modelId="{7726E11A-5539-4B64-B1F7-0C7ED9112AEE}">
      <dsp:nvSpPr>
        <dsp:cNvPr id="0" name=""/>
        <dsp:cNvSpPr/>
      </dsp:nvSpPr>
      <dsp:spPr>
        <a:xfrm rot="5400000">
          <a:off x="5216634" y="-1160763"/>
          <a:ext cx="758987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rgbClr val="004D84"/>
              </a:solidFill>
            </a:rPr>
            <a:t>Utilize conceitos, vocabulário e processos familiares aos usuários</a:t>
          </a:r>
          <a:endParaRPr lang="pt-BR" sz="1500" kern="1200" dirty="0">
            <a:solidFill>
              <a:srgbClr val="004D84"/>
            </a:solidFill>
          </a:endParaRPr>
        </a:p>
      </dsp:txBody>
      <dsp:txXfrm rot="-5400000">
        <a:off x="2962656" y="1130266"/>
        <a:ext cx="5229893" cy="684885"/>
      </dsp:txXfrm>
    </dsp:sp>
    <dsp:sp modelId="{6F320EC8-259E-4C6D-A1B7-9B61C9D4371A}">
      <dsp:nvSpPr>
        <dsp:cNvPr id="0" name=""/>
        <dsp:cNvSpPr/>
      </dsp:nvSpPr>
      <dsp:spPr>
        <a:xfrm>
          <a:off x="0" y="998341"/>
          <a:ext cx="2962656" cy="948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smtClean="0"/>
            <a:t>Correspondência entre o sistema e o mundo real</a:t>
          </a:r>
          <a:endParaRPr lang="pt-BR" sz="1900" kern="1200"/>
        </a:p>
      </dsp:txBody>
      <dsp:txXfrm>
        <a:off x="46313" y="1044654"/>
        <a:ext cx="2870030" cy="856108"/>
      </dsp:txXfrm>
    </dsp:sp>
    <dsp:sp modelId="{9B826777-5A8F-4A0D-8654-02E3EF24DCF1}">
      <dsp:nvSpPr>
        <dsp:cNvPr id="0" name=""/>
        <dsp:cNvSpPr/>
      </dsp:nvSpPr>
      <dsp:spPr>
        <a:xfrm rot="5400000">
          <a:off x="5216634" y="-164592"/>
          <a:ext cx="758987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smtClean="0">
              <a:solidFill>
                <a:srgbClr val="004D84"/>
              </a:solidFill>
            </a:rPr>
            <a:t>Alternativas, “saídas de emergência”, undo/redo</a:t>
          </a:r>
          <a:endParaRPr lang="pt-BR" sz="1500" kern="1200">
            <a:solidFill>
              <a:srgbClr val="004D84"/>
            </a:solidFill>
          </a:endParaRPr>
        </a:p>
      </dsp:txBody>
      <dsp:txXfrm rot="-5400000">
        <a:off x="2962656" y="2126437"/>
        <a:ext cx="5229893" cy="684885"/>
      </dsp:txXfrm>
    </dsp:sp>
    <dsp:sp modelId="{96A077AB-1537-4623-A0B0-DE6EA781B7FE}">
      <dsp:nvSpPr>
        <dsp:cNvPr id="0" name=""/>
        <dsp:cNvSpPr/>
      </dsp:nvSpPr>
      <dsp:spPr>
        <a:xfrm>
          <a:off x="0" y="1994512"/>
          <a:ext cx="2962656" cy="948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smtClean="0"/>
            <a:t>Controle e liberdade do usuário</a:t>
          </a:r>
          <a:endParaRPr lang="pt-BR" sz="1900" kern="1200"/>
        </a:p>
      </dsp:txBody>
      <dsp:txXfrm>
        <a:off x="46313" y="2040825"/>
        <a:ext cx="2870030" cy="856108"/>
      </dsp:txXfrm>
    </dsp:sp>
    <dsp:sp modelId="{AA613A37-DCC5-4272-8D33-97825D3C5176}">
      <dsp:nvSpPr>
        <dsp:cNvPr id="0" name=""/>
        <dsp:cNvSpPr/>
      </dsp:nvSpPr>
      <dsp:spPr>
        <a:xfrm rot="5400000">
          <a:off x="5216634" y="831579"/>
          <a:ext cx="758987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smtClean="0">
              <a:solidFill>
                <a:srgbClr val="004D84"/>
              </a:solidFill>
            </a:rPr>
            <a:t>Palavras, situações e ações semelhantes devem significar conceitos ou operações semelhantes; caso haja convenções, elas devem ser obedecidas</a:t>
          </a:r>
          <a:endParaRPr lang="pt-BR" sz="1500" kern="1200">
            <a:solidFill>
              <a:srgbClr val="004D84"/>
            </a:solidFill>
          </a:endParaRPr>
        </a:p>
      </dsp:txBody>
      <dsp:txXfrm rot="-5400000">
        <a:off x="2962656" y="3122609"/>
        <a:ext cx="5229893" cy="684885"/>
      </dsp:txXfrm>
    </dsp:sp>
    <dsp:sp modelId="{99700E53-82B3-4A5B-9EE5-05470323234B}">
      <dsp:nvSpPr>
        <dsp:cNvPr id="0" name=""/>
        <dsp:cNvSpPr/>
      </dsp:nvSpPr>
      <dsp:spPr>
        <a:xfrm>
          <a:off x="0" y="2990684"/>
          <a:ext cx="2962656" cy="948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smtClean="0"/>
            <a:t>Consistência e padronização</a:t>
          </a:r>
          <a:endParaRPr lang="pt-BR" sz="1900" kern="1200"/>
        </a:p>
      </dsp:txBody>
      <dsp:txXfrm>
        <a:off x="46313" y="3036997"/>
        <a:ext cx="2870030" cy="856108"/>
      </dsp:txXfrm>
    </dsp:sp>
    <dsp:sp modelId="{EB27A495-8A9B-4521-B45B-9FEEBAE46F2A}">
      <dsp:nvSpPr>
        <dsp:cNvPr id="0" name=""/>
        <dsp:cNvSpPr/>
      </dsp:nvSpPr>
      <dsp:spPr>
        <a:xfrm rot="5400000">
          <a:off x="5216634" y="1827750"/>
          <a:ext cx="758987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smtClean="0">
              <a:solidFill>
                <a:srgbClr val="004D84"/>
              </a:solidFill>
            </a:rPr>
            <a:t>Informar o usuário sobre consequência de suas ações; impedir ações que levariam a erro</a:t>
          </a:r>
          <a:endParaRPr lang="pt-BR" sz="1500" kern="1200">
            <a:solidFill>
              <a:srgbClr val="004D84"/>
            </a:solidFill>
          </a:endParaRPr>
        </a:p>
      </dsp:txBody>
      <dsp:txXfrm rot="-5400000">
        <a:off x="2962656" y="4118780"/>
        <a:ext cx="5229893" cy="684885"/>
      </dsp:txXfrm>
    </dsp:sp>
    <dsp:sp modelId="{0C68A600-811D-4854-BB87-0178FAB6BBCD}">
      <dsp:nvSpPr>
        <dsp:cNvPr id="0" name=""/>
        <dsp:cNvSpPr/>
      </dsp:nvSpPr>
      <dsp:spPr>
        <a:xfrm>
          <a:off x="0" y="3986855"/>
          <a:ext cx="2962656" cy="948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smtClean="0"/>
            <a:t>Prevenção de erro</a:t>
          </a:r>
          <a:endParaRPr lang="pt-BR" sz="1900" kern="1200"/>
        </a:p>
      </dsp:txBody>
      <dsp:txXfrm>
        <a:off x="46313" y="4033168"/>
        <a:ext cx="2870030" cy="856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BE25-26F7-43BF-9A42-EE7F1BBBD49E}">
      <dsp:nvSpPr>
        <dsp:cNvPr id="0" name=""/>
        <dsp:cNvSpPr/>
      </dsp:nvSpPr>
      <dsp:spPr>
        <a:xfrm rot="5400000">
          <a:off x="5216634" y="-2156934"/>
          <a:ext cx="758987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rgbClr val="004D84"/>
              </a:solidFill>
            </a:rPr>
            <a:t>Mensagens de erro em linguagem simples, sem códigos, indicando precisamente o problema e sugerindo de forma construtiva um caminho para remediar</a:t>
          </a:r>
          <a:endParaRPr lang="pt-BR" sz="1500" kern="1200" dirty="0">
            <a:solidFill>
              <a:srgbClr val="004D84"/>
            </a:solidFill>
          </a:endParaRPr>
        </a:p>
      </dsp:txBody>
      <dsp:txXfrm rot="-5400000">
        <a:off x="2962656" y="134095"/>
        <a:ext cx="5229893" cy="684885"/>
      </dsp:txXfrm>
    </dsp:sp>
    <dsp:sp modelId="{84883820-0A10-4073-87F1-DE3D02300C6A}">
      <dsp:nvSpPr>
        <dsp:cNvPr id="0" name=""/>
        <dsp:cNvSpPr/>
      </dsp:nvSpPr>
      <dsp:spPr>
        <a:xfrm>
          <a:off x="0" y="2169"/>
          <a:ext cx="2962656" cy="948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Ajuda aos usuários no reconhecimento, diagnóstico e recuperação de erros </a:t>
          </a:r>
          <a:endParaRPr lang="pt-BR" sz="1600" kern="1200"/>
        </a:p>
      </dsp:txBody>
      <dsp:txXfrm>
        <a:off x="46313" y="48482"/>
        <a:ext cx="2870030" cy="856108"/>
      </dsp:txXfrm>
    </dsp:sp>
    <dsp:sp modelId="{D2FC7BCE-E130-49B2-AAD4-216FEDF0B78B}">
      <dsp:nvSpPr>
        <dsp:cNvPr id="0" name=""/>
        <dsp:cNvSpPr/>
      </dsp:nvSpPr>
      <dsp:spPr>
        <a:xfrm rot="5400000">
          <a:off x="5216634" y="-1160763"/>
          <a:ext cx="758987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rgbClr val="004D84"/>
              </a:solidFill>
            </a:rPr>
            <a:t>Torne objetos, ações e opções visíveis e compreensíveis</a:t>
          </a:r>
          <a:endParaRPr lang="pt-BR" sz="1500" kern="1200" dirty="0">
            <a:solidFill>
              <a:srgbClr val="004D84"/>
            </a:solidFill>
          </a:endParaRPr>
        </a:p>
      </dsp:txBody>
      <dsp:txXfrm rot="-5400000">
        <a:off x="2962656" y="1130266"/>
        <a:ext cx="5229893" cy="684885"/>
      </dsp:txXfrm>
    </dsp:sp>
    <dsp:sp modelId="{D021D987-0D59-4402-9F95-38D600E4B768}">
      <dsp:nvSpPr>
        <dsp:cNvPr id="0" name=""/>
        <dsp:cNvSpPr/>
      </dsp:nvSpPr>
      <dsp:spPr>
        <a:xfrm>
          <a:off x="0" y="998341"/>
          <a:ext cx="2962656" cy="948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Reconhecimento em vez de memorização</a:t>
          </a:r>
          <a:endParaRPr lang="pt-BR" sz="1600" kern="1200"/>
        </a:p>
      </dsp:txBody>
      <dsp:txXfrm>
        <a:off x="46313" y="1044654"/>
        <a:ext cx="2870030" cy="856108"/>
      </dsp:txXfrm>
    </dsp:sp>
    <dsp:sp modelId="{03C71214-C637-481C-BF43-94ACBCD01FF7}">
      <dsp:nvSpPr>
        <dsp:cNvPr id="0" name=""/>
        <dsp:cNvSpPr/>
      </dsp:nvSpPr>
      <dsp:spPr>
        <a:xfrm rot="5400000">
          <a:off x="5216634" y="-164592"/>
          <a:ext cx="758987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smtClean="0">
              <a:solidFill>
                <a:srgbClr val="004D84"/>
              </a:solidFill>
            </a:rPr>
            <a:t>Ofereça aceleradores e caminhos alternativos para uma mesma ação; permita que usuários customizem ações frequentes</a:t>
          </a:r>
          <a:endParaRPr lang="pt-BR" sz="1500" kern="1200">
            <a:solidFill>
              <a:srgbClr val="004D84"/>
            </a:solidFill>
          </a:endParaRPr>
        </a:p>
      </dsp:txBody>
      <dsp:txXfrm rot="-5400000">
        <a:off x="2962656" y="2126437"/>
        <a:ext cx="5229893" cy="684885"/>
      </dsp:txXfrm>
    </dsp:sp>
    <dsp:sp modelId="{F5E72C7A-286E-4959-9E35-816CA036174F}">
      <dsp:nvSpPr>
        <dsp:cNvPr id="0" name=""/>
        <dsp:cNvSpPr/>
      </dsp:nvSpPr>
      <dsp:spPr>
        <a:xfrm>
          <a:off x="0" y="1994512"/>
          <a:ext cx="2962656" cy="948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Flexibilidade e eficiência de uso</a:t>
          </a:r>
          <a:endParaRPr lang="pt-BR" sz="1600" kern="1200"/>
        </a:p>
      </dsp:txBody>
      <dsp:txXfrm>
        <a:off x="46313" y="2040825"/>
        <a:ext cx="2870030" cy="856108"/>
      </dsp:txXfrm>
    </dsp:sp>
    <dsp:sp modelId="{EAFFE3F0-AD00-4240-B0FC-B6BBC28188C3}">
      <dsp:nvSpPr>
        <dsp:cNvPr id="0" name=""/>
        <dsp:cNvSpPr/>
      </dsp:nvSpPr>
      <dsp:spPr>
        <a:xfrm rot="5400000">
          <a:off x="5216634" y="831579"/>
          <a:ext cx="758987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smtClean="0">
              <a:solidFill>
                <a:srgbClr val="004D84"/>
              </a:solidFill>
            </a:rPr>
            <a:t>Evite porções de informação irrelevante, que conduzem visibilidade relativas das informações relevantes</a:t>
          </a:r>
          <a:endParaRPr lang="pt-BR" sz="1500" kern="1200">
            <a:solidFill>
              <a:srgbClr val="004D84"/>
            </a:solidFill>
          </a:endParaRPr>
        </a:p>
      </dsp:txBody>
      <dsp:txXfrm rot="-5400000">
        <a:off x="2962656" y="3122609"/>
        <a:ext cx="5229893" cy="684885"/>
      </dsp:txXfrm>
    </dsp:sp>
    <dsp:sp modelId="{168C4DFB-A7A4-4637-9506-DE762D98F5F2}">
      <dsp:nvSpPr>
        <dsp:cNvPr id="0" name=""/>
        <dsp:cNvSpPr/>
      </dsp:nvSpPr>
      <dsp:spPr>
        <a:xfrm>
          <a:off x="0" y="2990684"/>
          <a:ext cx="2962656" cy="948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Design estético e minimalista</a:t>
          </a:r>
          <a:endParaRPr lang="pt-BR" sz="1600" kern="1200"/>
        </a:p>
      </dsp:txBody>
      <dsp:txXfrm>
        <a:off x="46313" y="3036997"/>
        <a:ext cx="2870030" cy="856108"/>
      </dsp:txXfrm>
    </dsp:sp>
    <dsp:sp modelId="{5F43E654-D4E1-40FA-8D6E-9F1F78A57C16}">
      <dsp:nvSpPr>
        <dsp:cNvPr id="0" name=""/>
        <dsp:cNvSpPr/>
      </dsp:nvSpPr>
      <dsp:spPr>
        <a:xfrm rot="5400000">
          <a:off x="5216634" y="1827750"/>
          <a:ext cx="758987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smtClean="0">
              <a:solidFill>
                <a:srgbClr val="004D84"/>
              </a:solidFill>
            </a:rPr>
            <a:t>Fáceis de buscar, focadas no domínio e na tarefa do usuário. Devem listar passos concretos a serem efetuados para atingir seus objetivos</a:t>
          </a:r>
          <a:endParaRPr lang="pt-BR" sz="1500" kern="1200">
            <a:solidFill>
              <a:srgbClr val="004D84"/>
            </a:solidFill>
          </a:endParaRPr>
        </a:p>
      </dsp:txBody>
      <dsp:txXfrm rot="-5400000">
        <a:off x="2962656" y="4118780"/>
        <a:ext cx="5229893" cy="684885"/>
      </dsp:txXfrm>
    </dsp:sp>
    <dsp:sp modelId="{3691F6CC-A59F-406D-9C2E-A06DD140976B}">
      <dsp:nvSpPr>
        <dsp:cNvPr id="0" name=""/>
        <dsp:cNvSpPr/>
      </dsp:nvSpPr>
      <dsp:spPr>
        <a:xfrm>
          <a:off x="0" y="3986855"/>
          <a:ext cx="2962656" cy="948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Ajuda e documentação</a:t>
          </a:r>
          <a:endParaRPr lang="pt-BR" sz="1600" kern="1200"/>
        </a:p>
      </dsp:txBody>
      <dsp:txXfrm>
        <a:off x="46313" y="4033168"/>
        <a:ext cx="2870030" cy="856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9" rIns="90919" bIns="4545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9" rIns="90919" bIns="454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9" rIns="90919" bIns="4545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9" rIns="90919" bIns="454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CCB953-B32C-4B77-A601-61D0774DB1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02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9" rIns="90919" bIns="4545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9" rIns="90919" bIns="454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0100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4379913"/>
            <a:ext cx="55499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9" rIns="90919" bIns="45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9" rIns="90919" bIns="4545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8238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9" rIns="90919" bIns="454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E6F46E-3C1F-430B-9FD9-616A1A20D9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8507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Nielsen para websites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C763-720F-4E07-BE57-47C74B2FB49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53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Nielsen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C763-720F-4E07-BE57-47C74B2FB49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92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Nielsen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C763-720F-4E07-BE57-47C74B2FB49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92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Preese</a:t>
            </a:r>
            <a:r>
              <a:rPr lang="pt-BR" dirty="0" smtClean="0"/>
              <a:t>(2000)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C763-720F-4E07-BE57-47C74B2FB49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92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Antes</a:t>
            </a:r>
            <a:r>
              <a:rPr lang="pt-BR" baseline="0" dirty="0" smtClean="0"/>
              <a:t> do teste com usuário</a:t>
            </a:r>
          </a:p>
          <a:p>
            <a:r>
              <a:rPr lang="pt-BR" baseline="0" dirty="0" smtClean="0"/>
              <a:t>Antes do </a:t>
            </a:r>
            <a:r>
              <a:rPr lang="pt-BR" baseline="0" dirty="0" err="1" smtClean="0"/>
              <a:t>redesign</a:t>
            </a:r>
            <a:endParaRPr lang="pt-BR" baseline="0" dirty="0" smtClean="0"/>
          </a:p>
          <a:p>
            <a:r>
              <a:rPr lang="pt-BR" baseline="0" dirty="0" smtClean="0"/>
              <a:t>Sabe que há problemas mas precisa evidenciá-los</a:t>
            </a:r>
          </a:p>
          <a:p>
            <a:r>
              <a:rPr lang="pt-BR" baseline="0" dirty="0" smtClean="0"/>
              <a:t>Antes do final release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C763-720F-4E07-BE57-47C74B2FB49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273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6432DE-9101-4E50-A511-7A1EDD5E5F1F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fundo_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1" descr="b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0"/>
            <a:ext cx="2528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2" descr="b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0"/>
            <a:ext cx="2528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c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0"/>
            <a:ext cx="2528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4" descr="c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0"/>
            <a:ext cx="2528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" descr="c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0"/>
            <a:ext cx="2528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5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94491 L -1.11111E-6 0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0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94491 L -3.05556E-6 0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0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94491 L -3.05556E-6 0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0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98704 L 4.44444E-6 0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40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98704 L -1.94444E-6 0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98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 userDrawn="1"/>
        </p:nvSpPr>
        <p:spPr bwMode="auto">
          <a:xfrm>
            <a:off x="3146425" y="6488113"/>
            <a:ext cx="59975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pt-BR" sz="1400" b="1" dirty="0" smtClean="0">
                <a:solidFill>
                  <a:srgbClr val="F8F8F8"/>
                </a:solidFill>
                <a:latin typeface="Trebuchet MS" pitchFamily="34" charset="0"/>
              </a:rPr>
              <a:t>Design para Multimídia– AULA8</a:t>
            </a:r>
            <a:endParaRPr lang="pt-BR" sz="1400" dirty="0" smtClean="0">
              <a:solidFill>
                <a:srgbClr val="F8F8F8"/>
              </a:solidFill>
              <a:latin typeface="Trebuchet MS" pitchFamily="34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0" y="207963"/>
            <a:ext cx="4764088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b="1" dirty="0" smtClean="0">
                <a:solidFill>
                  <a:srgbClr val="F8F8F8"/>
                </a:solidFill>
                <a:latin typeface="Trebuchet MS" pitchFamily="34" charset="0"/>
              </a:rPr>
              <a:t>Design e Multimídia</a:t>
            </a:r>
            <a:endParaRPr lang="pt-BR" dirty="0" smtClean="0">
              <a:solidFill>
                <a:srgbClr val="F8F8F8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1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FAA-B168-4B70-A54A-B4C058B93DAF}" type="datetimeFigureOut">
              <a:rPr lang="pt-BR" smtClean="0"/>
              <a:t>08/04/2013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62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FAA-B168-4B70-A54A-B4C058B93DAF}" type="datetimeFigureOut">
              <a:rPr lang="pt-BR" smtClean="0"/>
              <a:t>08/04/2013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604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E96FAA-B168-4B70-A54A-B4C058B93DAF}" type="datetimeFigureOut">
              <a:rPr lang="pt-BR" smtClean="0"/>
              <a:t>08/04/2013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427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FAA-B168-4B70-A54A-B4C058B93DAF}" type="datetimeFigureOut">
              <a:rPr lang="pt-BR" smtClean="0"/>
              <a:t>08/04/2013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DD20-4331-4EC4-AA75-F4D98A18104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142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1" descr="fundo_base_201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08307A-4FE9-428F-8891-6A0547882398}" type="datetime4">
              <a:rPr lang="pt-BR"/>
              <a:pPr>
                <a:defRPr/>
              </a:pPr>
              <a:t>8 de abril de 2013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3954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pt-BR"/>
              <a:t>Tema da Apresentação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AD3B903-C9E8-46AE-A4E7-1E4F96E416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50"/>
            <a:ext cx="91440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45" r:id="rId1"/>
    <p:sldLayoutId id="2147485846" r:id="rId2"/>
    <p:sldLayoutId id="2147485847" r:id="rId3"/>
    <p:sldLayoutId id="2147485848" r:id="rId4"/>
    <p:sldLayoutId id="2147485849" r:id="rId5"/>
    <p:sldLayoutId id="2147485850" r:id="rId6"/>
    <p:sldLayoutId id="2147485852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useit.com/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1" descr="Estácio_Logo_novo_para_usar_HORIZONT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695825"/>
            <a:ext cx="39751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312738" y="1976438"/>
            <a:ext cx="6151562" cy="7778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pt-BR" sz="2400" b="1" kern="0" dirty="0">
                <a:solidFill>
                  <a:srgbClr val="004D84"/>
                </a:solidFill>
                <a:latin typeface="Trebuchet MS" pitchFamily="34" charset="0"/>
                <a:cs typeface="+mn-cs"/>
              </a:rPr>
              <a:t>Design e Multimídia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01638" y="2906713"/>
            <a:ext cx="7464425" cy="5381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400" b="1" kern="0" dirty="0" smtClean="0">
                <a:solidFill>
                  <a:srgbClr val="004D84"/>
                </a:solidFill>
                <a:latin typeface="Trebuchet MS" pitchFamily="34" charset="0"/>
                <a:cs typeface="+mn-cs"/>
              </a:rPr>
              <a:t>Aula8 </a:t>
            </a:r>
            <a:r>
              <a:rPr lang="pt-BR" sz="2400" b="1" kern="0" dirty="0">
                <a:solidFill>
                  <a:srgbClr val="004D84"/>
                </a:solidFill>
                <a:latin typeface="Trebuchet MS" pitchFamily="34" charset="0"/>
                <a:cs typeface="+mn-cs"/>
              </a:rPr>
              <a:t>– Design para </a:t>
            </a:r>
            <a:r>
              <a:rPr lang="pt-BR" sz="2400" b="1" kern="0" dirty="0" smtClean="0">
                <a:solidFill>
                  <a:srgbClr val="004D84"/>
                </a:solidFill>
                <a:latin typeface="Trebuchet MS" pitchFamily="34" charset="0"/>
                <a:cs typeface="+mn-cs"/>
              </a:rPr>
              <a:t>Multimídia</a:t>
            </a:r>
            <a:endParaRPr lang="pt-BR" sz="2400" b="1" kern="0" dirty="0">
              <a:solidFill>
                <a:srgbClr val="004D84"/>
              </a:solidFill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10 princípios da usabilidade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4917566"/>
              </p:ext>
            </p:extLst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0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Heurística para sites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Conteúdo de alta qualidade</a:t>
            </a:r>
          </a:p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Frequentemente atualizado</a:t>
            </a:r>
          </a:p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Tempo mínimo de download</a:t>
            </a:r>
          </a:p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Facilidade de uso</a:t>
            </a:r>
          </a:p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Relevância para as necessidades dos usuários</a:t>
            </a:r>
          </a:p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Somente para o meio on-line</a:t>
            </a:r>
          </a:p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Cultura corporativa centrada na rede</a:t>
            </a:r>
            <a:endParaRPr lang="pt-BR" dirty="0">
              <a:solidFill>
                <a:srgbClr val="004D8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rebuchet MS" pitchFamily="34" charset="0"/>
              </a:rPr>
              <a:t>Sugestões para site - Navegação</a:t>
            </a:r>
            <a:endParaRPr lang="pt-BR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Evite páginas órfãs, isto é, páginas que não estejam vinculadas à homepage pois conduzem os usuários a becos sem saída</a:t>
            </a:r>
          </a:p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Evite páginas muito longas, com muito espaço em branco, que forcem o uso da barra de rolagem</a:t>
            </a:r>
          </a:p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Forneça suporte à navegação, como um bom mapa do site que esteja sempre presente.</a:t>
            </a:r>
          </a:p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Evite </a:t>
            </a:r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menus hierárquicos estreitos e profundos que forcem os usuários a mergulhar em sua estrutura.</a:t>
            </a:r>
          </a:p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Evite cores não-padronizadas para os links.</a:t>
            </a:r>
          </a:p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A navegação deve ser confortável, e o design da informação, agradável</a:t>
            </a:r>
            <a:endParaRPr lang="pt-BR" dirty="0">
              <a:solidFill>
                <a:srgbClr val="004D8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rebuchet MS" pitchFamily="34" charset="0"/>
              </a:rPr>
              <a:t>Sugestões para site - Acesso</a:t>
            </a:r>
            <a:endParaRPr lang="pt-BR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Evite </a:t>
            </a:r>
            <a:r>
              <a:rPr lang="pt-BR" dirty="0" err="1" smtClean="0">
                <a:solidFill>
                  <a:srgbClr val="004D84"/>
                </a:solidFill>
                <a:latin typeface="Trebuchet MS" pitchFamily="34" charset="0"/>
              </a:rPr>
              <a:t>URLs</a:t>
            </a:r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 complexas</a:t>
            </a:r>
          </a:p>
          <a:p>
            <a:r>
              <a:rPr lang="pt-BR" dirty="0" smtClean="0">
                <a:solidFill>
                  <a:srgbClr val="004D84"/>
                </a:solidFill>
                <a:latin typeface="Trebuchet MS" pitchFamily="34" charset="0"/>
              </a:rPr>
              <a:t>Evite downloads muito demorados que aborreçam os usuários</a:t>
            </a:r>
            <a:endParaRPr lang="pt-BR" dirty="0">
              <a:solidFill>
                <a:srgbClr val="004D8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Sugestões para site – Design da informação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rgbClr val="004D84"/>
                </a:solidFill>
              </a:rPr>
              <a:t>Informações desatualizadas ou incompletas devem ser evitadas pois cria uma impressão ruim para os usuários.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Um bom design gráfico é importante. Ler frases, parágrafos e documentos longos na tela é difícil, assim denso, divida o material em porções significativas e sucintos para fornecer uma estrutura ao site.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Evite o uso excessivo de cores. A cor é útil para indicar tipos diferentes de informação, isto é, para dar pistas.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Evite o uso gratuito de gráficos e animação. Além de aumentar o tempo de download, gráficos e animações logo </a:t>
            </a:r>
            <a:r>
              <a:rPr lang="pt-BR" dirty="0" smtClean="0">
                <a:solidFill>
                  <a:srgbClr val="004D84"/>
                </a:solidFill>
              </a:rPr>
              <a:t>se tornam </a:t>
            </a:r>
            <a:r>
              <a:rPr lang="pt-BR" dirty="0" smtClean="0">
                <a:solidFill>
                  <a:srgbClr val="004D84"/>
                </a:solidFill>
              </a:rPr>
              <a:t>maçantes e tediosos.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Seja consistente. A consistência, tanto dentro das páginas (tipos, numeração, terminologia, etc.) como dentro do site (navegação, nomes de menus, etc.) é importante para a usabilidade e para designs esteticamente agradáveis.</a:t>
            </a:r>
          </a:p>
          <a:p>
            <a:endParaRPr lang="pt-BR" dirty="0">
              <a:solidFill>
                <a:srgbClr val="004D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Observação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participativa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Esta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técnica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vem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do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trabalho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de campo de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antropologistas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e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consiste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em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vivenciar</a:t>
            </a:r>
            <a:r>
              <a:rPr lang="en-US" dirty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do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ponto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de vista do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público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alvo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. </a:t>
            </a:r>
          </a:p>
          <a:p>
            <a:endParaRPr lang="en-US" dirty="0">
              <a:solidFill>
                <a:srgbClr val="004D84"/>
              </a:solidFill>
              <a:latin typeface="Trebuchet MS" pitchFamily="34" charset="0"/>
            </a:endParaRPr>
          </a:p>
          <a:p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5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Tópicos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principais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O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que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as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pessoas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fazem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neste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momento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?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Quais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os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valores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e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metas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destas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pessoas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?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Como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esta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atividade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,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em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particular,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insere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-se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em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um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contexto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maior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?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Quais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são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as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similaridades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e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diferençao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entre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estas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passoas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?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Quais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as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similaridades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e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diferenças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em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 outros </a:t>
            </a:r>
            <a:r>
              <a:rPr lang="en-US" dirty="0" err="1" smtClean="0">
                <a:solidFill>
                  <a:srgbClr val="004D84"/>
                </a:solidFill>
                <a:latin typeface="Trebuchet MS" pitchFamily="34" charset="0"/>
              </a:rPr>
              <a:t>contextos</a:t>
            </a:r>
            <a:r>
              <a:rPr lang="en-US" dirty="0" smtClean="0">
                <a:solidFill>
                  <a:srgbClr val="004D84"/>
                </a:solidFill>
                <a:latin typeface="Trebuchet MS" pitchFamily="34" charset="0"/>
              </a:rPr>
              <a:t>?</a:t>
            </a:r>
            <a:endParaRPr lang="pt-BR" dirty="0">
              <a:solidFill>
                <a:srgbClr val="004D84"/>
              </a:solidFill>
              <a:latin typeface="Trebuchet MS" pitchFamily="34" charset="0"/>
            </a:endParaRPr>
          </a:p>
        </p:txBody>
      </p:sp>
      <p:pic>
        <p:nvPicPr>
          <p:cNvPr id="6148" name="Picture 4" descr="http://2.bp.blogspot.com/_Szc1w57J65U/TFC5pQv-r7I/AAAAAAAAAX8/3Uf90_9p0Bg/s1600/1239553332_o_diferent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962" y="2255837"/>
            <a:ext cx="4000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Entrevista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>
                <a:solidFill>
                  <a:srgbClr val="004D84"/>
                </a:solidFill>
              </a:rPr>
              <a:t>Encontrando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participante</a:t>
            </a:r>
            <a:r>
              <a:rPr lang="en-US" dirty="0" smtClean="0">
                <a:solidFill>
                  <a:srgbClr val="004D84"/>
                </a:solidFill>
              </a:rPr>
              <a:t>:</a:t>
            </a:r>
          </a:p>
          <a:p>
            <a:pPr lvl="1"/>
            <a:r>
              <a:rPr lang="en-US" dirty="0" err="1" smtClean="0">
                <a:solidFill>
                  <a:srgbClr val="004D84"/>
                </a:solidFill>
              </a:rPr>
              <a:t>Deve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representar</a:t>
            </a:r>
            <a:r>
              <a:rPr lang="en-US" dirty="0" smtClean="0">
                <a:solidFill>
                  <a:srgbClr val="004D84"/>
                </a:solidFill>
              </a:rPr>
              <a:t> o </a:t>
            </a:r>
            <a:r>
              <a:rPr lang="en-US" dirty="0" err="1" smtClean="0">
                <a:solidFill>
                  <a:srgbClr val="004D84"/>
                </a:solidFill>
              </a:rPr>
              <a:t>público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alvo</a:t>
            </a:r>
            <a:endParaRPr lang="en-US" dirty="0" smtClean="0">
              <a:solidFill>
                <a:srgbClr val="004D84"/>
              </a:solidFill>
            </a:endParaRPr>
          </a:p>
          <a:p>
            <a:pPr lvl="1"/>
            <a:r>
              <a:rPr lang="en-US" dirty="0" err="1" smtClean="0">
                <a:solidFill>
                  <a:srgbClr val="004D84"/>
                </a:solidFill>
              </a:rPr>
              <a:t>Podem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ser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usuários</a:t>
            </a:r>
            <a:r>
              <a:rPr lang="en-US" dirty="0" smtClean="0">
                <a:solidFill>
                  <a:srgbClr val="004D84"/>
                </a:solidFill>
              </a:rPr>
              <a:t> de um </a:t>
            </a:r>
            <a:r>
              <a:rPr lang="en-US" dirty="0" err="1" smtClean="0">
                <a:solidFill>
                  <a:srgbClr val="004D84"/>
                </a:solidFill>
              </a:rPr>
              <a:t>sistema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semelhante</a:t>
            </a:r>
            <a:endParaRPr lang="en-US" dirty="0">
              <a:solidFill>
                <a:srgbClr val="004D84"/>
              </a:solidFill>
            </a:endParaRPr>
          </a:p>
          <a:p>
            <a:pPr lvl="1"/>
            <a:r>
              <a:rPr lang="en-US" dirty="0" err="1" smtClean="0">
                <a:solidFill>
                  <a:srgbClr val="004D84"/>
                </a:solidFill>
              </a:rPr>
              <a:t>Pode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também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ser</a:t>
            </a:r>
            <a:r>
              <a:rPr lang="en-US" dirty="0" smtClean="0">
                <a:solidFill>
                  <a:srgbClr val="004D84"/>
                </a:solidFill>
              </a:rPr>
              <a:t> um </a:t>
            </a:r>
            <a:r>
              <a:rPr lang="en-US" dirty="0" err="1" smtClean="0">
                <a:solidFill>
                  <a:srgbClr val="004D84"/>
                </a:solidFill>
              </a:rPr>
              <a:t>não-usuário</a:t>
            </a:r>
            <a:r>
              <a:rPr lang="en-US" dirty="0" smtClean="0">
                <a:solidFill>
                  <a:srgbClr val="004D84"/>
                </a:solidFill>
              </a:rPr>
              <a:t>.</a:t>
            </a:r>
            <a:endParaRPr lang="en-US" dirty="0">
              <a:solidFill>
                <a:srgbClr val="004D84"/>
              </a:solidFill>
            </a:endParaRPr>
          </a:p>
          <a:p>
            <a:pPr lvl="1"/>
            <a:endParaRPr lang="en-US" dirty="0" smtClean="0">
              <a:solidFill>
                <a:srgbClr val="004D84"/>
              </a:solidFill>
            </a:endParaRPr>
          </a:p>
          <a:p>
            <a:r>
              <a:rPr lang="en-US" dirty="0" err="1" smtClean="0">
                <a:solidFill>
                  <a:srgbClr val="004D84"/>
                </a:solidFill>
              </a:rPr>
              <a:t>Recrutando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participantes</a:t>
            </a:r>
            <a:r>
              <a:rPr lang="en-US" dirty="0" smtClean="0">
                <a:solidFill>
                  <a:srgbClr val="004D84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004D84"/>
                </a:solidFill>
              </a:rPr>
              <a:t>Procure </a:t>
            </a:r>
            <a:r>
              <a:rPr lang="en-US" dirty="0" err="1" smtClean="0">
                <a:solidFill>
                  <a:srgbClr val="004D84"/>
                </a:solidFill>
              </a:rPr>
              <a:t>por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uma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representação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diversificada</a:t>
            </a:r>
            <a:endParaRPr lang="en-US" dirty="0" smtClean="0">
              <a:solidFill>
                <a:srgbClr val="004D84"/>
              </a:solidFill>
            </a:endParaRPr>
          </a:p>
          <a:p>
            <a:pPr lvl="1"/>
            <a:r>
              <a:rPr lang="en-US" dirty="0" smtClean="0">
                <a:solidFill>
                  <a:srgbClr val="004D84"/>
                </a:solidFill>
              </a:rPr>
              <a:t>Utilize </a:t>
            </a:r>
            <a:r>
              <a:rPr lang="en-US" dirty="0" err="1" smtClean="0">
                <a:solidFill>
                  <a:srgbClr val="004D84"/>
                </a:solidFill>
              </a:rPr>
              <a:t>incentivo</a:t>
            </a:r>
            <a:r>
              <a:rPr lang="en-US" dirty="0" smtClean="0">
                <a:solidFill>
                  <a:srgbClr val="004D84"/>
                </a:solidFill>
              </a:rPr>
              <a:t> e </a:t>
            </a:r>
            <a:r>
              <a:rPr lang="en-US" dirty="0" err="1" smtClean="0">
                <a:solidFill>
                  <a:srgbClr val="004D84"/>
                </a:solidFill>
              </a:rPr>
              <a:t>motivação</a:t>
            </a:r>
            <a:endParaRPr lang="en-US" dirty="0" smtClean="0">
              <a:solidFill>
                <a:srgbClr val="004D84"/>
              </a:solidFill>
            </a:endParaRPr>
          </a:p>
          <a:p>
            <a:pPr lvl="1"/>
            <a:r>
              <a:rPr lang="en-US" dirty="0" err="1" smtClean="0">
                <a:solidFill>
                  <a:srgbClr val="004D84"/>
                </a:solidFill>
              </a:rPr>
              <a:t>Aproximar</a:t>
            </a:r>
            <a:r>
              <a:rPr lang="en-US" dirty="0" smtClean="0">
                <a:solidFill>
                  <a:srgbClr val="004D84"/>
                </a:solidFill>
              </a:rPr>
              <a:t> é </a:t>
            </a:r>
            <a:r>
              <a:rPr lang="en-US" dirty="0" err="1" smtClean="0">
                <a:solidFill>
                  <a:srgbClr val="004D84"/>
                </a:solidFill>
              </a:rPr>
              <a:t>melhor</a:t>
            </a:r>
            <a:r>
              <a:rPr lang="en-US" dirty="0" smtClean="0">
                <a:solidFill>
                  <a:srgbClr val="004D84"/>
                </a:solidFill>
              </a:rPr>
              <a:t> do </a:t>
            </a:r>
            <a:r>
              <a:rPr lang="en-US" dirty="0" err="1" smtClean="0">
                <a:solidFill>
                  <a:srgbClr val="004D84"/>
                </a:solidFill>
              </a:rPr>
              <a:t>que</a:t>
            </a:r>
            <a:r>
              <a:rPr lang="en-US" dirty="0" smtClean="0">
                <a:solidFill>
                  <a:srgbClr val="004D84"/>
                </a:solidFill>
              </a:rPr>
              <a:t> nada</a:t>
            </a:r>
          </a:p>
          <a:p>
            <a:pPr marL="274320" lvl="1" indent="0">
              <a:buNone/>
            </a:pPr>
            <a:endParaRPr lang="en-US" dirty="0" smtClean="0">
              <a:solidFill>
                <a:srgbClr val="004D84"/>
              </a:solidFill>
            </a:endParaRPr>
          </a:p>
          <a:p>
            <a:r>
              <a:rPr lang="en-US" dirty="0" smtClean="0">
                <a:solidFill>
                  <a:srgbClr val="004D84"/>
                </a:solidFill>
              </a:rPr>
              <a:t>O </a:t>
            </a:r>
            <a:r>
              <a:rPr lang="en-US" dirty="0" err="1" smtClean="0">
                <a:solidFill>
                  <a:srgbClr val="004D84"/>
                </a:solidFill>
              </a:rPr>
              <a:t>que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não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perguntar</a:t>
            </a:r>
            <a:r>
              <a:rPr lang="en-US" dirty="0" smtClean="0">
                <a:solidFill>
                  <a:srgbClr val="004D84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004D84"/>
                </a:solidFill>
              </a:rPr>
              <a:t>O </a:t>
            </a:r>
            <a:r>
              <a:rPr lang="en-US" dirty="0" err="1" smtClean="0">
                <a:solidFill>
                  <a:srgbClr val="004D84"/>
                </a:solidFill>
              </a:rPr>
              <a:t>que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ele</a:t>
            </a:r>
            <a:r>
              <a:rPr lang="en-US" dirty="0" smtClean="0">
                <a:solidFill>
                  <a:srgbClr val="004D84"/>
                </a:solidFill>
              </a:rPr>
              <a:t>  </a:t>
            </a:r>
            <a:r>
              <a:rPr lang="en-US" dirty="0" err="1" smtClean="0">
                <a:solidFill>
                  <a:srgbClr val="004D84"/>
                </a:solidFill>
              </a:rPr>
              <a:t>gostaria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em</a:t>
            </a:r>
            <a:r>
              <a:rPr lang="en-US" dirty="0" smtClean="0">
                <a:solidFill>
                  <a:srgbClr val="004D84"/>
                </a:solidFill>
              </a:rPr>
              <a:t> um </a:t>
            </a:r>
            <a:r>
              <a:rPr lang="en-US" dirty="0" err="1" smtClean="0">
                <a:solidFill>
                  <a:srgbClr val="004D84"/>
                </a:solidFill>
              </a:rPr>
              <a:t>cenário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hipotético</a:t>
            </a:r>
            <a:endParaRPr lang="en-US" dirty="0" smtClean="0">
              <a:solidFill>
                <a:srgbClr val="004D84"/>
              </a:solidFill>
            </a:endParaRPr>
          </a:p>
          <a:p>
            <a:pPr lvl="1"/>
            <a:r>
              <a:rPr lang="en-US" dirty="0" err="1" smtClean="0">
                <a:solidFill>
                  <a:srgbClr val="004D84"/>
                </a:solidFill>
              </a:rPr>
              <a:t>Quanto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ele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gosta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em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uma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escala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absoluta</a:t>
            </a:r>
            <a:endParaRPr lang="en-US" dirty="0" smtClean="0">
              <a:solidFill>
                <a:srgbClr val="004D84"/>
              </a:solidFill>
            </a:endParaRPr>
          </a:p>
          <a:p>
            <a:pPr lvl="1"/>
            <a:r>
              <a:rPr lang="en-US" dirty="0" err="1" smtClean="0">
                <a:solidFill>
                  <a:srgbClr val="004D84"/>
                </a:solidFill>
              </a:rPr>
              <a:t>Fuja</a:t>
            </a:r>
            <a:r>
              <a:rPr lang="en-US" dirty="0" smtClean="0">
                <a:solidFill>
                  <a:srgbClr val="004D84"/>
                </a:solidFill>
              </a:rPr>
              <a:t> de </a:t>
            </a:r>
            <a:r>
              <a:rPr lang="en-US" dirty="0" err="1" smtClean="0">
                <a:solidFill>
                  <a:srgbClr val="004D84"/>
                </a:solidFill>
              </a:rPr>
              <a:t>questões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binárias</a:t>
            </a:r>
            <a:endParaRPr lang="en-US" dirty="0" smtClean="0">
              <a:solidFill>
                <a:srgbClr val="004D84"/>
              </a:solidFill>
            </a:endParaRPr>
          </a:p>
          <a:p>
            <a:pPr lvl="1"/>
            <a:endParaRPr lang="en-US" dirty="0" smtClean="0">
              <a:solidFill>
                <a:srgbClr val="004D84"/>
              </a:solidFill>
            </a:endParaRPr>
          </a:p>
          <a:p>
            <a:r>
              <a:rPr lang="en-US" dirty="0" smtClean="0">
                <a:solidFill>
                  <a:srgbClr val="004D84"/>
                </a:solidFill>
              </a:rPr>
              <a:t>Como </a:t>
            </a:r>
            <a:r>
              <a:rPr lang="en-US" dirty="0" err="1" smtClean="0">
                <a:solidFill>
                  <a:srgbClr val="004D84"/>
                </a:solidFill>
              </a:rPr>
              <a:t>conduzir</a:t>
            </a:r>
            <a:r>
              <a:rPr lang="en-US" dirty="0" smtClean="0">
                <a:solidFill>
                  <a:srgbClr val="004D84"/>
                </a:solidFill>
              </a:rPr>
              <a:t> a </a:t>
            </a:r>
            <a:r>
              <a:rPr lang="en-US" dirty="0" err="1" smtClean="0">
                <a:solidFill>
                  <a:srgbClr val="004D84"/>
                </a:solidFill>
              </a:rPr>
              <a:t>entrevista</a:t>
            </a:r>
            <a:r>
              <a:rPr lang="en-US" dirty="0" smtClean="0">
                <a:solidFill>
                  <a:srgbClr val="004D84"/>
                </a:solidFill>
              </a:rPr>
              <a:t>?</a:t>
            </a:r>
          </a:p>
          <a:p>
            <a:pPr lvl="1"/>
            <a:r>
              <a:rPr lang="en-US" dirty="0" err="1" smtClean="0">
                <a:solidFill>
                  <a:srgbClr val="004D84"/>
                </a:solidFill>
              </a:rPr>
              <a:t>Apresente</a:t>
            </a:r>
            <a:r>
              <a:rPr lang="en-US" dirty="0" smtClean="0">
                <a:solidFill>
                  <a:srgbClr val="004D84"/>
                </a:solidFill>
              </a:rPr>
              <a:t>-se e </a:t>
            </a:r>
            <a:r>
              <a:rPr lang="en-US" dirty="0" err="1" smtClean="0">
                <a:solidFill>
                  <a:srgbClr val="004D84"/>
                </a:solidFill>
              </a:rPr>
              <a:t>explique</a:t>
            </a:r>
            <a:r>
              <a:rPr lang="en-US" dirty="0" smtClean="0">
                <a:solidFill>
                  <a:srgbClr val="004D84"/>
                </a:solidFill>
              </a:rPr>
              <a:t> o </a:t>
            </a:r>
            <a:r>
              <a:rPr lang="en-US" dirty="0" err="1" smtClean="0">
                <a:solidFill>
                  <a:srgbClr val="004D84"/>
                </a:solidFill>
              </a:rPr>
              <a:t>propósito</a:t>
            </a:r>
            <a:endParaRPr lang="en-US" dirty="0" smtClean="0">
              <a:solidFill>
                <a:srgbClr val="004D84"/>
              </a:solidFill>
            </a:endParaRPr>
          </a:p>
          <a:p>
            <a:pPr lvl="1"/>
            <a:r>
              <a:rPr lang="en-US" dirty="0" smtClean="0">
                <a:solidFill>
                  <a:srgbClr val="004D84"/>
                </a:solidFill>
              </a:rPr>
              <a:t>A </a:t>
            </a:r>
            <a:r>
              <a:rPr lang="en-US" dirty="0" err="1" smtClean="0">
                <a:solidFill>
                  <a:srgbClr val="004D84"/>
                </a:solidFill>
              </a:rPr>
              <a:t>entrevista</a:t>
            </a:r>
            <a:r>
              <a:rPr lang="en-US" dirty="0" smtClean="0">
                <a:solidFill>
                  <a:srgbClr val="004D84"/>
                </a:solidFill>
              </a:rPr>
              <a:t> é </a:t>
            </a:r>
            <a:r>
              <a:rPr lang="en-US" dirty="0" err="1" smtClean="0">
                <a:solidFill>
                  <a:srgbClr val="004D84"/>
                </a:solidFill>
              </a:rPr>
              <a:t>sobre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eles</a:t>
            </a:r>
            <a:r>
              <a:rPr lang="en-US" dirty="0" smtClean="0">
                <a:solidFill>
                  <a:srgbClr val="004D84"/>
                </a:solidFill>
              </a:rPr>
              <a:t> e </a:t>
            </a:r>
            <a:r>
              <a:rPr lang="en-US" dirty="0" err="1" smtClean="0">
                <a:solidFill>
                  <a:srgbClr val="004D84"/>
                </a:solidFill>
              </a:rPr>
              <a:t>não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sobre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você</a:t>
            </a:r>
            <a:endParaRPr lang="en-US" dirty="0" smtClean="0">
              <a:solidFill>
                <a:srgbClr val="004D84"/>
              </a:solidFill>
            </a:endParaRPr>
          </a:p>
          <a:p>
            <a:pPr lvl="1"/>
            <a:r>
              <a:rPr lang="en-US" dirty="0" err="1" smtClean="0">
                <a:solidFill>
                  <a:srgbClr val="004D84"/>
                </a:solidFill>
              </a:rPr>
              <a:t>Comece</a:t>
            </a:r>
            <a:r>
              <a:rPr lang="en-US" dirty="0" smtClean="0">
                <a:solidFill>
                  <a:srgbClr val="004D84"/>
                </a:solidFill>
              </a:rPr>
              <a:t> com </a:t>
            </a:r>
            <a:r>
              <a:rPr lang="en-US" dirty="0" err="1" smtClean="0">
                <a:solidFill>
                  <a:srgbClr val="004D84"/>
                </a:solidFill>
              </a:rPr>
              <a:t>perguntas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abertas</a:t>
            </a:r>
            <a:r>
              <a:rPr lang="en-US" dirty="0" smtClean="0">
                <a:solidFill>
                  <a:srgbClr val="004D84"/>
                </a:solidFill>
              </a:rPr>
              <a:t> e </a:t>
            </a:r>
            <a:r>
              <a:rPr lang="en-US" dirty="0" err="1" smtClean="0">
                <a:solidFill>
                  <a:srgbClr val="004D84"/>
                </a:solidFill>
              </a:rPr>
              <a:t>não-ambíguas</a:t>
            </a:r>
            <a:r>
              <a:rPr lang="en-US" dirty="0" smtClean="0">
                <a:solidFill>
                  <a:srgbClr val="004D84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004D84"/>
                </a:solidFill>
              </a:rPr>
              <a:t>Pergunte</a:t>
            </a:r>
            <a:r>
              <a:rPr lang="en-US" dirty="0" smtClean="0">
                <a:solidFill>
                  <a:srgbClr val="004D84"/>
                </a:solidFill>
              </a:rPr>
              <a:t> e </a:t>
            </a:r>
            <a:r>
              <a:rPr lang="en-US" dirty="0" err="1" smtClean="0">
                <a:solidFill>
                  <a:srgbClr val="004D84"/>
                </a:solidFill>
              </a:rPr>
              <a:t>espere</a:t>
            </a:r>
            <a:r>
              <a:rPr lang="en-US" dirty="0" smtClean="0">
                <a:solidFill>
                  <a:srgbClr val="004D84"/>
                </a:solidFill>
              </a:rPr>
              <a:t> a </a:t>
            </a:r>
            <a:r>
              <a:rPr lang="en-US" dirty="0" err="1" smtClean="0">
                <a:solidFill>
                  <a:srgbClr val="004D84"/>
                </a:solidFill>
              </a:rPr>
              <a:t>resposta</a:t>
            </a:r>
            <a:endParaRPr lang="en-US" dirty="0">
              <a:solidFill>
                <a:srgbClr val="004D84"/>
              </a:solidFill>
            </a:endParaRPr>
          </a:p>
          <a:p>
            <a:pPr lvl="1"/>
            <a:r>
              <a:rPr lang="en-US" dirty="0" err="1" smtClean="0">
                <a:solidFill>
                  <a:srgbClr val="004D84"/>
                </a:solidFill>
              </a:rPr>
              <a:t>Ajuste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sua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pergunta</a:t>
            </a:r>
            <a:r>
              <a:rPr lang="en-US" dirty="0" smtClean="0">
                <a:solidFill>
                  <a:srgbClr val="004D84"/>
                </a:solidFill>
              </a:rPr>
              <a:t> a </a:t>
            </a:r>
            <a:r>
              <a:rPr lang="en-US" dirty="0" err="1" smtClean="0">
                <a:solidFill>
                  <a:srgbClr val="004D84"/>
                </a:solidFill>
              </a:rPr>
              <a:t>última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resposta</a:t>
            </a:r>
            <a:endParaRPr lang="en-US" dirty="0" smtClean="0">
              <a:solidFill>
                <a:srgbClr val="004D84"/>
              </a:solidFill>
            </a:endParaRPr>
          </a:p>
          <a:p>
            <a:pPr lvl="1"/>
            <a:r>
              <a:rPr lang="en-US" dirty="0" err="1" smtClean="0">
                <a:solidFill>
                  <a:srgbClr val="004D84"/>
                </a:solidFill>
              </a:rPr>
              <a:t>Seja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claro</a:t>
            </a:r>
            <a:endParaRPr lang="en-US" dirty="0" smtClean="0">
              <a:solidFill>
                <a:srgbClr val="004D84"/>
              </a:solidFill>
            </a:endParaRPr>
          </a:p>
          <a:p>
            <a:pPr lvl="1"/>
            <a:r>
              <a:rPr lang="en-US" dirty="0" err="1" smtClean="0">
                <a:solidFill>
                  <a:srgbClr val="004D84"/>
                </a:solidFill>
              </a:rPr>
              <a:t>Peça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exemplos</a:t>
            </a:r>
            <a:endParaRPr lang="en-US" dirty="0" smtClean="0">
              <a:solidFill>
                <a:srgbClr val="004D84"/>
              </a:solidFill>
            </a:endParaRPr>
          </a:p>
          <a:p>
            <a:pPr lvl="1"/>
            <a:r>
              <a:rPr lang="en-US" dirty="0" err="1" smtClean="0">
                <a:solidFill>
                  <a:srgbClr val="004D84"/>
                </a:solidFill>
              </a:rPr>
              <a:t>Seja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flexível</a:t>
            </a:r>
            <a:endParaRPr lang="pt-BR" dirty="0" smtClean="0">
              <a:solidFill>
                <a:srgbClr val="004D84"/>
              </a:solidFill>
            </a:endParaRPr>
          </a:p>
        </p:txBody>
      </p:sp>
      <p:pic>
        <p:nvPicPr>
          <p:cNvPr id="7172" name="Picture 4" descr="http://4.bp.blogspot.com/-obf02KwQdF0/UDyocJzPCOI/AAAAAAAAAaM/dieGxKQS9ss/s1600/jornalist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2990498" cy="198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Diário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004D84"/>
                </a:solidFill>
              </a:rPr>
              <a:t>Comportamento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esporádico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ou</a:t>
            </a:r>
            <a:r>
              <a:rPr lang="en-US" dirty="0" smtClean="0">
                <a:solidFill>
                  <a:srgbClr val="004D84"/>
                </a:solidFill>
              </a:rPr>
              <a:t> longitudinal?</a:t>
            </a:r>
          </a:p>
          <a:p>
            <a:pPr marL="0" indent="0">
              <a:buNone/>
            </a:pPr>
            <a:endParaRPr lang="en-US" dirty="0" smtClean="0">
              <a:solidFill>
                <a:srgbClr val="004D84"/>
              </a:solidFill>
            </a:endParaRPr>
          </a:p>
          <a:p>
            <a:r>
              <a:rPr lang="en-US" dirty="0" err="1" smtClean="0">
                <a:solidFill>
                  <a:srgbClr val="004D84"/>
                </a:solidFill>
              </a:rPr>
              <a:t>Registro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diário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pode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ser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em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papel</a:t>
            </a:r>
            <a:r>
              <a:rPr lang="en-US" dirty="0" smtClean="0">
                <a:solidFill>
                  <a:srgbClr val="004D84"/>
                </a:solidFill>
              </a:rPr>
              <a:t>, camera, audio e </a:t>
            </a:r>
            <a:r>
              <a:rPr lang="en-US" dirty="0" err="1" smtClean="0">
                <a:solidFill>
                  <a:srgbClr val="004D84"/>
                </a:solidFill>
              </a:rPr>
              <a:t>vídeo</a:t>
            </a:r>
            <a:r>
              <a:rPr lang="en-US" dirty="0" smtClean="0">
                <a:solidFill>
                  <a:srgbClr val="004D84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004D84"/>
              </a:solidFill>
            </a:endParaRPr>
          </a:p>
          <a:p>
            <a:r>
              <a:rPr lang="en-US" dirty="0" err="1" smtClean="0">
                <a:solidFill>
                  <a:srgbClr val="004D84"/>
                </a:solidFill>
              </a:rPr>
              <a:t>Permite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maior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amostragem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que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observação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direta</a:t>
            </a:r>
            <a:r>
              <a:rPr lang="en-US" dirty="0" smtClean="0">
                <a:solidFill>
                  <a:srgbClr val="004D84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004D84"/>
              </a:solidFill>
            </a:endParaRPr>
          </a:p>
          <a:p>
            <a:r>
              <a:rPr lang="en-US" dirty="0" err="1" smtClean="0">
                <a:solidFill>
                  <a:srgbClr val="004D84"/>
                </a:solidFill>
              </a:rPr>
              <a:t>Pode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requerer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prática</a:t>
            </a:r>
            <a:r>
              <a:rPr lang="en-US" dirty="0" smtClean="0">
                <a:solidFill>
                  <a:srgbClr val="004D84"/>
                </a:solidFill>
              </a:rPr>
              <a:t>, </a:t>
            </a:r>
            <a:r>
              <a:rPr lang="en-US" dirty="0" err="1" smtClean="0">
                <a:solidFill>
                  <a:srgbClr val="004D84"/>
                </a:solidFill>
              </a:rPr>
              <a:t>treinamento</a:t>
            </a:r>
            <a:r>
              <a:rPr lang="en-US" dirty="0" smtClean="0">
                <a:solidFill>
                  <a:srgbClr val="004D84"/>
                </a:solidFill>
              </a:rPr>
              <a:t> e </a:t>
            </a:r>
            <a:r>
              <a:rPr lang="en-US" dirty="0" err="1" smtClean="0">
                <a:solidFill>
                  <a:srgbClr val="004D84"/>
                </a:solidFill>
              </a:rPr>
              <a:t>lembretes</a:t>
            </a:r>
            <a:r>
              <a:rPr lang="en-US" dirty="0" smtClean="0">
                <a:solidFill>
                  <a:srgbClr val="004D84"/>
                </a:solidFill>
              </a:rPr>
              <a:t>.</a:t>
            </a:r>
            <a:endParaRPr lang="pt-BR" dirty="0">
              <a:solidFill>
                <a:srgbClr val="004D84"/>
              </a:solidFill>
            </a:endParaRPr>
          </a:p>
        </p:txBody>
      </p:sp>
      <p:pic>
        <p:nvPicPr>
          <p:cNvPr id="8194" name="Picture 2" descr="http://www.starnews2001.com.br/anne-frank/diario-abert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325" y="2557290"/>
            <a:ext cx="4041775" cy="225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Usuário</a:t>
            </a:r>
            <a:r>
              <a:rPr lang="en-US" dirty="0" smtClean="0">
                <a:solidFill>
                  <a:schemeClr val="bg1"/>
                </a:solidFill>
              </a:rPr>
              <a:t> inventor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D84"/>
                </a:solidFill>
              </a:rPr>
              <a:t>Este </a:t>
            </a:r>
            <a:r>
              <a:rPr lang="en-US" dirty="0" err="1" smtClean="0">
                <a:solidFill>
                  <a:srgbClr val="004D84"/>
                </a:solidFill>
              </a:rPr>
              <a:t>usuário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solucionou</a:t>
            </a:r>
            <a:r>
              <a:rPr lang="en-US" dirty="0" smtClean="0">
                <a:solidFill>
                  <a:srgbClr val="004D84"/>
                </a:solidFill>
              </a:rPr>
              <a:t> com </a:t>
            </a:r>
            <a:r>
              <a:rPr lang="en-US" dirty="0" err="1" smtClean="0">
                <a:solidFill>
                  <a:srgbClr val="004D84"/>
                </a:solidFill>
              </a:rPr>
              <a:t>uma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técnica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adaptada</a:t>
            </a:r>
            <a:r>
              <a:rPr lang="en-US" dirty="0" smtClean="0">
                <a:solidFill>
                  <a:srgbClr val="004D84"/>
                </a:solidFill>
              </a:rPr>
              <a:t>. </a:t>
            </a:r>
            <a:r>
              <a:rPr lang="en-US" dirty="0" err="1" smtClean="0">
                <a:solidFill>
                  <a:srgbClr val="004D84"/>
                </a:solidFill>
              </a:rPr>
              <a:t>Esta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solução</a:t>
            </a:r>
            <a:r>
              <a:rPr lang="en-US" dirty="0" smtClean="0">
                <a:solidFill>
                  <a:srgbClr val="004D84"/>
                </a:solidFill>
              </a:rPr>
              <a:t> é </a:t>
            </a:r>
            <a:r>
              <a:rPr lang="en-US" dirty="0" err="1" smtClean="0">
                <a:solidFill>
                  <a:srgbClr val="004D84"/>
                </a:solidFill>
              </a:rPr>
              <a:t>por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si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só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uma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demanda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que</a:t>
            </a:r>
            <a:r>
              <a:rPr lang="en-US" dirty="0" smtClean="0">
                <a:solidFill>
                  <a:srgbClr val="004D84"/>
                </a:solidFill>
              </a:rPr>
              <a:t>, </a:t>
            </a:r>
            <a:r>
              <a:rPr lang="en-US" dirty="0" err="1" smtClean="0">
                <a:solidFill>
                  <a:srgbClr val="004D84"/>
                </a:solidFill>
              </a:rPr>
              <a:t>quando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identificada</a:t>
            </a:r>
            <a:r>
              <a:rPr lang="en-US" dirty="0" smtClean="0">
                <a:solidFill>
                  <a:srgbClr val="004D84"/>
                </a:solidFill>
              </a:rPr>
              <a:t>, </a:t>
            </a:r>
            <a:r>
              <a:rPr lang="en-US" dirty="0" err="1" smtClean="0">
                <a:solidFill>
                  <a:srgbClr val="004D84"/>
                </a:solidFill>
              </a:rPr>
              <a:t>poderá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tornar</a:t>
            </a:r>
            <a:r>
              <a:rPr lang="en-US" dirty="0" smtClean="0">
                <a:solidFill>
                  <a:srgbClr val="004D84"/>
                </a:solidFill>
              </a:rPr>
              <a:t>-se um </a:t>
            </a:r>
            <a:r>
              <a:rPr lang="en-US" dirty="0" err="1" smtClean="0">
                <a:solidFill>
                  <a:srgbClr val="004D84"/>
                </a:solidFill>
              </a:rPr>
              <a:t>produto</a:t>
            </a:r>
            <a:r>
              <a:rPr lang="en-US" dirty="0" smtClean="0">
                <a:solidFill>
                  <a:srgbClr val="004D84"/>
                </a:solidFill>
              </a:rPr>
              <a:t>.</a:t>
            </a:r>
            <a:endParaRPr lang="pt-BR" dirty="0">
              <a:solidFill>
                <a:srgbClr val="004D84"/>
              </a:solidFill>
            </a:endParaRPr>
          </a:p>
        </p:txBody>
      </p:sp>
      <p:pic>
        <p:nvPicPr>
          <p:cNvPr id="9218" name="Picture 2" descr="http://whatconsumesme.com/wp-content/uploads/2009/04/fans-as-lead-user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6699" y="1271909"/>
            <a:ext cx="4041775" cy="3020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649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Usuários</a:t>
            </a: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extremos</a:t>
            </a:r>
            <a:endParaRPr lang="pt-BR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D84"/>
                </a:solidFill>
              </a:rPr>
              <a:t>Como </a:t>
            </a:r>
            <a:r>
              <a:rPr lang="en-US" dirty="0" err="1" smtClean="0">
                <a:solidFill>
                  <a:srgbClr val="004D84"/>
                </a:solidFill>
              </a:rPr>
              <a:t>estes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lidam</a:t>
            </a:r>
            <a:r>
              <a:rPr lang="en-US" dirty="0" smtClean="0">
                <a:solidFill>
                  <a:srgbClr val="004D84"/>
                </a:solidFill>
              </a:rPr>
              <a:t> com </a:t>
            </a:r>
            <a:r>
              <a:rPr lang="en-US" dirty="0" err="1" smtClean="0">
                <a:solidFill>
                  <a:srgbClr val="004D84"/>
                </a:solidFill>
              </a:rPr>
              <a:t>os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elementos</a:t>
            </a:r>
            <a:r>
              <a:rPr lang="en-US" dirty="0" smtClean="0">
                <a:solidFill>
                  <a:srgbClr val="004D84"/>
                </a:solidFill>
              </a:rPr>
              <a:t> do </a:t>
            </a:r>
            <a:r>
              <a:rPr lang="en-US" dirty="0" err="1" smtClean="0">
                <a:solidFill>
                  <a:srgbClr val="004D84"/>
                </a:solidFill>
              </a:rPr>
              <a:t>sistema</a:t>
            </a:r>
            <a:r>
              <a:rPr lang="en-US" dirty="0" smtClean="0">
                <a:solidFill>
                  <a:srgbClr val="004D84"/>
                </a:solidFill>
              </a:rPr>
              <a:t>?</a:t>
            </a:r>
          </a:p>
          <a:p>
            <a:pPr marL="0" indent="0">
              <a:buNone/>
            </a:pPr>
            <a:endParaRPr lang="en-US" dirty="0" smtClean="0">
              <a:solidFill>
                <a:srgbClr val="004D84"/>
              </a:solidFill>
            </a:endParaRPr>
          </a:p>
          <a:p>
            <a:r>
              <a:rPr lang="en-US" dirty="0" err="1" smtClean="0">
                <a:solidFill>
                  <a:srgbClr val="004D84"/>
                </a:solidFill>
              </a:rPr>
              <a:t>Em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que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pontos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são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diferentes</a:t>
            </a:r>
            <a:r>
              <a:rPr lang="en-US" dirty="0" smtClean="0">
                <a:solidFill>
                  <a:srgbClr val="004D84"/>
                </a:solidFill>
              </a:rPr>
              <a:t> dos </a:t>
            </a:r>
            <a:r>
              <a:rPr lang="en-US" dirty="0" err="1" smtClean="0">
                <a:solidFill>
                  <a:srgbClr val="004D84"/>
                </a:solidFill>
              </a:rPr>
              <a:t>usuários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normais</a:t>
            </a:r>
            <a:r>
              <a:rPr lang="en-US" dirty="0" smtClean="0">
                <a:solidFill>
                  <a:srgbClr val="004D84"/>
                </a:solidFill>
              </a:rPr>
              <a:t>?</a:t>
            </a:r>
          </a:p>
          <a:p>
            <a:endParaRPr lang="en-US" dirty="0">
              <a:solidFill>
                <a:srgbClr val="004D84"/>
              </a:solidFill>
            </a:endParaRPr>
          </a:p>
          <a:p>
            <a:r>
              <a:rPr lang="en-US" dirty="0" smtClean="0">
                <a:solidFill>
                  <a:srgbClr val="004D84"/>
                </a:solidFill>
              </a:rPr>
              <a:t>O </a:t>
            </a:r>
            <a:r>
              <a:rPr lang="en-US" dirty="0" err="1" smtClean="0">
                <a:solidFill>
                  <a:srgbClr val="004D84"/>
                </a:solidFill>
              </a:rPr>
              <a:t>que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podemos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transpor</a:t>
            </a:r>
            <a:r>
              <a:rPr lang="en-US" dirty="0" smtClean="0">
                <a:solidFill>
                  <a:srgbClr val="004D84"/>
                </a:solidFill>
              </a:rPr>
              <a:t> de um </a:t>
            </a:r>
            <a:r>
              <a:rPr lang="en-US" dirty="0" err="1" smtClean="0">
                <a:solidFill>
                  <a:srgbClr val="004D84"/>
                </a:solidFill>
              </a:rPr>
              <a:t>perfil</a:t>
            </a:r>
            <a:r>
              <a:rPr lang="en-US" dirty="0" smtClean="0">
                <a:solidFill>
                  <a:srgbClr val="004D84"/>
                </a:solidFill>
              </a:rPr>
              <a:t> de </a:t>
            </a:r>
            <a:r>
              <a:rPr lang="en-US" dirty="0" err="1" smtClean="0">
                <a:solidFill>
                  <a:srgbClr val="004D84"/>
                </a:solidFill>
              </a:rPr>
              <a:t>usuário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para</a:t>
            </a:r>
            <a:r>
              <a:rPr lang="en-US" dirty="0" smtClean="0">
                <a:solidFill>
                  <a:srgbClr val="004D84"/>
                </a:solidFill>
              </a:rPr>
              <a:t> o outro?</a:t>
            </a:r>
          </a:p>
        </p:txBody>
      </p:sp>
      <p:pic>
        <p:nvPicPr>
          <p:cNvPr id="10242" name="Picture 2" descr="http://cache.kotaku.com/assets/images/9/2008/02/davetaylor-game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325" y="2344375"/>
            <a:ext cx="4041775" cy="2680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4" descr="fundo_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913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312738" y="1095375"/>
            <a:ext cx="5194300" cy="3714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400" b="1" kern="0" dirty="0">
                <a:solidFill>
                  <a:srgbClr val="004D84"/>
                </a:solidFill>
                <a:latin typeface="Trebuchet MS" pitchFamily="34" charset="0"/>
                <a:cs typeface="+mn-cs"/>
              </a:rPr>
              <a:t>Conteúdo Programático desta aula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315913" y="1874838"/>
            <a:ext cx="5195887" cy="1336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pt-BR" sz="2000" kern="0" dirty="0">
                <a:solidFill>
                  <a:srgbClr val="004D84"/>
                </a:solidFill>
                <a:latin typeface="Trebuchet MS" pitchFamily="34" charset="0"/>
                <a:cs typeface="+mn-cs"/>
              </a:rPr>
              <a:t>Irá identificar as diferenças entre projetos multimídia e web. Irá verificar como se estrutura a equipe e um projeto para a </a:t>
            </a:r>
            <a:r>
              <a:rPr lang="pt-BR" sz="2000" kern="0" dirty="0" smtClean="0">
                <a:solidFill>
                  <a:srgbClr val="004D84"/>
                </a:solidFill>
                <a:latin typeface="Trebuchet MS" pitchFamily="34" charset="0"/>
                <a:cs typeface="+mn-cs"/>
              </a:rPr>
              <a:t>internet;</a:t>
            </a:r>
            <a:endParaRPr lang="pt-BR" sz="2000" kern="0" dirty="0">
              <a:solidFill>
                <a:srgbClr val="004D84"/>
              </a:solidFill>
              <a:latin typeface="Trebuchet MS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pt-BR" sz="2000" kern="0" dirty="0">
                <a:solidFill>
                  <a:srgbClr val="004D84"/>
                </a:solidFill>
                <a:latin typeface="Trebuchet MS" pitchFamily="34" charset="0"/>
                <a:cs typeface="+mn-cs"/>
              </a:rPr>
              <a:t>Irá relacionar as características do design, hierarquia dos elementos e usabilidade;</a:t>
            </a:r>
            <a:endParaRPr lang="pt-BR" sz="2000" kern="0" dirty="0">
              <a:solidFill>
                <a:srgbClr val="004D84"/>
              </a:solidFill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Mantenha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usuários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mente</a:t>
            </a:r>
            <a:r>
              <a:rPr lang="en-US" dirty="0" smtClean="0">
                <a:solidFill>
                  <a:schemeClr val="bg1"/>
                </a:solidFill>
              </a:rPr>
              <a:t> - Personas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4D84"/>
                </a:solidFill>
              </a:rPr>
              <a:t>Personas </a:t>
            </a:r>
            <a:r>
              <a:rPr lang="en-US" dirty="0" err="1" smtClean="0">
                <a:solidFill>
                  <a:srgbClr val="004D84"/>
                </a:solidFill>
              </a:rPr>
              <a:t>são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modelos</a:t>
            </a:r>
            <a:r>
              <a:rPr lang="en-US" dirty="0" smtClean="0">
                <a:solidFill>
                  <a:srgbClr val="004D84"/>
                </a:solidFill>
              </a:rPr>
              <a:t> de </a:t>
            </a:r>
            <a:r>
              <a:rPr lang="en-US" dirty="0" err="1" smtClean="0">
                <a:solidFill>
                  <a:srgbClr val="004D84"/>
                </a:solidFill>
              </a:rPr>
              <a:t>pessoas</a:t>
            </a:r>
            <a:r>
              <a:rPr lang="en-US" dirty="0" smtClean="0">
                <a:solidFill>
                  <a:srgbClr val="004D84"/>
                </a:solidFill>
              </a:rPr>
              <a:t>, um </a:t>
            </a:r>
            <a:r>
              <a:rPr lang="en-US" dirty="0" err="1" smtClean="0">
                <a:solidFill>
                  <a:srgbClr val="004D84"/>
                </a:solidFill>
              </a:rPr>
              <a:t>exemplo</a:t>
            </a:r>
            <a:r>
              <a:rPr lang="en-US" dirty="0" smtClean="0">
                <a:solidFill>
                  <a:srgbClr val="004D84"/>
                </a:solidFill>
              </a:rPr>
              <a:t>.</a:t>
            </a:r>
          </a:p>
          <a:p>
            <a:endParaRPr lang="en-US" dirty="0">
              <a:solidFill>
                <a:srgbClr val="004D84"/>
              </a:solidFill>
            </a:endParaRPr>
          </a:p>
          <a:p>
            <a:r>
              <a:rPr lang="en-US" dirty="0" smtClean="0">
                <a:solidFill>
                  <a:srgbClr val="004D84"/>
                </a:solidFill>
              </a:rPr>
              <a:t>Personas </a:t>
            </a:r>
            <a:r>
              <a:rPr lang="en-US" dirty="0" err="1" smtClean="0">
                <a:solidFill>
                  <a:srgbClr val="004D84"/>
                </a:solidFill>
              </a:rPr>
              <a:t>devem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possuir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imagem</a:t>
            </a:r>
            <a:r>
              <a:rPr lang="en-US" dirty="0" smtClean="0">
                <a:solidFill>
                  <a:srgbClr val="004D84"/>
                </a:solidFill>
              </a:rPr>
              <a:t>, </a:t>
            </a:r>
            <a:r>
              <a:rPr lang="en-US" dirty="0" err="1" smtClean="0">
                <a:solidFill>
                  <a:srgbClr val="004D84"/>
                </a:solidFill>
              </a:rPr>
              <a:t>nome</a:t>
            </a:r>
            <a:r>
              <a:rPr lang="en-US" dirty="0" smtClean="0">
                <a:solidFill>
                  <a:srgbClr val="004D84"/>
                </a:solidFill>
              </a:rPr>
              <a:t>, </a:t>
            </a:r>
            <a:r>
              <a:rPr lang="en-US" dirty="0" err="1" smtClean="0">
                <a:solidFill>
                  <a:srgbClr val="004D84"/>
                </a:solidFill>
              </a:rPr>
              <a:t>características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demográficas</a:t>
            </a:r>
            <a:r>
              <a:rPr lang="en-US" dirty="0" smtClean="0">
                <a:solidFill>
                  <a:srgbClr val="004D84"/>
                </a:solidFill>
              </a:rPr>
              <a:t>, </a:t>
            </a:r>
            <a:r>
              <a:rPr lang="en-US" dirty="0" err="1" smtClean="0">
                <a:solidFill>
                  <a:srgbClr val="004D84"/>
                </a:solidFill>
              </a:rPr>
              <a:t>crenças</a:t>
            </a:r>
            <a:r>
              <a:rPr lang="en-US" dirty="0" smtClean="0">
                <a:solidFill>
                  <a:srgbClr val="004D84"/>
                </a:solidFill>
              </a:rPr>
              <a:t>, </a:t>
            </a:r>
            <a:r>
              <a:rPr lang="en-US" dirty="0" err="1" smtClean="0">
                <a:solidFill>
                  <a:srgbClr val="004D84"/>
                </a:solidFill>
              </a:rPr>
              <a:t>intenções</a:t>
            </a:r>
            <a:r>
              <a:rPr lang="en-US" dirty="0" smtClean="0">
                <a:solidFill>
                  <a:srgbClr val="004D84"/>
                </a:solidFill>
              </a:rPr>
              <a:t>, </a:t>
            </a:r>
            <a:r>
              <a:rPr lang="en-US" dirty="0" err="1" smtClean="0">
                <a:solidFill>
                  <a:srgbClr val="004D84"/>
                </a:solidFill>
              </a:rPr>
              <a:t>objetivos</a:t>
            </a:r>
            <a:r>
              <a:rPr lang="en-US" dirty="0" smtClean="0">
                <a:solidFill>
                  <a:srgbClr val="004D84"/>
                </a:solidFill>
              </a:rPr>
              <a:t>, </a:t>
            </a:r>
            <a:r>
              <a:rPr lang="en-US" dirty="0" err="1" smtClean="0">
                <a:solidFill>
                  <a:srgbClr val="004D84"/>
                </a:solidFill>
              </a:rPr>
              <a:t>motivação</a:t>
            </a:r>
            <a:r>
              <a:rPr lang="en-US" dirty="0" smtClean="0">
                <a:solidFill>
                  <a:srgbClr val="004D84"/>
                </a:solidFill>
              </a:rPr>
              <a:t>, </a:t>
            </a:r>
            <a:r>
              <a:rPr lang="en-US" dirty="0" err="1" smtClean="0">
                <a:solidFill>
                  <a:srgbClr val="004D84"/>
                </a:solidFill>
              </a:rPr>
              <a:t>situação</a:t>
            </a:r>
            <a:r>
              <a:rPr lang="en-US" dirty="0" smtClean="0">
                <a:solidFill>
                  <a:srgbClr val="004D84"/>
                </a:solidFill>
              </a:rPr>
              <a:t> social, </a:t>
            </a:r>
            <a:r>
              <a:rPr lang="en-US" dirty="0" err="1" smtClean="0">
                <a:solidFill>
                  <a:srgbClr val="004D84"/>
                </a:solidFill>
              </a:rPr>
              <a:t>ocupação</a:t>
            </a:r>
            <a:r>
              <a:rPr lang="en-US" dirty="0" smtClean="0">
                <a:solidFill>
                  <a:srgbClr val="004D84"/>
                </a:solidFill>
              </a:rPr>
              <a:t>, </a:t>
            </a:r>
            <a:r>
              <a:rPr lang="en-US" dirty="0" err="1" smtClean="0">
                <a:solidFill>
                  <a:srgbClr val="004D84"/>
                </a:solidFill>
              </a:rPr>
              <a:t>vida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passada</a:t>
            </a:r>
            <a:r>
              <a:rPr lang="en-US" dirty="0" smtClean="0">
                <a:solidFill>
                  <a:srgbClr val="004D84"/>
                </a:solidFill>
              </a:rPr>
              <a:t>, </a:t>
            </a:r>
            <a:r>
              <a:rPr lang="en-US" dirty="0" err="1" smtClean="0">
                <a:solidFill>
                  <a:srgbClr val="004D84"/>
                </a:solidFill>
              </a:rPr>
              <a:t>esperanças</a:t>
            </a:r>
            <a:r>
              <a:rPr lang="en-US" dirty="0" smtClean="0">
                <a:solidFill>
                  <a:srgbClr val="004D84"/>
                </a:solidFill>
              </a:rPr>
              <a:t>, </a:t>
            </a:r>
            <a:r>
              <a:rPr lang="en-US" dirty="0" err="1" smtClean="0">
                <a:solidFill>
                  <a:srgbClr val="004D84"/>
                </a:solidFill>
              </a:rPr>
              <a:t>sonhos</a:t>
            </a:r>
            <a:r>
              <a:rPr lang="en-US" dirty="0" smtClean="0">
                <a:solidFill>
                  <a:srgbClr val="004D84"/>
                </a:solidFill>
              </a:rPr>
              <a:t>, </a:t>
            </a:r>
            <a:r>
              <a:rPr lang="en-US" dirty="0" err="1" smtClean="0">
                <a:solidFill>
                  <a:srgbClr val="004D84"/>
                </a:solidFill>
              </a:rPr>
              <a:t>metas</a:t>
            </a:r>
            <a:r>
              <a:rPr lang="en-US" dirty="0" smtClean="0">
                <a:solidFill>
                  <a:srgbClr val="004D84"/>
                </a:solidFill>
              </a:rPr>
              <a:t> e </a:t>
            </a:r>
            <a:r>
              <a:rPr lang="en-US" dirty="0" err="1" smtClean="0">
                <a:solidFill>
                  <a:srgbClr val="004D84"/>
                </a:solidFill>
              </a:rPr>
              <a:t>emoções</a:t>
            </a:r>
            <a:endParaRPr lang="en-US" dirty="0" smtClean="0">
              <a:solidFill>
                <a:srgbClr val="004D84"/>
              </a:solidFill>
            </a:endParaRPr>
          </a:p>
          <a:p>
            <a:endParaRPr lang="en-US" dirty="0">
              <a:solidFill>
                <a:srgbClr val="004D84"/>
              </a:solidFill>
            </a:endParaRPr>
          </a:p>
          <a:p>
            <a:r>
              <a:rPr lang="en-US" dirty="0" smtClean="0">
                <a:solidFill>
                  <a:srgbClr val="004D84"/>
                </a:solidFill>
              </a:rPr>
              <a:t>O designer </a:t>
            </a:r>
            <a:r>
              <a:rPr lang="en-US" dirty="0" err="1" smtClean="0">
                <a:solidFill>
                  <a:srgbClr val="004D84"/>
                </a:solidFill>
              </a:rPr>
              <a:t>deve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possuir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empatia</a:t>
            </a:r>
            <a:r>
              <a:rPr lang="en-US" dirty="0" smtClean="0">
                <a:solidFill>
                  <a:srgbClr val="004D84"/>
                </a:solidFill>
              </a:rPr>
              <a:t> com a Persona e </a:t>
            </a:r>
            <a:r>
              <a:rPr lang="en-US" dirty="0" err="1" smtClean="0">
                <a:solidFill>
                  <a:srgbClr val="004D84"/>
                </a:solidFill>
              </a:rPr>
              <a:t>ser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capaz</a:t>
            </a:r>
            <a:r>
              <a:rPr lang="en-US" dirty="0" smtClean="0">
                <a:solidFill>
                  <a:srgbClr val="004D84"/>
                </a:solidFill>
              </a:rPr>
              <a:t> de </a:t>
            </a:r>
            <a:r>
              <a:rPr lang="en-US" dirty="0" err="1" smtClean="0">
                <a:solidFill>
                  <a:srgbClr val="004D84"/>
                </a:solidFill>
              </a:rPr>
              <a:t>entender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todos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estes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aspectos</a:t>
            </a:r>
            <a:r>
              <a:rPr lang="en-US" dirty="0" smtClean="0">
                <a:solidFill>
                  <a:srgbClr val="004D84"/>
                </a:solidFill>
              </a:rPr>
              <a:t>.</a:t>
            </a:r>
            <a:endParaRPr lang="pt-BR" dirty="0">
              <a:solidFill>
                <a:srgbClr val="004D84"/>
              </a:solidFill>
            </a:endParaRPr>
          </a:p>
        </p:txBody>
      </p:sp>
      <p:pic>
        <p:nvPicPr>
          <p:cNvPr id="11266" name="Picture 2" descr="http://www.freakingkid.com/wp-content/uploads/2011/02/human-vs-robot-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909" y="1216025"/>
            <a:ext cx="3276607" cy="4937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poder</a:t>
            </a:r>
            <a:r>
              <a:rPr lang="en-US" dirty="0" smtClean="0"/>
              <a:t> do </a:t>
            </a:r>
            <a:r>
              <a:rPr lang="en-US" dirty="0" err="1" smtClean="0"/>
              <a:t>protótipo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4D84"/>
                </a:solidFill>
              </a:rPr>
              <a:t>O </a:t>
            </a:r>
            <a:r>
              <a:rPr lang="en-US" dirty="0" err="1" smtClean="0">
                <a:solidFill>
                  <a:srgbClr val="004D84"/>
                </a:solidFill>
              </a:rPr>
              <a:t>objetivo</a:t>
            </a:r>
            <a:r>
              <a:rPr lang="en-US" dirty="0" smtClean="0">
                <a:solidFill>
                  <a:srgbClr val="004D84"/>
                </a:solidFill>
              </a:rPr>
              <a:t> da </a:t>
            </a:r>
            <a:r>
              <a:rPr lang="en-US" dirty="0" err="1" smtClean="0">
                <a:solidFill>
                  <a:srgbClr val="004D84"/>
                </a:solidFill>
              </a:rPr>
              <a:t>prototipação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não</a:t>
            </a:r>
            <a:r>
              <a:rPr lang="en-US" dirty="0" smtClean="0">
                <a:solidFill>
                  <a:srgbClr val="004D84"/>
                </a:solidFill>
              </a:rPr>
              <a:t> é o </a:t>
            </a:r>
            <a:r>
              <a:rPr lang="en-US" dirty="0" err="1" smtClean="0">
                <a:solidFill>
                  <a:srgbClr val="004D84"/>
                </a:solidFill>
              </a:rPr>
              <a:t>artefato</a:t>
            </a:r>
            <a:r>
              <a:rPr lang="en-US" dirty="0">
                <a:solidFill>
                  <a:srgbClr val="004D84"/>
                </a:solidFill>
              </a:rPr>
              <a:t> </a:t>
            </a:r>
            <a:r>
              <a:rPr lang="en-US" dirty="0" smtClean="0">
                <a:solidFill>
                  <a:srgbClr val="004D84"/>
                </a:solidFill>
              </a:rPr>
              <a:t>mas o feedback.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4D84"/>
                </a:solidFill>
              </a:rPr>
              <a:t>Estabelecer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uma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linguagem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comum</a:t>
            </a:r>
            <a:r>
              <a:rPr lang="en-US" dirty="0" smtClean="0">
                <a:solidFill>
                  <a:srgbClr val="004D84"/>
                </a:solidFill>
              </a:rPr>
              <a:t> com </a:t>
            </a:r>
            <a:r>
              <a:rPr lang="en-US" dirty="0" err="1" smtClean="0">
                <a:solidFill>
                  <a:srgbClr val="004D84"/>
                </a:solidFill>
              </a:rPr>
              <a:t>outras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partes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envolvidas</a:t>
            </a:r>
            <a:r>
              <a:rPr lang="en-US" dirty="0" smtClean="0">
                <a:solidFill>
                  <a:srgbClr val="004D84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4D84"/>
                </a:solidFill>
              </a:rPr>
              <a:t>Prototipagem</a:t>
            </a:r>
            <a:r>
              <a:rPr lang="en-US" dirty="0" smtClean="0">
                <a:solidFill>
                  <a:srgbClr val="004D84"/>
                </a:solidFill>
              </a:rPr>
              <a:t> é </a:t>
            </a:r>
            <a:r>
              <a:rPr lang="en-US" dirty="0" err="1" smtClean="0">
                <a:solidFill>
                  <a:srgbClr val="004D84"/>
                </a:solidFill>
              </a:rPr>
              <a:t>uma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estratégia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eficiente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para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lidar</a:t>
            </a:r>
            <a:r>
              <a:rPr lang="en-US" dirty="0" smtClean="0">
                <a:solidFill>
                  <a:srgbClr val="004D84"/>
                </a:solidFill>
              </a:rPr>
              <a:t> com as </a:t>
            </a:r>
            <a:r>
              <a:rPr lang="en-US" dirty="0" err="1" smtClean="0">
                <a:solidFill>
                  <a:srgbClr val="004D84"/>
                </a:solidFill>
              </a:rPr>
              <a:t>coisas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que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são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dificeis</a:t>
            </a:r>
            <a:r>
              <a:rPr lang="en-US" dirty="0" smtClean="0">
                <a:solidFill>
                  <a:srgbClr val="004D84"/>
                </a:solidFill>
              </a:rPr>
              <a:t> de </a:t>
            </a:r>
            <a:r>
              <a:rPr lang="en-US" dirty="0" err="1" smtClean="0">
                <a:solidFill>
                  <a:srgbClr val="004D84"/>
                </a:solidFill>
              </a:rPr>
              <a:t>prever</a:t>
            </a:r>
            <a:r>
              <a:rPr lang="en-US" dirty="0" smtClean="0">
                <a:solidFill>
                  <a:srgbClr val="004D84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4D84"/>
                </a:solidFill>
              </a:rPr>
              <a:t>Um </a:t>
            </a:r>
            <a:r>
              <a:rPr lang="en-US" dirty="0" err="1" smtClean="0">
                <a:solidFill>
                  <a:srgbClr val="004D84"/>
                </a:solidFill>
              </a:rPr>
              <a:t>protótipo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não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precisa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ser</a:t>
            </a:r>
            <a:r>
              <a:rPr lang="en-US" dirty="0" smtClean="0">
                <a:solidFill>
                  <a:srgbClr val="004D84"/>
                </a:solidFill>
              </a:rPr>
              <a:t> um </a:t>
            </a:r>
            <a:r>
              <a:rPr lang="en-US" dirty="0" err="1" smtClean="0">
                <a:solidFill>
                  <a:srgbClr val="004D84"/>
                </a:solidFill>
              </a:rPr>
              <a:t>produto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completo</a:t>
            </a:r>
            <a:r>
              <a:rPr lang="en-US" dirty="0" smtClean="0">
                <a:solidFill>
                  <a:srgbClr val="004D84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4D84"/>
                </a:solidFill>
              </a:rPr>
              <a:t>Deve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ser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facilmente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alterado</a:t>
            </a:r>
            <a:r>
              <a:rPr lang="en-US" dirty="0" smtClean="0">
                <a:solidFill>
                  <a:srgbClr val="004D84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4D84"/>
                </a:solidFill>
              </a:rPr>
              <a:t>Precisa</a:t>
            </a:r>
            <a:r>
              <a:rPr lang="en-US" dirty="0" smtClean="0">
                <a:solidFill>
                  <a:srgbClr val="004D84"/>
                </a:solidFill>
              </a:rPr>
              <a:t> </a:t>
            </a:r>
            <a:r>
              <a:rPr lang="en-US" dirty="0" err="1" smtClean="0">
                <a:solidFill>
                  <a:srgbClr val="004D84"/>
                </a:solidFill>
              </a:rPr>
              <a:t>aposentar</a:t>
            </a:r>
            <a:r>
              <a:rPr lang="en-US" dirty="0" smtClean="0">
                <a:solidFill>
                  <a:srgbClr val="004D84"/>
                </a:solidFill>
              </a:rPr>
              <a:t>-se.</a:t>
            </a:r>
            <a:endParaRPr lang="pt-BR" dirty="0">
              <a:solidFill>
                <a:srgbClr val="004D84"/>
              </a:solidFill>
            </a:endParaRPr>
          </a:p>
        </p:txBody>
      </p:sp>
      <p:pic>
        <p:nvPicPr>
          <p:cNvPr id="8194" name="Picture 2" descr="http://img102.imageshack.us/img102/7307/1476merced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554956"/>
            <a:ext cx="5715000" cy="3214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850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prototipar</a:t>
            </a:r>
            <a:r>
              <a:rPr lang="en-US" dirty="0" smtClean="0"/>
              <a:t>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4D84"/>
                </a:solidFill>
              </a:rPr>
              <a:t>Sensação</a:t>
            </a:r>
            <a:r>
              <a:rPr lang="en-US" dirty="0">
                <a:solidFill>
                  <a:srgbClr val="004D84"/>
                </a:solidFill>
              </a:rPr>
              <a:t>: Como </a:t>
            </a:r>
            <a:r>
              <a:rPr lang="en-US" dirty="0" err="1">
                <a:solidFill>
                  <a:srgbClr val="004D84"/>
                </a:solidFill>
              </a:rPr>
              <a:t>deve</a:t>
            </a:r>
            <a:r>
              <a:rPr lang="en-US" dirty="0">
                <a:solidFill>
                  <a:srgbClr val="004D84"/>
                </a:solidFill>
              </a:rPr>
              <a:t> </a:t>
            </a:r>
            <a:r>
              <a:rPr lang="en-US" dirty="0" err="1">
                <a:solidFill>
                  <a:srgbClr val="004D84"/>
                </a:solidFill>
              </a:rPr>
              <a:t>ser</a:t>
            </a:r>
            <a:r>
              <a:rPr lang="en-US" dirty="0">
                <a:solidFill>
                  <a:srgbClr val="004D84"/>
                </a:solidFill>
              </a:rPr>
              <a:t> a </a:t>
            </a:r>
            <a:r>
              <a:rPr lang="en-US" dirty="0" err="1">
                <a:solidFill>
                  <a:srgbClr val="004D84"/>
                </a:solidFill>
              </a:rPr>
              <a:t>aparência</a:t>
            </a:r>
            <a:r>
              <a:rPr lang="en-US" dirty="0">
                <a:solidFill>
                  <a:srgbClr val="004D84"/>
                </a:solidFill>
              </a:rPr>
              <a:t>?</a:t>
            </a:r>
          </a:p>
          <a:p>
            <a:endParaRPr lang="en-US" dirty="0">
              <a:solidFill>
                <a:srgbClr val="004D84"/>
              </a:solidFill>
            </a:endParaRPr>
          </a:p>
          <a:p>
            <a:r>
              <a:rPr lang="en-US" dirty="0" err="1">
                <a:solidFill>
                  <a:srgbClr val="004D84"/>
                </a:solidFill>
              </a:rPr>
              <a:t>Implementação</a:t>
            </a:r>
            <a:r>
              <a:rPr lang="en-US" dirty="0">
                <a:solidFill>
                  <a:srgbClr val="004D84"/>
                </a:solidFill>
              </a:rPr>
              <a:t>: Como </a:t>
            </a:r>
            <a:r>
              <a:rPr lang="en-US" dirty="0" err="1">
                <a:solidFill>
                  <a:srgbClr val="004D84"/>
                </a:solidFill>
              </a:rPr>
              <a:t>deverá</a:t>
            </a:r>
            <a:r>
              <a:rPr lang="en-US" dirty="0">
                <a:solidFill>
                  <a:srgbClr val="004D84"/>
                </a:solidFill>
              </a:rPr>
              <a:t> </a:t>
            </a:r>
            <a:r>
              <a:rPr lang="en-US" dirty="0" err="1">
                <a:solidFill>
                  <a:srgbClr val="004D84"/>
                </a:solidFill>
              </a:rPr>
              <a:t>funcionar</a:t>
            </a:r>
            <a:r>
              <a:rPr lang="en-US" dirty="0">
                <a:solidFill>
                  <a:srgbClr val="004D84"/>
                </a:solidFill>
              </a:rPr>
              <a:t>?</a:t>
            </a:r>
          </a:p>
          <a:p>
            <a:endParaRPr lang="en-US" dirty="0">
              <a:solidFill>
                <a:srgbClr val="004D84"/>
              </a:solidFill>
            </a:endParaRPr>
          </a:p>
          <a:p>
            <a:r>
              <a:rPr lang="en-US" dirty="0" err="1">
                <a:solidFill>
                  <a:srgbClr val="004D84"/>
                </a:solidFill>
              </a:rPr>
              <a:t>Função</a:t>
            </a:r>
            <a:r>
              <a:rPr lang="en-US" dirty="0">
                <a:solidFill>
                  <a:srgbClr val="004D84"/>
                </a:solidFill>
              </a:rPr>
              <a:t>: Como </a:t>
            </a:r>
            <a:r>
              <a:rPr lang="en-US" dirty="0" err="1">
                <a:solidFill>
                  <a:srgbClr val="004D84"/>
                </a:solidFill>
              </a:rPr>
              <a:t>pode</a:t>
            </a:r>
            <a:r>
              <a:rPr lang="en-US" dirty="0">
                <a:solidFill>
                  <a:srgbClr val="004D84"/>
                </a:solidFill>
              </a:rPr>
              <a:t> </a:t>
            </a:r>
            <a:r>
              <a:rPr lang="en-US" dirty="0" err="1">
                <a:solidFill>
                  <a:srgbClr val="004D84"/>
                </a:solidFill>
              </a:rPr>
              <a:t>ser</a:t>
            </a:r>
            <a:r>
              <a:rPr lang="en-US" dirty="0">
                <a:solidFill>
                  <a:srgbClr val="004D84"/>
                </a:solidFill>
              </a:rPr>
              <a:t> a </a:t>
            </a:r>
            <a:r>
              <a:rPr lang="en-US" dirty="0" err="1">
                <a:solidFill>
                  <a:srgbClr val="004D84"/>
                </a:solidFill>
              </a:rPr>
              <a:t>experiência</a:t>
            </a:r>
            <a:r>
              <a:rPr lang="en-US" dirty="0">
                <a:solidFill>
                  <a:srgbClr val="004D84"/>
                </a:solidFill>
              </a:rPr>
              <a:t>?</a:t>
            </a:r>
            <a:endParaRPr lang="pt-BR" dirty="0">
              <a:solidFill>
                <a:srgbClr val="004D84"/>
              </a:solidFill>
            </a:endParaRPr>
          </a:p>
          <a:p>
            <a:endParaRPr lang="pt-BR" dirty="0">
              <a:solidFill>
                <a:srgbClr val="004D84"/>
              </a:solidFill>
            </a:endParaRPr>
          </a:p>
        </p:txBody>
      </p:sp>
      <p:pic>
        <p:nvPicPr>
          <p:cNvPr id="5122" name="Picture 2" descr="http://www.fastcodesign.com/multisite_files/codesign/imagecache/960/article_feature/10-10_Rapid_Prototyping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6" y="1674480"/>
            <a:ext cx="5169408" cy="2834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42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dirty="0" smtClean="0"/>
              <a:t>Escolha as ferramentas apropriadas para cada estado</a:t>
            </a:r>
            <a:endParaRPr lang="pt-BR" sz="1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u="sng" dirty="0" err="1" smtClean="0">
                <a:solidFill>
                  <a:srgbClr val="004D84"/>
                </a:solidFill>
              </a:rPr>
              <a:t>Storyboard</a:t>
            </a:r>
            <a:endParaRPr lang="pt-BR" u="sng" dirty="0" smtClean="0">
              <a:solidFill>
                <a:srgbClr val="004D84"/>
              </a:solidFill>
            </a:endParaRPr>
          </a:p>
          <a:p>
            <a:r>
              <a:rPr lang="pt-BR" dirty="0" smtClean="0">
                <a:solidFill>
                  <a:srgbClr val="004D84"/>
                </a:solidFill>
              </a:rPr>
              <a:t>Criação de protótipos em papel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Testes com protótipos em papeis</a:t>
            </a:r>
          </a:p>
          <a:p>
            <a:r>
              <a:rPr lang="pt-BR" dirty="0" err="1" smtClean="0">
                <a:solidFill>
                  <a:srgbClr val="004D84"/>
                </a:solidFill>
              </a:rPr>
              <a:t>Mock-Up</a:t>
            </a:r>
            <a:r>
              <a:rPr lang="pt-BR" dirty="0" smtClean="0">
                <a:solidFill>
                  <a:srgbClr val="004D84"/>
                </a:solidFill>
              </a:rPr>
              <a:t> Digital</a:t>
            </a:r>
            <a:endParaRPr lang="pt-BR" dirty="0">
              <a:solidFill>
                <a:srgbClr val="004D84"/>
              </a:solidFill>
            </a:endParaRPr>
          </a:p>
        </p:txBody>
      </p:sp>
      <p:pic>
        <p:nvPicPr>
          <p:cNvPr id="3074" name="Picture 2" descr="https://coursera-uploads.s3.amazonaws.com/user-357ffc8e0af59a5988b5fe1e/164/asst-2/164-507abd65335742.7517902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814180" cy="53285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0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dirty="0" smtClean="0"/>
              <a:t>Escolha as ferramentas apropriadas para cada estado</a:t>
            </a:r>
            <a:endParaRPr lang="pt-BR" sz="1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004D84"/>
                </a:solidFill>
              </a:rPr>
              <a:t>Storyboard</a:t>
            </a:r>
            <a:endParaRPr lang="pt-BR" dirty="0" smtClean="0">
              <a:solidFill>
                <a:srgbClr val="004D84"/>
              </a:solidFill>
            </a:endParaRPr>
          </a:p>
          <a:p>
            <a:r>
              <a:rPr lang="pt-BR" u="sng" dirty="0" smtClean="0">
                <a:solidFill>
                  <a:srgbClr val="004D84"/>
                </a:solidFill>
              </a:rPr>
              <a:t>Criação de protótipos em papel</a:t>
            </a:r>
          </a:p>
          <a:p>
            <a:r>
              <a:rPr lang="pt-BR" u="sng" dirty="0" smtClean="0">
                <a:solidFill>
                  <a:srgbClr val="004D84"/>
                </a:solidFill>
              </a:rPr>
              <a:t>Testes com protótipos em papeis</a:t>
            </a:r>
          </a:p>
          <a:p>
            <a:r>
              <a:rPr lang="pt-BR" dirty="0" err="1" smtClean="0">
                <a:solidFill>
                  <a:srgbClr val="004D84"/>
                </a:solidFill>
              </a:rPr>
              <a:t>Mock-Up</a:t>
            </a:r>
            <a:r>
              <a:rPr lang="pt-BR" dirty="0" smtClean="0">
                <a:solidFill>
                  <a:srgbClr val="004D84"/>
                </a:solidFill>
              </a:rPr>
              <a:t> Digital</a:t>
            </a:r>
            <a:endParaRPr lang="pt-BR" dirty="0">
              <a:solidFill>
                <a:srgbClr val="004D84"/>
              </a:solidFill>
            </a:endParaRPr>
          </a:p>
        </p:txBody>
      </p:sp>
      <p:pic>
        <p:nvPicPr>
          <p:cNvPr id="4" name="Proto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3" y="764704"/>
            <a:ext cx="5472609" cy="4104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52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dirty="0" smtClean="0"/>
              <a:t>Escolha as ferramentas apropriadas para cada estado</a:t>
            </a:r>
            <a:endParaRPr lang="pt-BR" sz="1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004D84"/>
                </a:solidFill>
              </a:rPr>
              <a:t>Storyboard</a:t>
            </a:r>
            <a:endParaRPr lang="pt-BR" dirty="0" smtClean="0">
              <a:solidFill>
                <a:srgbClr val="004D84"/>
              </a:solidFill>
            </a:endParaRPr>
          </a:p>
          <a:p>
            <a:r>
              <a:rPr lang="pt-BR" dirty="0" smtClean="0">
                <a:solidFill>
                  <a:srgbClr val="004D84"/>
                </a:solidFill>
              </a:rPr>
              <a:t>Criação de protótipos em papel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Testes com protótipos em papeis</a:t>
            </a:r>
          </a:p>
          <a:p>
            <a:r>
              <a:rPr lang="pt-BR" u="sng" dirty="0" err="1" smtClean="0">
                <a:solidFill>
                  <a:srgbClr val="004D84"/>
                </a:solidFill>
              </a:rPr>
              <a:t>Mock-Up</a:t>
            </a:r>
            <a:r>
              <a:rPr lang="pt-BR" u="sng" dirty="0" smtClean="0">
                <a:solidFill>
                  <a:srgbClr val="004D84"/>
                </a:solidFill>
              </a:rPr>
              <a:t> </a:t>
            </a:r>
            <a:r>
              <a:rPr lang="pt-BR" u="sng" dirty="0" smtClean="0">
                <a:solidFill>
                  <a:srgbClr val="004D84"/>
                </a:solidFill>
              </a:rPr>
              <a:t>Digital</a:t>
            </a:r>
            <a:endParaRPr lang="pt-BR" u="sng" dirty="0">
              <a:solidFill>
                <a:srgbClr val="004D84"/>
              </a:solidFill>
            </a:endParaRPr>
          </a:p>
        </p:txBody>
      </p:sp>
      <p:pic>
        <p:nvPicPr>
          <p:cNvPr id="1026" name="Picture 2" descr="http://www.flexdevelopers.com/b/uploaded_images/mytu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472608" cy="488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diversas formas de avaliação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4D84"/>
                </a:solidFill>
              </a:rPr>
              <a:t>Empírico:  Avaliando com usuários reais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Formal: Modelos e fórmulas para mensuração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Automatizado: Mensuração por software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Crítico: Avaliação de peritos e feedback heurístico</a:t>
            </a:r>
            <a:endParaRPr lang="pt-BR" dirty="0">
              <a:solidFill>
                <a:srgbClr val="004D84"/>
              </a:solidFill>
            </a:endParaRPr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43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diversas formas de avaliação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u="sng" dirty="0" smtClean="0">
                <a:solidFill>
                  <a:srgbClr val="004D84"/>
                </a:solidFill>
              </a:rPr>
              <a:t>Empírico:  Avaliando com usuários reais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Formal: Modelos e fórmulas para mensuração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Automatizado: Mensuração por software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Crítico: Avaliação de peritos e feedback heurístico</a:t>
            </a:r>
            <a:endParaRPr lang="pt-BR" dirty="0">
              <a:solidFill>
                <a:srgbClr val="004D84"/>
              </a:solidFill>
            </a:endParaRPr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24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Empírico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u="sng" dirty="0" smtClean="0">
                <a:solidFill>
                  <a:srgbClr val="004D84"/>
                </a:solidFill>
              </a:rPr>
              <a:t>Objetivos bem definidos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>
                <a:solidFill>
                  <a:srgbClr val="004D84"/>
                </a:solidFill>
              </a:rPr>
              <a:t>Escopo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>
                <a:solidFill>
                  <a:srgbClr val="004D84"/>
                </a:solidFill>
              </a:rPr>
              <a:t>Proposta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>
                <a:solidFill>
                  <a:srgbClr val="004D84"/>
                </a:solidFill>
              </a:rPr>
              <a:t>Hipótese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>
                <a:solidFill>
                  <a:srgbClr val="004D84"/>
                </a:solidFill>
              </a:rPr>
              <a:t>Local e horário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>
                <a:solidFill>
                  <a:srgbClr val="004D84"/>
                </a:solidFill>
              </a:rPr>
              <a:t>Participantes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>
                <a:solidFill>
                  <a:srgbClr val="004D84"/>
                </a:solidFill>
              </a:rPr>
              <a:t>Cenário</a:t>
            </a:r>
          </a:p>
          <a:p>
            <a:r>
              <a:rPr lang="pt-BR" u="sng" dirty="0" smtClean="0">
                <a:solidFill>
                  <a:srgbClr val="004D84"/>
                </a:solidFill>
              </a:rPr>
              <a:t>Planejamento dos passos</a:t>
            </a:r>
          </a:p>
          <a:p>
            <a:r>
              <a:rPr lang="pt-BR" u="sng" dirty="0" smtClean="0">
                <a:solidFill>
                  <a:srgbClr val="004D84"/>
                </a:solidFill>
              </a:rPr>
              <a:t>Considerações éticas (Testar sistema e não pessoas)</a:t>
            </a:r>
          </a:p>
          <a:p>
            <a:r>
              <a:rPr lang="pt-BR" u="sng" dirty="0" smtClean="0">
                <a:solidFill>
                  <a:srgbClr val="004D84"/>
                </a:solidFill>
              </a:rPr>
              <a:t>Capturando resultados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>
                <a:solidFill>
                  <a:srgbClr val="004D84"/>
                </a:solidFill>
              </a:rPr>
              <a:t>Gravando vídeo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>
                <a:solidFill>
                  <a:srgbClr val="004D84"/>
                </a:solidFill>
              </a:rPr>
              <a:t>Técnica do pensamento alto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>
                <a:solidFill>
                  <a:srgbClr val="004D84"/>
                </a:solidFill>
              </a:rPr>
              <a:t>Escaneamento cognitivo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smtClean="0">
                <a:solidFill>
                  <a:srgbClr val="004D84"/>
                </a:solidFill>
              </a:rPr>
              <a:t>Observador escondido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pt-BR" sz="1300" u="sng" dirty="0" err="1" smtClean="0">
                <a:solidFill>
                  <a:srgbClr val="004D84"/>
                </a:solidFill>
              </a:rPr>
              <a:t>Debrief</a:t>
            </a:r>
            <a:endParaRPr lang="pt-BR" sz="1300" u="sng" dirty="0" smtClean="0">
              <a:solidFill>
                <a:srgbClr val="004D84"/>
              </a:solidFill>
            </a:endParaRPr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1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diversas formas de avaliação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4D84"/>
                </a:solidFill>
              </a:rPr>
              <a:t>Empírico:  Avaliando com usuários reais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Formal: </a:t>
            </a:r>
            <a:r>
              <a:rPr lang="pt-BR" u="sng" dirty="0" smtClean="0">
                <a:solidFill>
                  <a:srgbClr val="004D84"/>
                </a:solidFill>
              </a:rPr>
              <a:t>Modelos e fórmulas para mensuração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Automatizado: Mensuração por software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Crítico: Avaliação de peritos e feedback heurístico</a:t>
            </a:r>
            <a:endParaRPr lang="pt-BR" dirty="0">
              <a:solidFill>
                <a:srgbClr val="004D84"/>
              </a:solidFill>
            </a:endParaRPr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www.valianza.com.br/blog/wp-content/uploads/2012/09/Formula-da-Felicid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2" y="1556792"/>
            <a:ext cx="4649755" cy="348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887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Computador</a:t>
            </a:r>
            <a:endParaRPr lang="pt-BR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074" name="Picture 2" descr="http://upload.wikimedia.org/wikipedia/commons/thumb/4/4f/Tablet.jpg/300px-Table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087" y="1693862"/>
            <a:ext cx="38100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rganizacaodecomputadores.files.wordpress.com/2011/08/mainframe-detalhe1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8212" y="2284412"/>
            <a:ext cx="3810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Formal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4D84"/>
                </a:solidFill>
              </a:rPr>
              <a:t>Modelo estocástico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Modelo cognitivo (GOMS)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Modelo de tarefas</a:t>
            </a:r>
            <a:endParaRPr lang="pt-BR" dirty="0">
              <a:solidFill>
                <a:srgbClr val="004D84"/>
              </a:solidFill>
            </a:endParaRPr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www.valianza.com.br/blog/wp-content/uploads/2012/09/Formula-da-Felicid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2" y="1556792"/>
            <a:ext cx="4649755" cy="348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61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diversas formas de avaliação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4D84"/>
                </a:solidFill>
              </a:rPr>
              <a:t>Empírico:  Avaliando com usuários reais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Formal: Modelos e fórmulas para mensuração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Automatizado: </a:t>
            </a:r>
            <a:r>
              <a:rPr lang="pt-BR" u="sng" dirty="0" smtClean="0">
                <a:solidFill>
                  <a:srgbClr val="004D84"/>
                </a:solidFill>
              </a:rPr>
              <a:t>Mensuração por software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Crítico: Avaliação de peritos e feedback heurístico</a:t>
            </a:r>
            <a:endParaRPr lang="pt-BR" dirty="0">
              <a:solidFill>
                <a:srgbClr val="004D84"/>
              </a:solidFill>
            </a:endParaRPr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www.valianza.com.br/blog/wp-content/uploads/2012/09/Formula-da-Felicid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2" y="1556792"/>
            <a:ext cx="4649755" cy="348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File:Yarbus The Visitor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6518"/>
            <a:ext cx="5077087" cy="4332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49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Automatizado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004D84"/>
                </a:solidFill>
              </a:rPr>
              <a:t>Eye</a:t>
            </a:r>
            <a:r>
              <a:rPr lang="pt-BR" dirty="0" smtClean="0">
                <a:solidFill>
                  <a:srgbClr val="004D84"/>
                </a:solidFill>
              </a:rPr>
              <a:t> </a:t>
            </a:r>
            <a:r>
              <a:rPr lang="pt-BR" dirty="0" err="1" smtClean="0">
                <a:solidFill>
                  <a:srgbClr val="004D84"/>
                </a:solidFill>
              </a:rPr>
              <a:t>tracking</a:t>
            </a:r>
            <a:endParaRPr lang="pt-BR" dirty="0" smtClean="0">
              <a:solidFill>
                <a:srgbClr val="004D84"/>
              </a:solidFill>
            </a:endParaRPr>
          </a:p>
          <a:p>
            <a:r>
              <a:rPr lang="pt-BR" dirty="0" smtClean="0">
                <a:solidFill>
                  <a:srgbClr val="004D84"/>
                </a:solidFill>
              </a:rPr>
              <a:t>Mouse </a:t>
            </a:r>
            <a:r>
              <a:rPr lang="pt-BR" dirty="0" err="1" smtClean="0">
                <a:solidFill>
                  <a:srgbClr val="004D84"/>
                </a:solidFill>
              </a:rPr>
              <a:t>Tracking</a:t>
            </a:r>
            <a:endParaRPr lang="pt-BR" dirty="0" smtClean="0">
              <a:solidFill>
                <a:srgbClr val="004D84"/>
              </a:solidFill>
            </a:endParaRPr>
          </a:p>
          <a:p>
            <a:r>
              <a:rPr lang="pt-BR" dirty="0" err="1" smtClean="0">
                <a:solidFill>
                  <a:srgbClr val="004D84"/>
                </a:solidFill>
              </a:rPr>
              <a:t>Profilers</a:t>
            </a:r>
            <a:endParaRPr lang="pt-BR" dirty="0" smtClean="0">
              <a:solidFill>
                <a:srgbClr val="004D84"/>
              </a:solidFill>
            </a:endParaRPr>
          </a:p>
          <a:p>
            <a:r>
              <a:rPr lang="pt-BR" dirty="0" smtClean="0">
                <a:solidFill>
                  <a:srgbClr val="004D84"/>
                </a:solidFill>
              </a:rPr>
              <a:t>Stress Test</a:t>
            </a:r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www.valianza.com.br/blog/wp-content/uploads/2012/09/Formula-da-Felicid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2" y="1556792"/>
            <a:ext cx="4649755" cy="348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File:Yarbus The Visitor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6518"/>
            <a:ext cx="5077087" cy="4332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20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diversas formas de avaliação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4D84"/>
                </a:solidFill>
              </a:rPr>
              <a:t>Empírico:  Avaliando com usuários reais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Formal: Modelos e fórmulas para mensuração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Automatizado: Mensuração por software</a:t>
            </a:r>
          </a:p>
          <a:p>
            <a:r>
              <a:rPr lang="pt-BR" dirty="0" smtClean="0">
                <a:solidFill>
                  <a:srgbClr val="004D84"/>
                </a:solidFill>
              </a:rPr>
              <a:t>Crítico: </a:t>
            </a:r>
            <a:r>
              <a:rPr lang="pt-BR" u="sng" dirty="0" smtClean="0">
                <a:solidFill>
                  <a:srgbClr val="004D84"/>
                </a:solidFill>
              </a:rPr>
              <a:t>Avaliação de peritos e feedback heurístico</a:t>
            </a:r>
            <a:endParaRPr lang="pt-BR" u="sng" dirty="0">
              <a:solidFill>
                <a:srgbClr val="004D84"/>
              </a:solidFill>
            </a:endParaRPr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www.valianza.com.br/blog/wp-content/uploads/2012/09/Formula-da-Felicid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2" y="1556792"/>
            <a:ext cx="4649755" cy="348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File:Yarbus The Visitor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6518"/>
            <a:ext cx="5077087" cy="4332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6" y="1556792"/>
            <a:ext cx="5614494" cy="3013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05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http://www.useit.com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</p:txBody>
      </p:sp>
      <p:pic>
        <p:nvPicPr>
          <p:cNvPr id="5122" name="Picture 2" descr="http://gestaodepessoasrh.files.wordpress.com/2008/09/avalia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009650"/>
            <a:ext cx="381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65200"/>
            <a:ext cx="44069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www.valianza.com.br/blog/wp-content/uploads/2012/09/Formula-da-Felicida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2" y="1556792"/>
            <a:ext cx="4649755" cy="348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File:Yarbus The Visitor.jp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6518"/>
            <a:ext cx="5077087" cy="4332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6" y="1556792"/>
            <a:ext cx="5614494" cy="3013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11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4" descr="fundo_t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913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312738" y="1095375"/>
            <a:ext cx="5194300" cy="3714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400" b="1" kern="0" dirty="0">
                <a:solidFill>
                  <a:srgbClr val="004D84"/>
                </a:solidFill>
                <a:latin typeface="Trebuchet MS" pitchFamily="34" charset="0"/>
                <a:cs typeface="+mn-cs"/>
              </a:rPr>
              <a:t>Nesta aula você...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315913" y="1970088"/>
            <a:ext cx="5195887" cy="1336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pt-BR" kern="0" dirty="0">
                <a:solidFill>
                  <a:srgbClr val="004D84"/>
                </a:solidFill>
                <a:latin typeface="Trebuchet MS" pitchFamily="34" charset="0"/>
                <a:cs typeface="+mn-cs"/>
              </a:rPr>
              <a:t>Identificou as diferenças entre projetos multimídia e web. Verificou como são estruturadas as equipes de um projeto para a internet;</a:t>
            </a:r>
            <a:endParaRPr lang="pt-BR" kern="0" dirty="0">
              <a:solidFill>
                <a:srgbClr val="004D84"/>
              </a:solidFill>
              <a:latin typeface="Trebuchet MS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pt-BR" kern="0" dirty="0">
                <a:solidFill>
                  <a:srgbClr val="004D84"/>
                </a:solidFill>
                <a:latin typeface="Trebuchet MS" pitchFamily="34" charset="0"/>
                <a:cs typeface="+mn-cs"/>
              </a:rPr>
              <a:t>Relacionou as características do design, hierarquia dos elementos e usabilidade;</a:t>
            </a:r>
            <a:endParaRPr lang="pt-BR" kern="0" dirty="0">
              <a:solidFill>
                <a:srgbClr val="004D84"/>
              </a:solidFill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Humano</a:t>
            </a:r>
            <a:endParaRPr lang="pt-BR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026" name="Picture 2" descr="http://www.cosmosmagazine.com/files/imagecache/news/files/20061031_neand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523" y="1219200"/>
            <a:ext cx="3657129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mcham.etapahtuma.fi/portals/2/_MG_999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862" y="1216025"/>
            <a:ext cx="3400701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3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Interação</a:t>
            </a:r>
            <a:endParaRPr lang="pt-BR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100" name="Picture 4" descr="http://financialphilosopher.typepad.com/photos/uncategorized/2008/05/12/caveman_comput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191" y="2382664"/>
            <a:ext cx="3179618" cy="26101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771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IHC</a:t>
            </a:r>
            <a:endParaRPr lang="pt-BR" dirty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54447343"/>
              </p:ext>
            </p:extLst>
          </p:nvPr>
        </p:nvGraphicFramePr>
        <p:xfrm>
          <a:off x="457200" y="1337953"/>
          <a:ext cx="8229600" cy="535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O </a:t>
            </a:r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bom</a:t>
            </a: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 design</a:t>
            </a:r>
            <a:endParaRPr lang="pt-BR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5124" name="Picture 4" descr="http://getfile4.posterous.com/getfile/files.posterous.com/andyblumenthal/PDsRKP7NnvhFAgpuEFdqu4y9G2WQnWPPmz2zcPovfSCLQZGwEl1PrCqeAKc0/computer_lov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0" y="1968500"/>
            <a:ext cx="2667000" cy="343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O mal design</a:t>
            </a:r>
            <a:endParaRPr lang="pt-BR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7172" name="Picture 4" descr="http://mlblogsmartelli.files.wordpress.com/2010/08/error1.jpg?w=311&amp;h=2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790921" cy="2718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10 princípios da usabilidade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7293980"/>
              </p:ext>
            </p:extLst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8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sos Livres_final_ok">
  <a:themeElements>
    <a:clrScheme name="Personalizada 1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9648</TotalTime>
  <Words>1352</Words>
  <Application>Microsoft Office PowerPoint</Application>
  <PresentationFormat>Apresentação na tela (4:3)</PresentationFormat>
  <Paragraphs>213</Paragraphs>
  <Slides>35</Slides>
  <Notes>6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Trebuchet MS</vt:lpstr>
      <vt:lpstr>Wingdings</vt:lpstr>
      <vt:lpstr>Cursos Livres_final_ok</vt:lpstr>
      <vt:lpstr>Apresentação do PowerPoint</vt:lpstr>
      <vt:lpstr>Apresentação do PowerPoint</vt:lpstr>
      <vt:lpstr>Computador</vt:lpstr>
      <vt:lpstr>Humano</vt:lpstr>
      <vt:lpstr>Interação</vt:lpstr>
      <vt:lpstr>IHC</vt:lpstr>
      <vt:lpstr>O bom design</vt:lpstr>
      <vt:lpstr>O mal design</vt:lpstr>
      <vt:lpstr>10 princípios da usabilidade</vt:lpstr>
      <vt:lpstr>10 princípios da usabilidade</vt:lpstr>
      <vt:lpstr>Heurística para sites</vt:lpstr>
      <vt:lpstr>Sugestões para site - Navegação</vt:lpstr>
      <vt:lpstr>Sugestões para site - Acesso</vt:lpstr>
      <vt:lpstr>Sugestões para site – Design da informação</vt:lpstr>
      <vt:lpstr>Observação participativa</vt:lpstr>
      <vt:lpstr>Entrevista</vt:lpstr>
      <vt:lpstr>Diário</vt:lpstr>
      <vt:lpstr>Usuário inventor</vt:lpstr>
      <vt:lpstr>Usuários extremos</vt:lpstr>
      <vt:lpstr>Mantenha os usuários em mente - Personas</vt:lpstr>
      <vt:lpstr>O poder do protótipo</vt:lpstr>
      <vt:lpstr>O que prototipar?</vt:lpstr>
      <vt:lpstr>Escolha as ferramentas apropriadas para cada estado</vt:lpstr>
      <vt:lpstr>Escolha as ferramentas apropriadas para cada estado</vt:lpstr>
      <vt:lpstr>Escolha as ferramentas apropriadas para cada estado</vt:lpstr>
      <vt:lpstr>As diversas formas de avaliação</vt:lpstr>
      <vt:lpstr>As diversas formas de avaliação</vt:lpstr>
      <vt:lpstr>Empírico</vt:lpstr>
      <vt:lpstr>As diversas formas de avaliação</vt:lpstr>
      <vt:lpstr>Formal</vt:lpstr>
      <vt:lpstr>As diversas formas de avaliação</vt:lpstr>
      <vt:lpstr>Automatizado</vt:lpstr>
      <vt:lpstr>As diversas formas de avaliação</vt:lpstr>
      <vt:lpstr>Crítico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claudio.rodrigues</dc:creator>
  <cp:lastModifiedBy>Yves J. Albuquerque</cp:lastModifiedBy>
  <cp:revision>199</cp:revision>
  <dcterms:created xsi:type="dcterms:W3CDTF">2011-05-20T17:43:12Z</dcterms:created>
  <dcterms:modified xsi:type="dcterms:W3CDTF">2013-04-08T20:40:59Z</dcterms:modified>
</cp:coreProperties>
</file>