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8" r:id="rId2"/>
    <p:sldId id="263" r:id="rId3"/>
    <p:sldId id="269" r:id="rId4"/>
    <p:sldId id="268" r:id="rId5"/>
    <p:sldId id="267" r:id="rId6"/>
    <p:sldId id="266" r:id="rId7"/>
    <p:sldId id="276" r:id="rId8"/>
    <p:sldId id="275" r:id="rId9"/>
    <p:sldId id="271" r:id="rId10"/>
    <p:sldId id="272" r:id="rId11"/>
    <p:sldId id="270" r:id="rId12"/>
    <p:sldId id="274" r:id="rId13"/>
    <p:sldId id="273" r:id="rId14"/>
    <p:sldId id="281" r:id="rId15"/>
    <p:sldId id="282" r:id="rId16"/>
    <p:sldId id="283" r:id="rId17"/>
    <p:sldId id="278" r:id="rId18"/>
    <p:sldId id="279" r:id="rId19"/>
    <p:sldId id="280" r:id="rId20"/>
    <p:sldId id="284" r:id="rId21"/>
    <p:sldId id="286" r:id="rId22"/>
    <p:sldId id="277" r:id="rId23"/>
    <p:sldId id="291" r:id="rId24"/>
    <p:sldId id="292" r:id="rId25"/>
    <p:sldId id="294" r:id="rId26"/>
    <p:sldId id="293" r:id="rId27"/>
    <p:sldId id="295" r:id="rId28"/>
    <p:sldId id="296" r:id="rId29"/>
    <p:sldId id="297" r:id="rId30"/>
    <p:sldId id="298" r:id="rId31"/>
    <p:sldId id="287" r:id="rId32"/>
    <p:sldId id="299" r:id="rId33"/>
    <p:sldId id="301" r:id="rId34"/>
    <p:sldId id="300" r:id="rId35"/>
    <p:sldId id="302" r:id="rId36"/>
    <p:sldId id="303" r:id="rId37"/>
    <p:sldId id="304" r:id="rId38"/>
    <p:sldId id="305" r:id="rId39"/>
    <p:sldId id="306" r:id="rId40"/>
    <p:sldId id="288" r:id="rId41"/>
    <p:sldId id="327" r:id="rId42"/>
    <p:sldId id="289" r:id="rId43"/>
    <p:sldId id="308" r:id="rId44"/>
    <p:sldId id="307" r:id="rId45"/>
    <p:sldId id="309" r:id="rId46"/>
    <p:sldId id="310" r:id="rId47"/>
    <p:sldId id="311" r:id="rId48"/>
    <p:sldId id="316" r:id="rId49"/>
    <p:sldId id="317" r:id="rId50"/>
    <p:sldId id="312" r:id="rId51"/>
    <p:sldId id="313" r:id="rId52"/>
    <p:sldId id="314" r:id="rId53"/>
    <p:sldId id="315" r:id="rId54"/>
    <p:sldId id="290" r:id="rId55"/>
    <p:sldId id="319" r:id="rId56"/>
    <p:sldId id="318" r:id="rId57"/>
    <p:sldId id="320" r:id="rId58"/>
    <p:sldId id="321" r:id="rId59"/>
    <p:sldId id="322" r:id="rId60"/>
    <p:sldId id="323" r:id="rId61"/>
    <p:sldId id="324" r:id="rId62"/>
    <p:sldId id="325" r:id="rId63"/>
    <p:sldId id="329" r:id="rId64"/>
    <p:sldId id="328" r:id="rId65"/>
    <p:sldId id="330" r:id="rId66"/>
    <p:sldId id="331" r:id="rId6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468"/>
    <a:srgbClr val="B1C800"/>
    <a:srgbClr val="DAE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59674" autoAdjust="0"/>
  </p:normalViewPr>
  <p:slideViewPr>
    <p:cSldViewPr>
      <p:cViewPr>
        <p:scale>
          <a:sx n="60" d="100"/>
          <a:sy n="60" d="100"/>
        </p:scale>
        <p:origin x="-18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D8825-2C55-4EC8-A186-A19AB1E66929}" type="doc">
      <dgm:prSet loTypeId="urn:microsoft.com/office/officeart/2005/8/layout/pyramid1" loCatId="pyramid" qsTypeId="urn:microsoft.com/office/officeart/2005/8/quickstyle/simple2" qsCatId="simple" csTypeId="urn:microsoft.com/office/officeart/2005/8/colors/accent1_2" csCatId="accent1" phldr="1"/>
      <dgm:spPr/>
    </dgm:pt>
    <dgm:pt modelId="{DB9EB871-13C8-4881-84B5-1F6F531CB00F}">
      <dgm:prSet phldrT="[Texto]"/>
      <dgm:spPr/>
      <dgm:t>
        <a:bodyPr/>
        <a:lstStyle/>
        <a:p>
          <a:r>
            <a:rPr lang="en-US" dirty="0" err="1" smtClean="0"/>
            <a:t>Estratégico</a:t>
          </a:r>
          <a:endParaRPr lang="pt-BR" dirty="0"/>
        </a:p>
      </dgm:t>
    </dgm:pt>
    <dgm:pt modelId="{D17EAFE8-7526-493F-866D-F11FCF31F2DF}" type="parTrans" cxnId="{6EA2EAE6-233C-445D-81C2-4F1A4B7F0CC8}">
      <dgm:prSet/>
      <dgm:spPr/>
      <dgm:t>
        <a:bodyPr/>
        <a:lstStyle/>
        <a:p>
          <a:endParaRPr lang="pt-BR"/>
        </a:p>
      </dgm:t>
    </dgm:pt>
    <dgm:pt modelId="{71320D0B-22CE-41E9-BBD4-A95368765473}" type="sibTrans" cxnId="{6EA2EAE6-233C-445D-81C2-4F1A4B7F0CC8}">
      <dgm:prSet/>
      <dgm:spPr/>
      <dgm:t>
        <a:bodyPr/>
        <a:lstStyle/>
        <a:p>
          <a:endParaRPr lang="pt-BR"/>
        </a:p>
      </dgm:t>
    </dgm:pt>
    <dgm:pt modelId="{23B23985-61FF-47EA-9B3F-BECDF0230535}">
      <dgm:prSet phldrT="[Texto]"/>
      <dgm:spPr/>
      <dgm:t>
        <a:bodyPr/>
        <a:lstStyle/>
        <a:p>
          <a:r>
            <a:rPr lang="en-US" dirty="0" err="1" smtClean="0"/>
            <a:t>Tático</a:t>
          </a:r>
          <a:endParaRPr lang="pt-BR" dirty="0"/>
        </a:p>
      </dgm:t>
    </dgm:pt>
    <dgm:pt modelId="{58A11CD8-61DD-4033-8B50-ECA1549A42EA}" type="parTrans" cxnId="{F91ACF39-E86E-448E-97D5-BD7A03FF0D3D}">
      <dgm:prSet/>
      <dgm:spPr/>
      <dgm:t>
        <a:bodyPr/>
        <a:lstStyle/>
        <a:p>
          <a:endParaRPr lang="pt-BR"/>
        </a:p>
      </dgm:t>
    </dgm:pt>
    <dgm:pt modelId="{190F5695-2911-400F-B082-E1DC77EA2800}" type="sibTrans" cxnId="{F91ACF39-E86E-448E-97D5-BD7A03FF0D3D}">
      <dgm:prSet/>
      <dgm:spPr/>
      <dgm:t>
        <a:bodyPr/>
        <a:lstStyle/>
        <a:p>
          <a:endParaRPr lang="pt-BR"/>
        </a:p>
      </dgm:t>
    </dgm:pt>
    <dgm:pt modelId="{09C1622B-1F1D-4934-A10B-E31E955FB4B6}">
      <dgm:prSet phldrT="[Texto]"/>
      <dgm:spPr/>
      <dgm:t>
        <a:bodyPr/>
        <a:lstStyle/>
        <a:p>
          <a:r>
            <a:rPr lang="en-US" dirty="0" err="1" smtClean="0"/>
            <a:t>Operacional</a:t>
          </a:r>
          <a:endParaRPr lang="pt-BR" dirty="0"/>
        </a:p>
      </dgm:t>
    </dgm:pt>
    <dgm:pt modelId="{823E7FF3-07B4-4129-927B-BC7B8EB25C7A}" type="parTrans" cxnId="{513C6430-9245-41A7-B45E-559EFA75F059}">
      <dgm:prSet/>
      <dgm:spPr/>
      <dgm:t>
        <a:bodyPr/>
        <a:lstStyle/>
        <a:p>
          <a:endParaRPr lang="pt-BR"/>
        </a:p>
      </dgm:t>
    </dgm:pt>
    <dgm:pt modelId="{E404B88A-4E2F-4DCC-8740-D474B64364B5}" type="sibTrans" cxnId="{513C6430-9245-41A7-B45E-559EFA75F059}">
      <dgm:prSet/>
      <dgm:spPr/>
      <dgm:t>
        <a:bodyPr/>
        <a:lstStyle/>
        <a:p>
          <a:endParaRPr lang="pt-BR"/>
        </a:p>
      </dgm:t>
    </dgm:pt>
    <dgm:pt modelId="{DCA45D6F-F13B-4004-8CE3-0209FC5469BB}" type="pres">
      <dgm:prSet presAssocID="{B56D8825-2C55-4EC8-A186-A19AB1E66929}" presName="Name0" presStyleCnt="0">
        <dgm:presLayoutVars>
          <dgm:dir/>
          <dgm:animLvl val="lvl"/>
          <dgm:resizeHandles val="exact"/>
        </dgm:presLayoutVars>
      </dgm:prSet>
      <dgm:spPr/>
    </dgm:pt>
    <dgm:pt modelId="{8E01E7E8-23AD-4873-A671-E6E8DA485DC3}" type="pres">
      <dgm:prSet presAssocID="{DB9EB871-13C8-4881-84B5-1F6F531CB00F}" presName="Name8" presStyleCnt="0"/>
      <dgm:spPr/>
    </dgm:pt>
    <dgm:pt modelId="{30B9F075-BF6C-4757-98CC-8360BF606BFE}" type="pres">
      <dgm:prSet presAssocID="{DB9EB871-13C8-4881-84B5-1F6F531CB00F}" presName="level" presStyleLbl="node1" presStyleIdx="0" presStyleCnt="3">
        <dgm:presLayoutVars>
          <dgm:chMax val="1"/>
          <dgm:bulletEnabled val="1"/>
        </dgm:presLayoutVars>
      </dgm:prSet>
      <dgm:spPr/>
      <dgm:t>
        <a:bodyPr/>
        <a:lstStyle/>
        <a:p>
          <a:endParaRPr lang="pt-BR"/>
        </a:p>
      </dgm:t>
    </dgm:pt>
    <dgm:pt modelId="{BD6AB466-6557-4438-BF99-E37539D90513}" type="pres">
      <dgm:prSet presAssocID="{DB9EB871-13C8-4881-84B5-1F6F531CB00F}" presName="levelTx" presStyleLbl="revTx" presStyleIdx="0" presStyleCnt="0">
        <dgm:presLayoutVars>
          <dgm:chMax val="1"/>
          <dgm:bulletEnabled val="1"/>
        </dgm:presLayoutVars>
      </dgm:prSet>
      <dgm:spPr/>
      <dgm:t>
        <a:bodyPr/>
        <a:lstStyle/>
        <a:p>
          <a:endParaRPr lang="pt-BR"/>
        </a:p>
      </dgm:t>
    </dgm:pt>
    <dgm:pt modelId="{21FE3DAF-FB39-47A8-B8D0-F1B32240C762}" type="pres">
      <dgm:prSet presAssocID="{23B23985-61FF-47EA-9B3F-BECDF0230535}" presName="Name8" presStyleCnt="0"/>
      <dgm:spPr/>
    </dgm:pt>
    <dgm:pt modelId="{382AF9A3-A7DC-458E-8385-0F47F335BEEF}" type="pres">
      <dgm:prSet presAssocID="{23B23985-61FF-47EA-9B3F-BECDF0230535}" presName="level" presStyleLbl="node1" presStyleIdx="1" presStyleCnt="3">
        <dgm:presLayoutVars>
          <dgm:chMax val="1"/>
          <dgm:bulletEnabled val="1"/>
        </dgm:presLayoutVars>
      </dgm:prSet>
      <dgm:spPr/>
      <dgm:t>
        <a:bodyPr/>
        <a:lstStyle/>
        <a:p>
          <a:endParaRPr lang="pt-BR"/>
        </a:p>
      </dgm:t>
    </dgm:pt>
    <dgm:pt modelId="{2DBECA7F-B3AD-4651-87D2-D424DCDE0B9E}" type="pres">
      <dgm:prSet presAssocID="{23B23985-61FF-47EA-9B3F-BECDF0230535}" presName="levelTx" presStyleLbl="revTx" presStyleIdx="0" presStyleCnt="0">
        <dgm:presLayoutVars>
          <dgm:chMax val="1"/>
          <dgm:bulletEnabled val="1"/>
        </dgm:presLayoutVars>
      </dgm:prSet>
      <dgm:spPr/>
      <dgm:t>
        <a:bodyPr/>
        <a:lstStyle/>
        <a:p>
          <a:endParaRPr lang="pt-BR"/>
        </a:p>
      </dgm:t>
    </dgm:pt>
    <dgm:pt modelId="{C2FA5E14-3770-4DF5-83F8-7209AB953823}" type="pres">
      <dgm:prSet presAssocID="{09C1622B-1F1D-4934-A10B-E31E955FB4B6}" presName="Name8" presStyleCnt="0"/>
      <dgm:spPr/>
    </dgm:pt>
    <dgm:pt modelId="{3AEE54FB-BD25-4C27-A723-4512D2736974}" type="pres">
      <dgm:prSet presAssocID="{09C1622B-1F1D-4934-A10B-E31E955FB4B6}" presName="level" presStyleLbl="node1" presStyleIdx="2" presStyleCnt="3">
        <dgm:presLayoutVars>
          <dgm:chMax val="1"/>
          <dgm:bulletEnabled val="1"/>
        </dgm:presLayoutVars>
      </dgm:prSet>
      <dgm:spPr/>
      <dgm:t>
        <a:bodyPr/>
        <a:lstStyle/>
        <a:p>
          <a:endParaRPr lang="pt-BR"/>
        </a:p>
      </dgm:t>
    </dgm:pt>
    <dgm:pt modelId="{CDE3DD95-D74C-47B4-AE58-8337F0E5EF9E}" type="pres">
      <dgm:prSet presAssocID="{09C1622B-1F1D-4934-A10B-E31E955FB4B6}" presName="levelTx" presStyleLbl="revTx" presStyleIdx="0" presStyleCnt="0">
        <dgm:presLayoutVars>
          <dgm:chMax val="1"/>
          <dgm:bulletEnabled val="1"/>
        </dgm:presLayoutVars>
      </dgm:prSet>
      <dgm:spPr/>
      <dgm:t>
        <a:bodyPr/>
        <a:lstStyle/>
        <a:p>
          <a:endParaRPr lang="pt-BR"/>
        </a:p>
      </dgm:t>
    </dgm:pt>
  </dgm:ptLst>
  <dgm:cxnLst>
    <dgm:cxn modelId="{6EA2EAE6-233C-445D-81C2-4F1A4B7F0CC8}" srcId="{B56D8825-2C55-4EC8-A186-A19AB1E66929}" destId="{DB9EB871-13C8-4881-84B5-1F6F531CB00F}" srcOrd="0" destOrd="0" parTransId="{D17EAFE8-7526-493F-866D-F11FCF31F2DF}" sibTransId="{71320D0B-22CE-41E9-BBD4-A95368765473}"/>
    <dgm:cxn modelId="{E01D446D-742A-479D-919C-93AD410B194E}" type="presOf" srcId="{23B23985-61FF-47EA-9B3F-BECDF0230535}" destId="{382AF9A3-A7DC-458E-8385-0F47F335BEEF}" srcOrd="0" destOrd="0" presId="urn:microsoft.com/office/officeart/2005/8/layout/pyramid1"/>
    <dgm:cxn modelId="{9ED13A33-BDD0-4591-8E20-9F1E5BDE9725}" type="presOf" srcId="{DB9EB871-13C8-4881-84B5-1F6F531CB00F}" destId="{BD6AB466-6557-4438-BF99-E37539D90513}" srcOrd="1" destOrd="0" presId="urn:microsoft.com/office/officeart/2005/8/layout/pyramid1"/>
    <dgm:cxn modelId="{40B7CB2A-D87E-4B17-92DE-63582F07D143}" type="presOf" srcId="{B56D8825-2C55-4EC8-A186-A19AB1E66929}" destId="{DCA45D6F-F13B-4004-8CE3-0209FC5469BB}" srcOrd="0" destOrd="0" presId="urn:microsoft.com/office/officeart/2005/8/layout/pyramid1"/>
    <dgm:cxn modelId="{B94A1E1B-6290-4F97-9180-125DEDDAC3BA}" type="presOf" srcId="{23B23985-61FF-47EA-9B3F-BECDF0230535}" destId="{2DBECA7F-B3AD-4651-87D2-D424DCDE0B9E}" srcOrd="1" destOrd="0" presId="urn:microsoft.com/office/officeart/2005/8/layout/pyramid1"/>
    <dgm:cxn modelId="{075AB0D0-94AF-47DB-901D-BFDD01C23A0A}" type="presOf" srcId="{09C1622B-1F1D-4934-A10B-E31E955FB4B6}" destId="{3AEE54FB-BD25-4C27-A723-4512D2736974}" srcOrd="0" destOrd="0" presId="urn:microsoft.com/office/officeart/2005/8/layout/pyramid1"/>
    <dgm:cxn modelId="{F91ACF39-E86E-448E-97D5-BD7A03FF0D3D}" srcId="{B56D8825-2C55-4EC8-A186-A19AB1E66929}" destId="{23B23985-61FF-47EA-9B3F-BECDF0230535}" srcOrd="1" destOrd="0" parTransId="{58A11CD8-61DD-4033-8B50-ECA1549A42EA}" sibTransId="{190F5695-2911-400F-B082-E1DC77EA2800}"/>
    <dgm:cxn modelId="{58D3108D-FCEE-4F4A-9D93-6B67997F797F}" type="presOf" srcId="{09C1622B-1F1D-4934-A10B-E31E955FB4B6}" destId="{CDE3DD95-D74C-47B4-AE58-8337F0E5EF9E}" srcOrd="1" destOrd="0" presId="urn:microsoft.com/office/officeart/2005/8/layout/pyramid1"/>
    <dgm:cxn modelId="{EB53B056-2436-4C44-A518-B1A58C2D3D55}" type="presOf" srcId="{DB9EB871-13C8-4881-84B5-1F6F531CB00F}" destId="{30B9F075-BF6C-4757-98CC-8360BF606BFE}" srcOrd="0" destOrd="0" presId="urn:microsoft.com/office/officeart/2005/8/layout/pyramid1"/>
    <dgm:cxn modelId="{513C6430-9245-41A7-B45E-559EFA75F059}" srcId="{B56D8825-2C55-4EC8-A186-A19AB1E66929}" destId="{09C1622B-1F1D-4934-A10B-E31E955FB4B6}" srcOrd="2" destOrd="0" parTransId="{823E7FF3-07B4-4129-927B-BC7B8EB25C7A}" sibTransId="{E404B88A-4E2F-4DCC-8740-D474B64364B5}"/>
    <dgm:cxn modelId="{9EF11E9D-4002-4154-A5D4-314FB0F12226}" type="presParOf" srcId="{DCA45D6F-F13B-4004-8CE3-0209FC5469BB}" destId="{8E01E7E8-23AD-4873-A671-E6E8DA485DC3}" srcOrd="0" destOrd="0" presId="urn:microsoft.com/office/officeart/2005/8/layout/pyramid1"/>
    <dgm:cxn modelId="{544E20DC-73F4-4F9D-82C3-C8DB2597BFC7}" type="presParOf" srcId="{8E01E7E8-23AD-4873-A671-E6E8DA485DC3}" destId="{30B9F075-BF6C-4757-98CC-8360BF606BFE}" srcOrd="0" destOrd="0" presId="urn:microsoft.com/office/officeart/2005/8/layout/pyramid1"/>
    <dgm:cxn modelId="{D4BF229D-2D83-4014-92A5-33F7AC913ABE}" type="presParOf" srcId="{8E01E7E8-23AD-4873-A671-E6E8DA485DC3}" destId="{BD6AB466-6557-4438-BF99-E37539D90513}" srcOrd="1" destOrd="0" presId="urn:microsoft.com/office/officeart/2005/8/layout/pyramid1"/>
    <dgm:cxn modelId="{077FB581-145C-448D-8615-FF00B99A3050}" type="presParOf" srcId="{DCA45D6F-F13B-4004-8CE3-0209FC5469BB}" destId="{21FE3DAF-FB39-47A8-B8D0-F1B32240C762}" srcOrd="1" destOrd="0" presId="urn:microsoft.com/office/officeart/2005/8/layout/pyramid1"/>
    <dgm:cxn modelId="{D3667BFE-AF74-4640-B812-555D7CE61AF5}" type="presParOf" srcId="{21FE3DAF-FB39-47A8-B8D0-F1B32240C762}" destId="{382AF9A3-A7DC-458E-8385-0F47F335BEEF}" srcOrd="0" destOrd="0" presId="urn:microsoft.com/office/officeart/2005/8/layout/pyramid1"/>
    <dgm:cxn modelId="{C2FFDACF-B2EA-49A6-B4B9-C5195C82E0F2}" type="presParOf" srcId="{21FE3DAF-FB39-47A8-B8D0-F1B32240C762}" destId="{2DBECA7F-B3AD-4651-87D2-D424DCDE0B9E}" srcOrd="1" destOrd="0" presId="urn:microsoft.com/office/officeart/2005/8/layout/pyramid1"/>
    <dgm:cxn modelId="{C629A986-A923-433A-BA39-F8F1624D4710}" type="presParOf" srcId="{DCA45D6F-F13B-4004-8CE3-0209FC5469BB}" destId="{C2FA5E14-3770-4DF5-83F8-7209AB953823}" srcOrd="2" destOrd="0" presId="urn:microsoft.com/office/officeart/2005/8/layout/pyramid1"/>
    <dgm:cxn modelId="{E0049C8F-C5B1-4B92-9E15-5454132DEFED}" type="presParOf" srcId="{C2FA5E14-3770-4DF5-83F8-7209AB953823}" destId="{3AEE54FB-BD25-4C27-A723-4512D2736974}" srcOrd="0" destOrd="0" presId="urn:microsoft.com/office/officeart/2005/8/layout/pyramid1"/>
    <dgm:cxn modelId="{85AB9CAE-15E7-4C1A-A021-6E2B419670FE}" type="presParOf" srcId="{C2FA5E14-3770-4DF5-83F8-7209AB953823}" destId="{CDE3DD95-D74C-47B4-AE58-8337F0E5EF9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B15AFE-E874-4D90-B8F8-BAE70D5F4B8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t-BR"/>
        </a:p>
      </dgm:t>
    </dgm:pt>
    <dgm:pt modelId="{5A2DD13C-FF09-4BAB-BFC2-4C188CD2AB11}">
      <dgm:prSet/>
      <dgm:spPr/>
      <dgm:t>
        <a:bodyPr/>
        <a:lstStyle/>
        <a:p>
          <a:pPr rtl="0"/>
          <a:r>
            <a:rPr lang="pt-BR" smtClean="0"/>
            <a:t>Investigar as oportunidades de ganho de vantagens competitivas através do melhor uso de tecnologias.</a:t>
          </a:r>
          <a:endParaRPr lang="pt-BR"/>
        </a:p>
      </dgm:t>
    </dgm:pt>
    <dgm:pt modelId="{96330143-FF96-41EE-A577-4CB485F5BDDB}" type="parTrans" cxnId="{FBB38EF4-DB29-4B95-B491-459F03EE53F3}">
      <dgm:prSet/>
      <dgm:spPr/>
      <dgm:t>
        <a:bodyPr/>
        <a:lstStyle/>
        <a:p>
          <a:endParaRPr lang="pt-BR"/>
        </a:p>
      </dgm:t>
    </dgm:pt>
    <dgm:pt modelId="{1722AE33-2A6E-441F-8105-63ED66CAA7D2}" type="sibTrans" cxnId="{FBB38EF4-DB29-4B95-B491-459F03EE53F3}">
      <dgm:prSet/>
      <dgm:spPr/>
      <dgm:t>
        <a:bodyPr/>
        <a:lstStyle/>
        <a:p>
          <a:endParaRPr lang="pt-BR"/>
        </a:p>
      </dgm:t>
    </dgm:pt>
    <dgm:pt modelId="{105024C4-02EF-496E-A116-F6403B2DF30B}">
      <dgm:prSet/>
      <dgm:spPr/>
      <dgm:t>
        <a:bodyPr/>
        <a:lstStyle/>
        <a:p>
          <a:pPr rtl="0"/>
          <a:r>
            <a:rPr lang="pt-BR" smtClean="0"/>
            <a:t>Estabelecer objetivos e fatores críticos e fatores de sucesso para a empresa.</a:t>
          </a:r>
          <a:endParaRPr lang="pt-BR"/>
        </a:p>
      </dgm:t>
    </dgm:pt>
    <dgm:pt modelId="{9695BC0E-B7D7-4512-8BC7-26CDFB45B363}" type="parTrans" cxnId="{5B189AC3-3439-4EC3-92D6-D10891E3A291}">
      <dgm:prSet/>
      <dgm:spPr/>
      <dgm:t>
        <a:bodyPr/>
        <a:lstStyle/>
        <a:p>
          <a:endParaRPr lang="pt-BR"/>
        </a:p>
      </dgm:t>
    </dgm:pt>
    <dgm:pt modelId="{9784671A-1855-417D-AA77-0B842C6A168F}" type="sibTrans" cxnId="{5B189AC3-3439-4EC3-92D6-D10891E3A291}">
      <dgm:prSet/>
      <dgm:spPr/>
      <dgm:t>
        <a:bodyPr/>
        <a:lstStyle/>
        <a:p>
          <a:endParaRPr lang="pt-BR"/>
        </a:p>
      </dgm:t>
    </dgm:pt>
    <dgm:pt modelId="{423FE33C-9AD0-4879-8557-E7F5AEA2B1EC}">
      <dgm:prSet/>
      <dgm:spPr/>
      <dgm:t>
        <a:bodyPr/>
        <a:lstStyle/>
        <a:p>
          <a:pPr rtl="0"/>
          <a:r>
            <a:rPr lang="pt-BR" smtClean="0"/>
            <a:t>Facilitar a consecução dos objetivos empresariais através da análise de seus fatores críticos de sucesso.</a:t>
          </a:r>
          <a:endParaRPr lang="pt-BR"/>
        </a:p>
      </dgm:t>
    </dgm:pt>
    <dgm:pt modelId="{2740A845-2A5F-4DBF-A577-429E602E5AAD}" type="parTrans" cxnId="{E618B49D-374C-47D8-92A3-B761FAB6FEA5}">
      <dgm:prSet/>
      <dgm:spPr/>
      <dgm:t>
        <a:bodyPr/>
        <a:lstStyle/>
        <a:p>
          <a:endParaRPr lang="pt-BR"/>
        </a:p>
      </dgm:t>
    </dgm:pt>
    <dgm:pt modelId="{4CA4D6B6-8E29-476F-9480-D2FC65B5655F}" type="sibTrans" cxnId="{E618B49D-374C-47D8-92A3-B761FAB6FEA5}">
      <dgm:prSet/>
      <dgm:spPr/>
      <dgm:t>
        <a:bodyPr/>
        <a:lstStyle/>
        <a:p>
          <a:endParaRPr lang="pt-BR"/>
        </a:p>
      </dgm:t>
    </dgm:pt>
    <dgm:pt modelId="{5B4D86A4-5CBE-48CD-A8B8-33318B374A5E}">
      <dgm:prSet/>
      <dgm:spPr/>
      <dgm:t>
        <a:bodyPr/>
        <a:lstStyle/>
        <a:p>
          <a:pPr rtl="0"/>
          <a:r>
            <a:rPr lang="pt-BR" smtClean="0"/>
            <a:t>Determinar quais informações podem auxiliar a gerência a realizar o seu trabalho.</a:t>
          </a:r>
          <a:endParaRPr lang="pt-BR"/>
        </a:p>
      </dgm:t>
    </dgm:pt>
    <dgm:pt modelId="{56E3992C-7C7A-4CE9-AFA3-08972CF04163}" type="parTrans" cxnId="{4EE60255-3B46-4BE0-9679-E623B054644D}">
      <dgm:prSet/>
      <dgm:spPr/>
      <dgm:t>
        <a:bodyPr/>
        <a:lstStyle/>
        <a:p>
          <a:endParaRPr lang="pt-BR"/>
        </a:p>
      </dgm:t>
    </dgm:pt>
    <dgm:pt modelId="{05E246AF-E099-4B8F-AD35-629CF7C99C06}" type="sibTrans" cxnId="{4EE60255-3B46-4BE0-9679-E623B054644D}">
      <dgm:prSet/>
      <dgm:spPr/>
      <dgm:t>
        <a:bodyPr/>
        <a:lstStyle/>
        <a:p>
          <a:endParaRPr lang="pt-BR"/>
        </a:p>
      </dgm:t>
    </dgm:pt>
    <dgm:pt modelId="{88FB181B-61A9-4002-AC99-EB514C4F1A73}" type="pres">
      <dgm:prSet presAssocID="{83B15AFE-E874-4D90-B8F8-BAE70D5F4B81}" presName="linear" presStyleCnt="0">
        <dgm:presLayoutVars>
          <dgm:animLvl val="lvl"/>
          <dgm:resizeHandles val="exact"/>
        </dgm:presLayoutVars>
      </dgm:prSet>
      <dgm:spPr/>
      <dgm:t>
        <a:bodyPr/>
        <a:lstStyle/>
        <a:p>
          <a:endParaRPr lang="pt-BR"/>
        </a:p>
      </dgm:t>
    </dgm:pt>
    <dgm:pt modelId="{4EB221BE-BB6D-4A55-902F-262CE1E7299A}" type="pres">
      <dgm:prSet presAssocID="{5A2DD13C-FF09-4BAB-BFC2-4C188CD2AB11}" presName="parentText" presStyleLbl="node1" presStyleIdx="0" presStyleCnt="4">
        <dgm:presLayoutVars>
          <dgm:chMax val="0"/>
          <dgm:bulletEnabled val="1"/>
        </dgm:presLayoutVars>
      </dgm:prSet>
      <dgm:spPr/>
      <dgm:t>
        <a:bodyPr/>
        <a:lstStyle/>
        <a:p>
          <a:endParaRPr lang="pt-BR"/>
        </a:p>
      </dgm:t>
    </dgm:pt>
    <dgm:pt modelId="{CC2FC5ED-F8A7-438C-910C-B6A8A0B64A59}" type="pres">
      <dgm:prSet presAssocID="{1722AE33-2A6E-441F-8105-63ED66CAA7D2}" presName="spacer" presStyleCnt="0"/>
      <dgm:spPr/>
    </dgm:pt>
    <dgm:pt modelId="{27654BEE-A01F-4737-85EC-B2E79B590917}" type="pres">
      <dgm:prSet presAssocID="{105024C4-02EF-496E-A116-F6403B2DF30B}" presName="parentText" presStyleLbl="node1" presStyleIdx="1" presStyleCnt="4">
        <dgm:presLayoutVars>
          <dgm:chMax val="0"/>
          <dgm:bulletEnabled val="1"/>
        </dgm:presLayoutVars>
      </dgm:prSet>
      <dgm:spPr/>
      <dgm:t>
        <a:bodyPr/>
        <a:lstStyle/>
        <a:p>
          <a:endParaRPr lang="pt-BR"/>
        </a:p>
      </dgm:t>
    </dgm:pt>
    <dgm:pt modelId="{A4C0D291-26AD-4042-B39E-7576647C1E56}" type="pres">
      <dgm:prSet presAssocID="{9784671A-1855-417D-AA77-0B842C6A168F}" presName="spacer" presStyleCnt="0"/>
      <dgm:spPr/>
    </dgm:pt>
    <dgm:pt modelId="{479C53B5-5B6E-4141-93C4-DFC229C03CFD}" type="pres">
      <dgm:prSet presAssocID="{423FE33C-9AD0-4879-8557-E7F5AEA2B1EC}" presName="parentText" presStyleLbl="node1" presStyleIdx="2" presStyleCnt="4">
        <dgm:presLayoutVars>
          <dgm:chMax val="0"/>
          <dgm:bulletEnabled val="1"/>
        </dgm:presLayoutVars>
      </dgm:prSet>
      <dgm:spPr/>
      <dgm:t>
        <a:bodyPr/>
        <a:lstStyle/>
        <a:p>
          <a:endParaRPr lang="pt-BR"/>
        </a:p>
      </dgm:t>
    </dgm:pt>
    <dgm:pt modelId="{8377C0E9-B793-43C1-8A28-B13CD30F850E}" type="pres">
      <dgm:prSet presAssocID="{4CA4D6B6-8E29-476F-9480-D2FC65B5655F}" presName="spacer" presStyleCnt="0"/>
      <dgm:spPr/>
    </dgm:pt>
    <dgm:pt modelId="{1B8C999B-694E-4DA5-B534-C5F2DBF88FB6}" type="pres">
      <dgm:prSet presAssocID="{5B4D86A4-5CBE-48CD-A8B8-33318B374A5E}" presName="parentText" presStyleLbl="node1" presStyleIdx="3" presStyleCnt="4">
        <dgm:presLayoutVars>
          <dgm:chMax val="0"/>
          <dgm:bulletEnabled val="1"/>
        </dgm:presLayoutVars>
      </dgm:prSet>
      <dgm:spPr/>
      <dgm:t>
        <a:bodyPr/>
        <a:lstStyle/>
        <a:p>
          <a:endParaRPr lang="pt-BR"/>
        </a:p>
      </dgm:t>
    </dgm:pt>
  </dgm:ptLst>
  <dgm:cxnLst>
    <dgm:cxn modelId="{D2493E3F-6154-4EA9-A35B-1EDA5CCD1DC1}" type="presOf" srcId="{5B4D86A4-5CBE-48CD-A8B8-33318B374A5E}" destId="{1B8C999B-694E-4DA5-B534-C5F2DBF88FB6}" srcOrd="0" destOrd="0" presId="urn:microsoft.com/office/officeart/2005/8/layout/vList2"/>
    <dgm:cxn modelId="{5866BD97-5570-4AC7-8B87-B702CC031C73}" type="presOf" srcId="{83B15AFE-E874-4D90-B8F8-BAE70D5F4B81}" destId="{88FB181B-61A9-4002-AC99-EB514C4F1A73}" srcOrd="0" destOrd="0" presId="urn:microsoft.com/office/officeart/2005/8/layout/vList2"/>
    <dgm:cxn modelId="{FBB38EF4-DB29-4B95-B491-459F03EE53F3}" srcId="{83B15AFE-E874-4D90-B8F8-BAE70D5F4B81}" destId="{5A2DD13C-FF09-4BAB-BFC2-4C188CD2AB11}" srcOrd="0" destOrd="0" parTransId="{96330143-FF96-41EE-A577-4CB485F5BDDB}" sibTransId="{1722AE33-2A6E-441F-8105-63ED66CAA7D2}"/>
    <dgm:cxn modelId="{083D80D8-6AE2-42D1-AAFB-5338B49D9314}" type="presOf" srcId="{105024C4-02EF-496E-A116-F6403B2DF30B}" destId="{27654BEE-A01F-4737-85EC-B2E79B590917}" srcOrd="0" destOrd="0" presId="urn:microsoft.com/office/officeart/2005/8/layout/vList2"/>
    <dgm:cxn modelId="{5B189AC3-3439-4EC3-92D6-D10891E3A291}" srcId="{83B15AFE-E874-4D90-B8F8-BAE70D5F4B81}" destId="{105024C4-02EF-496E-A116-F6403B2DF30B}" srcOrd="1" destOrd="0" parTransId="{9695BC0E-B7D7-4512-8BC7-26CDFB45B363}" sibTransId="{9784671A-1855-417D-AA77-0B842C6A168F}"/>
    <dgm:cxn modelId="{4EE60255-3B46-4BE0-9679-E623B054644D}" srcId="{83B15AFE-E874-4D90-B8F8-BAE70D5F4B81}" destId="{5B4D86A4-5CBE-48CD-A8B8-33318B374A5E}" srcOrd="3" destOrd="0" parTransId="{56E3992C-7C7A-4CE9-AFA3-08972CF04163}" sibTransId="{05E246AF-E099-4B8F-AD35-629CF7C99C06}"/>
    <dgm:cxn modelId="{E618B49D-374C-47D8-92A3-B761FAB6FEA5}" srcId="{83B15AFE-E874-4D90-B8F8-BAE70D5F4B81}" destId="{423FE33C-9AD0-4879-8557-E7F5AEA2B1EC}" srcOrd="2" destOrd="0" parTransId="{2740A845-2A5F-4DBF-A577-429E602E5AAD}" sibTransId="{4CA4D6B6-8E29-476F-9480-D2FC65B5655F}"/>
    <dgm:cxn modelId="{9ABD5C46-15BE-45E6-87B6-109FBCE59B7F}" type="presOf" srcId="{5A2DD13C-FF09-4BAB-BFC2-4C188CD2AB11}" destId="{4EB221BE-BB6D-4A55-902F-262CE1E7299A}" srcOrd="0" destOrd="0" presId="urn:microsoft.com/office/officeart/2005/8/layout/vList2"/>
    <dgm:cxn modelId="{6EB88A25-0078-4A95-9D6A-D0F322E2003C}" type="presOf" srcId="{423FE33C-9AD0-4879-8557-E7F5AEA2B1EC}" destId="{479C53B5-5B6E-4141-93C4-DFC229C03CFD}" srcOrd="0" destOrd="0" presId="urn:microsoft.com/office/officeart/2005/8/layout/vList2"/>
    <dgm:cxn modelId="{78E1852A-0376-4097-BEEE-B67C8525632E}" type="presParOf" srcId="{88FB181B-61A9-4002-AC99-EB514C4F1A73}" destId="{4EB221BE-BB6D-4A55-902F-262CE1E7299A}" srcOrd="0" destOrd="0" presId="urn:microsoft.com/office/officeart/2005/8/layout/vList2"/>
    <dgm:cxn modelId="{A40EFB3F-1220-4FF8-848F-32F06382CD4D}" type="presParOf" srcId="{88FB181B-61A9-4002-AC99-EB514C4F1A73}" destId="{CC2FC5ED-F8A7-438C-910C-B6A8A0B64A59}" srcOrd="1" destOrd="0" presId="urn:microsoft.com/office/officeart/2005/8/layout/vList2"/>
    <dgm:cxn modelId="{91B7C848-2955-43DB-98F1-CFDE1DA1C00B}" type="presParOf" srcId="{88FB181B-61A9-4002-AC99-EB514C4F1A73}" destId="{27654BEE-A01F-4737-85EC-B2E79B590917}" srcOrd="2" destOrd="0" presId="urn:microsoft.com/office/officeart/2005/8/layout/vList2"/>
    <dgm:cxn modelId="{79063600-D9DB-45D2-89E7-17DCBA2C27A3}" type="presParOf" srcId="{88FB181B-61A9-4002-AC99-EB514C4F1A73}" destId="{A4C0D291-26AD-4042-B39E-7576647C1E56}" srcOrd="3" destOrd="0" presId="urn:microsoft.com/office/officeart/2005/8/layout/vList2"/>
    <dgm:cxn modelId="{45170418-B5E6-4EF7-A267-A80AA7ABFB18}" type="presParOf" srcId="{88FB181B-61A9-4002-AC99-EB514C4F1A73}" destId="{479C53B5-5B6E-4141-93C4-DFC229C03CFD}" srcOrd="4" destOrd="0" presId="urn:microsoft.com/office/officeart/2005/8/layout/vList2"/>
    <dgm:cxn modelId="{F1848590-4BD2-45D8-B2D2-946AD0DB8756}" type="presParOf" srcId="{88FB181B-61A9-4002-AC99-EB514C4F1A73}" destId="{8377C0E9-B793-43C1-8A28-B13CD30F850E}" srcOrd="5" destOrd="0" presId="urn:microsoft.com/office/officeart/2005/8/layout/vList2"/>
    <dgm:cxn modelId="{27201FC6-A68B-446D-8D26-C8EB7C46A03B}" type="presParOf" srcId="{88FB181B-61A9-4002-AC99-EB514C4F1A73}" destId="{1B8C999B-694E-4DA5-B534-C5F2DBF88FB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0BD49A-0708-43B5-B9AD-09A56C0ED65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t-BR"/>
        </a:p>
      </dgm:t>
    </dgm:pt>
    <dgm:pt modelId="{795490F9-1C0D-459E-A7AD-99719F765D70}">
      <dgm:prSet custT="1"/>
      <dgm:spPr/>
      <dgm:t>
        <a:bodyPr/>
        <a:lstStyle/>
        <a:p>
          <a:pPr rtl="0"/>
          <a:r>
            <a:rPr lang="pt-BR" sz="2400" dirty="0" smtClean="0"/>
            <a:t>Priorizar a construção de sistemas de informação em função das necessidades da empresa.</a:t>
          </a:r>
          <a:endParaRPr lang="pt-BR" sz="2400" dirty="0"/>
        </a:p>
      </dgm:t>
    </dgm:pt>
    <dgm:pt modelId="{AEFFBAF1-3C08-48C7-BA52-81744F4227DE}" type="parTrans" cxnId="{DF0A146A-5C78-408C-93F9-FBFEDEC6046F}">
      <dgm:prSet/>
      <dgm:spPr/>
      <dgm:t>
        <a:bodyPr/>
        <a:lstStyle/>
        <a:p>
          <a:endParaRPr lang="pt-BR" sz="2000"/>
        </a:p>
      </dgm:t>
    </dgm:pt>
    <dgm:pt modelId="{3CC4E6C3-8DEC-4987-907A-ECA12D267C7E}" type="sibTrans" cxnId="{DF0A146A-5C78-408C-93F9-FBFEDEC6046F}">
      <dgm:prSet/>
      <dgm:spPr/>
      <dgm:t>
        <a:bodyPr/>
        <a:lstStyle/>
        <a:p>
          <a:endParaRPr lang="pt-BR" sz="2000"/>
        </a:p>
      </dgm:t>
    </dgm:pt>
    <dgm:pt modelId="{BB6D9582-472B-4F01-9EE1-64D629BDA876}">
      <dgm:prSet custT="1"/>
      <dgm:spPr/>
      <dgm:t>
        <a:bodyPr/>
        <a:lstStyle/>
        <a:p>
          <a:pPr rtl="0"/>
          <a:r>
            <a:rPr lang="pt-BR" sz="2400" smtClean="0"/>
            <a:t>Criar um modelo funcional e de dados do negócio.</a:t>
          </a:r>
          <a:endParaRPr lang="pt-BR" sz="2400"/>
        </a:p>
      </dgm:t>
    </dgm:pt>
    <dgm:pt modelId="{BAFC1F42-9F3D-4D2B-81F9-44F6918921C3}" type="parTrans" cxnId="{60BEA1EF-CB96-4B76-94C5-4E48D736631E}">
      <dgm:prSet/>
      <dgm:spPr/>
      <dgm:t>
        <a:bodyPr/>
        <a:lstStyle/>
        <a:p>
          <a:endParaRPr lang="pt-BR" sz="2000"/>
        </a:p>
      </dgm:t>
    </dgm:pt>
    <dgm:pt modelId="{0B453D3B-6D59-4752-8A0D-0BD762415FE9}" type="sibTrans" cxnId="{60BEA1EF-CB96-4B76-94C5-4E48D736631E}">
      <dgm:prSet/>
      <dgm:spPr/>
      <dgm:t>
        <a:bodyPr/>
        <a:lstStyle/>
        <a:p>
          <a:endParaRPr lang="pt-BR" sz="2000"/>
        </a:p>
      </dgm:t>
    </dgm:pt>
    <dgm:pt modelId="{7DED1697-8244-464F-A609-8C4C7F956BFC}">
      <dgm:prSet custT="1"/>
      <dgm:spPr/>
      <dgm:t>
        <a:bodyPr/>
        <a:lstStyle/>
        <a:p>
          <a:pPr rtl="0"/>
          <a:r>
            <a:rPr lang="pt-BR" sz="2400" smtClean="0"/>
            <a:t>Subdividir o modelo funcional de negócios para uma utilização posterior na fase de análise da área de negócio.</a:t>
          </a:r>
          <a:endParaRPr lang="pt-BR" sz="2400"/>
        </a:p>
      </dgm:t>
    </dgm:pt>
    <dgm:pt modelId="{1D0A14A8-6E5C-4045-9ADA-CDCBE070436B}" type="parTrans" cxnId="{AE74254B-BE47-4B95-BB12-EE819CE13992}">
      <dgm:prSet/>
      <dgm:spPr/>
      <dgm:t>
        <a:bodyPr/>
        <a:lstStyle/>
        <a:p>
          <a:endParaRPr lang="pt-BR" sz="2000"/>
        </a:p>
      </dgm:t>
    </dgm:pt>
    <dgm:pt modelId="{1128A312-809D-4C0D-BF4D-24DCF5C89F47}" type="sibTrans" cxnId="{AE74254B-BE47-4B95-BB12-EE819CE13992}">
      <dgm:prSet/>
      <dgm:spPr/>
      <dgm:t>
        <a:bodyPr/>
        <a:lstStyle/>
        <a:p>
          <a:endParaRPr lang="pt-BR" sz="2000"/>
        </a:p>
      </dgm:t>
    </dgm:pt>
    <dgm:pt modelId="{F6B44342-10D3-4E5C-8939-7DF70C3BCBFA}">
      <dgm:prSet custT="1"/>
      <dgm:spPr/>
      <dgm:t>
        <a:bodyPr/>
        <a:lstStyle/>
        <a:p>
          <a:pPr rtl="0"/>
          <a:r>
            <a:rPr lang="pt-BR" sz="2400" smtClean="0"/>
            <a:t>Determinar qual(ais) área(s) de negócio deve(m) ser analisada(s) primeiro.</a:t>
          </a:r>
          <a:endParaRPr lang="pt-BR" sz="2400"/>
        </a:p>
      </dgm:t>
    </dgm:pt>
    <dgm:pt modelId="{D401ED45-69D1-474A-9E4C-8F8B99BF47D2}" type="parTrans" cxnId="{9191D240-D2FA-457A-8B3F-B45D721AFA50}">
      <dgm:prSet/>
      <dgm:spPr/>
      <dgm:t>
        <a:bodyPr/>
        <a:lstStyle/>
        <a:p>
          <a:endParaRPr lang="pt-BR" sz="2000"/>
        </a:p>
      </dgm:t>
    </dgm:pt>
    <dgm:pt modelId="{5FC863E9-E6B8-4036-AC1E-6702F6649123}" type="sibTrans" cxnId="{9191D240-D2FA-457A-8B3F-B45D721AFA50}">
      <dgm:prSet/>
      <dgm:spPr/>
      <dgm:t>
        <a:bodyPr/>
        <a:lstStyle/>
        <a:p>
          <a:endParaRPr lang="pt-BR" sz="2000"/>
        </a:p>
      </dgm:t>
    </dgm:pt>
    <dgm:pt modelId="{DFE791FB-C989-4DF3-B4B8-6E2DA6F1E3E1}">
      <dgm:prSet custT="1"/>
      <dgm:spPr/>
      <dgm:t>
        <a:bodyPr/>
        <a:lstStyle/>
        <a:p>
          <a:pPr rtl="0"/>
          <a:r>
            <a:rPr lang="pt-BR" sz="2400" dirty="0" smtClean="0"/>
            <a:t>Permitir à alta administração visualizar o negócio em termos dos objetivos, funções, informações, fatores críticos de sucesso e estrutura organizacional.</a:t>
          </a:r>
          <a:endParaRPr lang="pt-BR" sz="2400" dirty="0"/>
        </a:p>
      </dgm:t>
    </dgm:pt>
    <dgm:pt modelId="{2814BC63-45DC-492E-9EBB-70DE38F695D4}" type="parTrans" cxnId="{00D08478-12BA-4B73-9F5E-B32BDE1C8D26}">
      <dgm:prSet/>
      <dgm:spPr/>
      <dgm:t>
        <a:bodyPr/>
        <a:lstStyle/>
        <a:p>
          <a:endParaRPr lang="pt-BR" sz="2000"/>
        </a:p>
      </dgm:t>
    </dgm:pt>
    <dgm:pt modelId="{3C56D7AD-5966-4B06-832F-0D9961B332C9}" type="sibTrans" cxnId="{00D08478-12BA-4B73-9F5E-B32BDE1C8D26}">
      <dgm:prSet/>
      <dgm:spPr/>
      <dgm:t>
        <a:bodyPr/>
        <a:lstStyle/>
        <a:p>
          <a:endParaRPr lang="pt-BR" sz="2000"/>
        </a:p>
      </dgm:t>
    </dgm:pt>
    <dgm:pt modelId="{2272235D-E158-49AE-9FF9-FAD70DED3E15}" type="pres">
      <dgm:prSet presAssocID="{9A0BD49A-0708-43B5-B9AD-09A56C0ED650}" presName="linear" presStyleCnt="0">
        <dgm:presLayoutVars>
          <dgm:animLvl val="lvl"/>
          <dgm:resizeHandles val="exact"/>
        </dgm:presLayoutVars>
      </dgm:prSet>
      <dgm:spPr/>
      <dgm:t>
        <a:bodyPr/>
        <a:lstStyle/>
        <a:p>
          <a:endParaRPr lang="pt-BR"/>
        </a:p>
      </dgm:t>
    </dgm:pt>
    <dgm:pt modelId="{CBA40B3B-BA9D-49B9-83E0-0B4FCA046BA6}" type="pres">
      <dgm:prSet presAssocID="{795490F9-1C0D-459E-A7AD-99719F765D70}" presName="parentText" presStyleLbl="node1" presStyleIdx="0" presStyleCnt="5">
        <dgm:presLayoutVars>
          <dgm:chMax val="0"/>
          <dgm:bulletEnabled val="1"/>
        </dgm:presLayoutVars>
      </dgm:prSet>
      <dgm:spPr/>
      <dgm:t>
        <a:bodyPr/>
        <a:lstStyle/>
        <a:p>
          <a:endParaRPr lang="pt-BR"/>
        </a:p>
      </dgm:t>
    </dgm:pt>
    <dgm:pt modelId="{0B5FD8CF-CF35-470F-A7BE-52FB513A4246}" type="pres">
      <dgm:prSet presAssocID="{3CC4E6C3-8DEC-4987-907A-ECA12D267C7E}" presName="spacer" presStyleCnt="0"/>
      <dgm:spPr/>
    </dgm:pt>
    <dgm:pt modelId="{85446766-A7A9-4966-99B1-0853BCC7B481}" type="pres">
      <dgm:prSet presAssocID="{BB6D9582-472B-4F01-9EE1-64D629BDA876}" presName="parentText" presStyleLbl="node1" presStyleIdx="1" presStyleCnt="5">
        <dgm:presLayoutVars>
          <dgm:chMax val="0"/>
          <dgm:bulletEnabled val="1"/>
        </dgm:presLayoutVars>
      </dgm:prSet>
      <dgm:spPr/>
      <dgm:t>
        <a:bodyPr/>
        <a:lstStyle/>
        <a:p>
          <a:endParaRPr lang="pt-BR"/>
        </a:p>
      </dgm:t>
    </dgm:pt>
    <dgm:pt modelId="{6DB14F31-4D9A-41F4-AC91-56E9F669321E}" type="pres">
      <dgm:prSet presAssocID="{0B453D3B-6D59-4752-8A0D-0BD762415FE9}" presName="spacer" presStyleCnt="0"/>
      <dgm:spPr/>
    </dgm:pt>
    <dgm:pt modelId="{901EFA6D-CB45-4BAE-AFDF-9E895C2E4CB9}" type="pres">
      <dgm:prSet presAssocID="{7DED1697-8244-464F-A609-8C4C7F956BFC}" presName="parentText" presStyleLbl="node1" presStyleIdx="2" presStyleCnt="5">
        <dgm:presLayoutVars>
          <dgm:chMax val="0"/>
          <dgm:bulletEnabled val="1"/>
        </dgm:presLayoutVars>
      </dgm:prSet>
      <dgm:spPr/>
      <dgm:t>
        <a:bodyPr/>
        <a:lstStyle/>
        <a:p>
          <a:endParaRPr lang="pt-BR"/>
        </a:p>
      </dgm:t>
    </dgm:pt>
    <dgm:pt modelId="{77180799-286B-4BFA-B41B-A9F0E9DB684C}" type="pres">
      <dgm:prSet presAssocID="{1128A312-809D-4C0D-BF4D-24DCF5C89F47}" presName="spacer" presStyleCnt="0"/>
      <dgm:spPr/>
    </dgm:pt>
    <dgm:pt modelId="{769FFC02-33AE-4C32-A5BF-B06440DDDF5F}" type="pres">
      <dgm:prSet presAssocID="{F6B44342-10D3-4E5C-8939-7DF70C3BCBFA}" presName="parentText" presStyleLbl="node1" presStyleIdx="3" presStyleCnt="5">
        <dgm:presLayoutVars>
          <dgm:chMax val="0"/>
          <dgm:bulletEnabled val="1"/>
        </dgm:presLayoutVars>
      </dgm:prSet>
      <dgm:spPr/>
      <dgm:t>
        <a:bodyPr/>
        <a:lstStyle/>
        <a:p>
          <a:endParaRPr lang="pt-BR"/>
        </a:p>
      </dgm:t>
    </dgm:pt>
    <dgm:pt modelId="{92429191-4630-4F39-B7E1-AA64260CEC97}" type="pres">
      <dgm:prSet presAssocID="{5FC863E9-E6B8-4036-AC1E-6702F6649123}" presName="spacer" presStyleCnt="0"/>
      <dgm:spPr/>
    </dgm:pt>
    <dgm:pt modelId="{D812BAB7-2B57-4395-A7B2-9252B9D830FE}" type="pres">
      <dgm:prSet presAssocID="{DFE791FB-C989-4DF3-B4B8-6E2DA6F1E3E1}" presName="parentText" presStyleLbl="node1" presStyleIdx="4" presStyleCnt="5">
        <dgm:presLayoutVars>
          <dgm:chMax val="0"/>
          <dgm:bulletEnabled val="1"/>
        </dgm:presLayoutVars>
      </dgm:prSet>
      <dgm:spPr/>
      <dgm:t>
        <a:bodyPr/>
        <a:lstStyle/>
        <a:p>
          <a:endParaRPr lang="pt-BR"/>
        </a:p>
      </dgm:t>
    </dgm:pt>
  </dgm:ptLst>
  <dgm:cxnLst>
    <dgm:cxn modelId="{00D08478-12BA-4B73-9F5E-B32BDE1C8D26}" srcId="{9A0BD49A-0708-43B5-B9AD-09A56C0ED650}" destId="{DFE791FB-C989-4DF3-B4B8-6E2DA6F1E3E1}" srcOrd="4" destOrd="0" parTransId="{2814BC63-45DC-492E-9EBB-70DE38F695D4}" sibTransId="{3C56D7AD-5966-4B06-832F-0D9961B332C9}"/>
    <dgm:cxn modelId="{CC9D0876-899C-4472-A684-A44CCC4906B6}" type="presOf" srcId="{9A0BD49A-0708-43B5-B9AD-09A56C0ED650}" destId="{2272235D-E158-49AE-9FF9-FAD70DED3E15}" srcOrd="0" destOrd="0" presId="urn:microsoft.com/office/officeart/2005/8/layout/vList2"/>
    <dgm:cxn modelId="{9191D240-D2FA-457A-8B3F-B45D721AFA50}" srcId="{9A0BD49A-0708-43B5-B9AD-09A56C0ED650}" destId="{F6B44342-10D3-4E5C-8939-7DF70C3BCBFA}" srcOrd="3" destOrd="0" parTransId="{D401ED45-69D1-474A-9E4C-8F8B99BF47D2}" sibTransId="{5FC863E9-E6B8-4036-AC1E-6702F6649123}"/>
    <dgm:cxn modelId="{2ABB817A-01D7-45B8-8733-0CE93438D675}" type="presOf" srcId="{795490F9-1C0D-459E-A7AD-99719F765D70}" destId="{CBA40B3B-BA9D-49B9-83E0-0B4FCA046BA6}" srcOrd="0" destOrd="0" presId="urn:microsoft.com/office/officeart/2005/8/layout/vList2"/>
    <dgm:cxn modelId="{ACBF9922-D5EB-4E7E-8816-C09B3FDC2A2D}" type="presOf" srcId="{DFE791FB-C989-4DF3-B4B8-6E2DA6F1E3E1}" destId="{D812BAB7-2B57-4395-A7B2-9252B9D830FE}" srcOrd="0" destOrd="0" presId="urn:microsoft.com/office/officeart/2005/8/layout/vList2"/>
    <dgm:cxn modelId="{AE74254B-BE47-4B95-BB12-EE819CE13992}" srcId="{9A0BD49A-0708-43B5-B9AD-09A56C0ED650}" destId="{7DED1697-8244-464F-A609-8C4C7F956BFC}" srcOrd="2" destOrd="0" parTransId="{1D0A14A8-6E5C-4045-9ADA-CDCBE070436B}" sibTransId="{1128A312-809D-4C0D-BF4D-24DCF5C89F47}"/>
    <dgm:cxn modelId="{78A8397D-382E-4358-A266-9BC9C1341262}" type="presOf" srcId="{BB6D9582-472B-4F01-9EE1-64D629BDA876}" destId="{85446766-A7A9-4966-99B1-0853BCC7B481}" srcOrd="0" destOrd="0" presId="urn:microsoft.com/office/officeart/2005/8/layout/vList2"/>
    <dgm:cxn modelId="{B9340265-5D62-4D3E-B8A3-42EF22602869}" type="presOf" srcId="{7DED1697-8244-464F-A609-8C4C7F956BFC}" destId="{901EFA6D-CB45-4BAE-AFDF-9E895C2E4CB9}" srcOrd="0" destOrd="0" presId="urn:microsoft.com/office/officeart/2005/8/layout/vList2"/>
    <dgm:cxn modelId="{60BEA1EF-CB96-4B76-94C5-4E48D736631E}" srcId="{9A0BD49A-0708-43B5-B9AD-09A56C0ED650}" destId="{BB6D9582-472B-4F01-9EE1-64D629BDA876}" srcOrd="1" destOrd="0" parTransId="{BAFC1F42-9F3D-4D2B-81F9-44F6918921C3}" sibTransId="{0B453D3B-6D59-4752-8A0D-0BD762415FE9}"/>
    <dgm:cxn modelId="{ADF0C5AC-7E4D-4705-9E3A-E5F1FA4CF20F}" type="presOf" srcId="{F6B44342-10D3-4E5C-8939-7DF70C3BCBFA}" destId="{769FFC02-33AE-4C32-A5BF-B06440DDDF5F}" srcOrd="0" destOrd="0" presId="urn:microsoft.com/office/officeart/2005/8/layout/vList2"/>
    <dgm:cxn modelId="{DF0A146A-5C78-408C-93F9-FBFEDEC6046F}" srcId="{9A0BD49A-0708-43B5-B9AD-09A56C0ED650}" destId="{795490F9-1C0D-459E-A7AD-99719F765D70}" srcOrd="0" destOrd="0" parTransId="{AEFFBAF1-3C08-48C7-BA52-81744F4227DE}" sibTransId="{3CC4E6C3-8DEC-4987-907A-ECA12D267C7E}"/>
    <dgm:cxn modelId="{C5DA384A-5DA4-4ADB-9FB2-FEFAFD97EFDF}" type="presParOf" srcId="{2272235D-E158-49AE-9FF9-FAD70DED3E15}" destId="{CBA40B3B-BA9D-49B9-83E0-0B4FCA046BA6}" srcOrd="0" destOrd="0" presId="urn:microsoft.com/office/officeart/2005/8/layout/vList2"/>
    <dgm:cxn modelId="{E8E3C476-338E-4EEB-BEF7-7EB16BC280D7}" type="presParOf" srcId="{2272235D-E158-49AE-9FF9-FAD70DED3E15}" destId="{0B5FD8CF-CF35-470F-A7BE-52FB513A4246}" srcOrd="1" destOrd="0" presId="urn:microsoft.com/office/officeart/2005/8/layout/vList2"/>
    <dgm:cxn modelId="{5DD80819-BD37-4BD2-B6AE-473FF3E139C4}" type="presParOf" srcId="{2272235D-E158-49AE-9FF9-FAD70DED3E15}" destId="{85446766-A7A9-4966-99B1-0853BCC7B481}" srcOrd="2" destOrd="0" presId="urn:microsoft.com/office/officeart/2005/8/layout/vList2"/>
    <dgm:cxn modelId="{5EFF4CD7-682E-463A-9943-7F6BA95204E7}" type="presParOf" srcId="{2272235D-E158-49AE-9FF9-FAD70DED3E15}" destId="{6DB14F31-4D9A-41F4-AC91-56E9F669321E}" srcOrd="3" destOrd="0" presId="urn:microsoft.com/office/officeart/2005/8/layout/vList2"/>
    <dgm:cxn modelId="{E05D1C42-D153-4684-A75A-0FEE6E840CF6}" type="presParOf" srcId="{2272235D-E158-49AE-9FF9-FAD70DED3E15}" destId="{901EFA6D-CB45-4BAE-AFDF-9E895C2E4CB9}" srcOrd="4" destOrd="0" presId="urn:microsoft.com/office/officeart/2005/8/layout/vList2"/>
    <dgm:cxn modelId="{F2EF40A1-7FD1-4D5C-AEAB-5D6A9391C85E}" type="presParOf" srcId="{2272235D-E158-49AE-9FF9-FAD70DED3E15}" destId="{77180799-286B-4BFA-B41B-A9F0E9DB684C}" srcOrd="5" destOrd="0" presId="urn:microsoft.com/office/officeart/2005/8/layout/vList2"/>
    <dgm:cxn modelId="{9D241948-2C42-49C6-8ADD-9037D1517B47}" type="presParOf" srcId="{2272235D-E158-49AE-9FF9-FAD70DED3E15}" destId="{769FFC02-33AE-4C32-A5BF-B06440DDDF5F}" srcOrd="6" destOrd="0" presId="urn:microsoft.com/office/officeart/2005/8/layout/vList2"/>
    <dgm:cxn modelId="{2692C053-9D77-405D-BE8A-B25CAF656DEB}" type="presParOf" srcId="{2272235D-E158-49AE-9FF9-FAD70DED3E15}" destId="{92429191-4630-4F39-B7E1-AA64260CEC97}" srcOrd="7" destOrd="0" presId="urn:microsoft.com/office/officeart/2005/8/layout/vList2"/>
    <dgm:cxn modelId="{A0BA6E8E-DAFB-42CD-B795-6E248D1AA1C5}" type="presParOf" srcId="{2272235D-E158-49AE-9FF9-FAD70DED3E15}" destId="{D812BAB7-2B57-4395-A7B2-9252B9D830F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596B04-CA9A-4E40-9377-61C642BFFBA9}"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pt-BR"/>
        </a:p>
      </dgm:t>
    </dgm:pt>
    <dgm:pt modelId="{D0696B8B-0C03-422B-8750-F2AC48D1ED57}">
      <dgm:prSet/>
      <dgm:spPr/>
      <dgm:t>
        <a:bodyPr/>
        <a:lstStyle/>
        <a:p>
          <a:pPr rtl="0"/>
          <a:r>
            <a:rPr lang="pt-BR" dirty="0" smtClean="0"/>
            <a:t>Levantamento genérico e definição do projeto</a:t>
          </a:r>
          <a:endParaRPr lang="pt-BR" dirty="0"/>
        </a:p>
      </dgm:t>
    </dgm:pt>
    <dgm:pt modelId="{CDA1F2B4-0A99-459F-AE90-4CDBADCB0B92}" type="parTrans" cxnId="{70DCF79F-327B-4348-88DA-07BD95C923D7}">
      <dgm:prSet/>
      <dgm:spPr/>
      <dgm:t>
        <a:bodyPr/>
        <a:lstStyle/>
        <a:p>
          <a:endParaRPr lang="pt-BR"/>
        </a:p>
      </dgm:t>
    </dgm:pt>
    <dgm:pt modelId="{216CB911-24BC-4AEE-87B6-4F2436291EEE}" type="sibTrans" cxnId="{70DCF79F-327B-4348-88DA-07BD95C923D7}">
      <dgm:prSet/>
      <dgm:spPr/>
      <dgm:t>
        <a:bodyPr/>
        <a:lstStyle/>
        <a:p>
          <a:endParaRPr lang="pt-BR"/>
        </a:p>
      </dgm:t>
    </dgm:pt>
    <dgm:pt modelId="{791F6479-47D2-4E4E-BE05-D9F9E8F4C736}">
      <dgm:prSet/>
      <dgm:spPr/>
      <dgm:t>
        <a:bodyPr/>
        <a:lstStyle/>
        <a:p>
          <a:pPr rtl="0"/>
          <a:r>
            <a:rPr lang="pt-BR" dirty="0" smtClean="0"/>
            <a:t>Levantamento e análise dos sistemas existentes</a:t>
          </a:r>
          <a:endParaRPr lang="pt-BR" dirty="0"/>
        </a:p>
      </dgm:t>
    </dgm:pt>
    <dgm:pt modelId="{CD72B388-5317-4764-95BE-6858F8C087C7}" type="parTrans" cxnId="{2DE9E653-5867-447D-9F30-5F22351979B3}">
      <dgm:prSet/>
      <dgm:spPr/>
      <dgm:t>
        <a:bodyPr/>
        <a:lstStyle/>
        <a:p>
          <a:endParaRPr lang="pt-BR"/>
        </a:p>
      </dgm:t>
    </dgm:pt>
    <dgm:pt modelId="{502B0374-4872-4E39-8A2B-B1D8BD28AD9E}" type="sibTrans" cxnId="{2DE9E653-5867-447D-9F30-5F22351979B3}">
      <dgm:prSet/>
      <dgm:spPr/>
      <dgm:t>
        <a:bodyPr/>
        <a:lstStyle/>
        <a:p>
          <a:endParaRPr lang="pt-BR"/>
        </a:p>
      </dgm:t>
    </dgm:pt>
    <dgm:pt modelId="{5FD0953E-5DA1-4C61-9990-18349A62933A}">
      <dgm:prSet/>
      <dgm:spPr/>
      <dgm:t>
        <a:bodyPr/>
        <a:lstStyle/>
        <a:p>
          <a:pPr rtl="0"/>
          <a:r>
            <a:rPr lang="pt-BR" dirty="0" smtClean="0"/>
            <a:t>Apuração e avaliação quanto a qualidade dos dados existentes</a:t>
          </a:r>
          <a:endParaRPr lang="pt-BR" dirty="0"/>
        </a:p>
      </dgm:t>
    </dgm:pt>
    <dgm:pt modelId="{CBAF929A-DAC5-487A-9F46-7B3D91A569BB}" type="parTrans" cxnId="{59A81086-7A78-4AF9-8F66-55520C3920A6}">
      <dgm:prSet/>
      <dgm:spPr/>
      <dgm:t>
        <a:bodyPr/>
        <a:lstStyle/>
        <a:p>
          <a:endParaRPr lang="pt-BR"/>
        </a:p>
      </dgm:t>
    </dgm:pt>
    <dgm:pt modelId="{377268B5-51BE-4922-9820-3E6F8E8B9E2A}" type="sibTrans" cxnId="{59A81086-7A78-4AF9-8F66-55520C3920A6}">
      <dgm:prSet/>
      <dgm:spPr/>
      <dgm:t>
        <a:bodyPr/>
        <a:lstStyle/>
        <a:p>
          <a:endParaRPr lang="pt-BR"/>
        </a:p>
      </dgm:t>
    </dgm:pt>
    <dgm:pt modelId="{FAA2CA12-B2DF-44DD-8BD8-1ED70F766B3E}">
      <dgm:prSet/>
      <dgm:spPr/>
      <dgm:t>
        <a:bodyPr/>
        <a:lstStyle/>
        <a:p>
          <a:pPr rtl="0"/>
          <a:r>
            <a:rPr lang="pt-BR" dirty="0" smtClean="0"/>
            <a:t>Desenvolvimento do modelo global do sistema de informação</a:t>
          </a:r>
          <a:endParaRPr lang="pt-BR" dirty="0"/>
        </a:p>
      </dgm:t>
    </dgm:pt>
    <dgm:pt modelId="{7771895B-D96F-4359-969E-6561AB9EF96D}" type="parTrans" cxnId="{C7DA7C54-FA2A-4FF0-A61E-A3B4CEE26524}">
      <dgm:prSet/>
      <dgm:spPr/>
      <dgm:t>
        <a:bodyPr/>
        <a:lstStyle/>
        <a:p>
          <a:endParaRPr lang="pt-BR"/>
        </a:p>
      </dgm:t>
    </dgm:pt>
    <dgm:pt modelId="{162DB319-764E-440E-B7AE-97DF63AA472F}" type="sibTrans" cxnId="{C7DA7C54-FA2A-4FF0-A61E-A3B4CEE26524}">
      <dgm:prSet/>
      <dgm:spPr/>
      <dgm:t>
        <a:bodyPr/>
        <a:lstStyle/>
        <a:p>
          <a:endParaRPr lang="pt-BR"/>
        </a:p>
      </dgm:t>
    </dgm:pt>
    <dgm:pt modelId="{5D0A8D9D-9B92-4C5C-9D35-000447421ECD}">
      <dgm:prSet/>
      <dgm:spPr/>
      <dgm:t>
        <a:bodyPr/>
        <a:lstStyle/>
        <a:p>
          <a:pPr rtl="0"/>
          <a:r>
            <a:rPr lang="pt-BR" dirty="0" smtClean="0"/>
            <a:t>nesta etapa, deve-se obter  conhecimento básico sobre: a empresa, os objetivos e planos da empresa e a cultura da empresa em termos de sistemas.</a:t>
          </a:r>
          <a:endParaRPr lang="pt-BR" dirty="0"/>
        </a:p>
      </dgm:t>
    </dgm:pt>
    <dgm:pt modelId="{602615FE-CC1C-4E9D-9C9C-DCAA20CC1908}" type="parTrans" cxnId="{57B338B4-709A-4B9C-BF0B-33EE1C31DF33}">
      <dgm:prSet/>
      <dgm:spPr/>
      <dgm:t>
        <a:bodyPr/>
        <a:lstStyle/>
        <a:p>
          <a:endParaRPr lang="pt-BR"/>
        </a:p>
      </dgm:t>
    </dgm:pt>
    <dgm:pt modelId="{80A48C7D-ECEC-4A67-AF35-CBC14EBD6900}" type="sibTrans" cxnId="{57B338B4-709A-4B9C-BF0B-33EE1C31DF33}">
      <dgm:prSet/>
      <dgm:spPr/>
      <dgm:t>
        <a:bodyPr/>
        <a:lstStyle/>
        <a:p>
          <a:endParaRPr lang="pt-BR"/>
        </a:p>
      </dgm:t>
    </dgm:pt>
    <dgm:pt modelId="{1DAD1ABF-1DD7-4A03-98DE-7953520BF18D}">
      <dgm:prSet/>
      <dgm:spPr/>
      <dgm:t>
        <a:bodyPr/>
        <a:lstStyle/>
        <a:p>
          <a:pPr rtl="0"/>
          <a:r>
            <a:rPr lang="pt-BR" smtClean="0"/>
            <a:t>nesta </a:t>
          </a:r>
          <a:r>
            <a:rPr lang="pt-BR" dirty="0" smtClean="0"/>
            <a:t>etapa o objetivo principal é compreender especificamente o estado dos sistemas existentes na empresa e os dados gerados por eles.</a:t>
          </a:r>
          <a:endParaRPr lang="pt-BR" dirty="0"/>
        </a:p>
      </dgm:t>
    </dgm:pt>
    <dgm:pt modelId="{7076A896-4022-4BD5-B50A-7ECDB8B5AD34}" type="parTrans" cxnId="{ACF42A8C-90AC-45A1-93D2-F443146FE234}">
      <dgm:prSet/>
      <dgm:spPr/>
      <dgm:t>
        <a:bodyPr/>
        <a:lstStyle/>
        <a:p>
          <a:endParaRPr lang="pt-BR"/>
        </a:p>
      </dgm:t>
    </dgm:pt>
    <dgm:pt modelId="{52F5DC3C-A3D1-406A-87FF-023D2DE62957}" type="sibTrans" cxnId="{ACF42A8C-90AC-45A1-93D2-F443146FE234}">
      <dgm:prSet/>
      <dgm:spPr/>
      <dgm:t>
        <a:bodyPr/>
        <a:lstStyle/>
        <a:p>
          <a:endParaRPr lang="pt-BR"/>
        </a:p>
      </dgm:t>
    </dgm:pt>
    <dgm:pt modelId="{00746C65-A76A-4131-96B4-3F178AFA3585}">
      <dgm:prSet/>
      <dgm:spPr/>
      <dgm:t>
        <a:bodyPr/>
        <a:lstStyle/>
        <a:p>
          <a:pPr rtl="0"/>
          <a:r>
            <a:rPr lang="pt-BR" dirty="0" smtClean="0"/>
            <a:t>esta etapa pode ser realizada tanto paralelamente quanto após a conclusão da etapa anterior, em que é feito um levantamento de cada sistema existente na empresa bem como os dados gerados por eles.</a:t>
          </a:r>
          <a:endParaRPr lang="pt-BR" dirty="0"/>
        </a:p>
      </dgm:t>
    </dgm:pt>
    <dgm:pt modelId="{9AC83E37-5B81-4537-9DF7-B0ED2EDEBE4F}" type="parTrans" cxnId="{8926C28D-69EF-4069-B9A2-1F7D48E6FC7F}">
      <dgm:prSet/>
      <dgm:spPr/>
      <dgm:t>
        <a:bodyPr/>
        <a:lstStyle/>
        <a:p>
          <a:endParaRPr lang="pt-BR"/>
        </a:p>
      </dgm:t>
    </dgm:pt>
    <dgm:pt modelId="{E807DFA5-CF24-4C00-8C6D-02859A9E69A9}" type="sibTrans" cxnId="{8926C28D-69EF-4069-B9A2-1F7D48E6FC7F}">
      <dgm:prSet/>
      <dgm:spPr/>
      <dgm:t>
        <a:bodyPr/>
        <a:lstStyle/>
        <a:p>
          <a:endParaRPr lang="pt-BR"/>
        </a:p>
      </dgm:t>
    </dgm:pt>
    <dgm:pt modelId="{531D3E4C-95B0-4BE6-9C7F-8764483643C7}">
      <dgm:prSet/>
      <dgm:spPr/>
      <dgm:t>
        <a:bodyPr/>
        <a:lstStyle/>
        <a:p>
          <a:pPr rtl="0"/>
          <a:r>
            <a:rPr lang="pt-BR" smtClean="0"/>
            <a:t>nesta </a:t>
          </a:r>
          <a:r>
            <a:rPr lang="pt-BR" dirty="0" smtClean="0"/>
            <a:t>etapa o objetivo é obter uma orientação de longo prazo e uma visão de conjunto dos sistemas existentes na empresa.</a:t>
          </a:r>
          <a:endParaRPr lang="pt-BR" dirty="0"/>
        </a:p>
      </dgm:t>
    </dgm:pt>
    <dgm:pt modelId="{E72503EF-AC54-486C-9A66-366EC6F1465D}" type="parTrans" cxnId="{352C6C68-9A11-4590-ADB0-EF1F36E99124}">
      <dgm:prSet/>
      <dgm:spPr/>
      <dgm:t>
        <a:bodyPr/>
        <a:lstStyle/>
        <a:p>
          <a:endParaRPr lang="pt-BR"/>
        </a:p>
      </dgm:t>
    </dgm:pt>
    <dgm:pt modelId="{27398865-B2AB-45D4-9096-5CA722D5D7C7}" type="sibTrans" cxnId="{352C6C68-9A11-4590-ADB0-EF1F36E99124}">
      <dgm:prSet/>
      <dgm:spPr/>
      <dgm:t>
        <a:bodyPr/>
        <a:lstStyle/>
        <a:p>
          <a:endParaRPr lang="pt-BR"/>
        </a:p>
      </dgm:t>
    </dgm:pt>
    <dgm:pt modelId="{C3A9F7C2-4C1E-403C-AA35-D0724A6F9A85}" type="pres">
      <dgm:prSet presAssocID="{7A596B04-CA9A-4E40-9377-61C642BFFBA9}" presName="Name0" presStyleCnt="0">
        <dgm:presLayoutVars>
          <dgm:chPref val="3"/>
          <dgm:dir/>
          <dgm:animLvl val="lvl"/>
          <dgm:resizeHandles/>
        </dgm:presLayoutVars>
      </dgm:prSet>
      <dgm:spPr/>
      <dgm:t>
        <a:bodyPr/>
        <a:lstStyle/>
        <a:p>
          <a:endParaRPr lang="pt-BR"/>
        </a:p>
      </dgm:t>
    </dgm:pt>
    <dgm:pt modelId="{FF83EAD0-AE9D-46CA-8041-51AC3F59257F}" type="pres">
      <dgm:prSet presAssocID="{D0696B8B-0C03-422B-8750-F2AC48D1ED57}" presName="horFlow" presStyleCnt="0"/>
      <dgm:spPr/>
    </dgm:pt>
    <dgm:pt modelId="{A85E34FB-8E18-4C69-B1CA-6CE4B70C1967}" type="pres">
      <dgm:prSet presAssocID="{D0696B8B-0C03-422B-8750-F2AC48D1ED57}" presName="bigChev" presStyleLbl="node1" presStyleIdx="0" presStyleCnt="4"/>
      <dgm:spPr/>
      <dgm:t>
        <a:bodyPr/>
        <a:lstStyle/>
        <a:p>
          <a:endParaRPr lang="pt-BR"/>
        </a:p>
      </dgm:t>
    </dgm:pt>
    <dgm:pt modelId="{56C357E2-EE3D-4BB8-A8F2-2A9A0403824B}" type="pres">
      <dgm:prSet presAssocID="{602615FE-CC1C-4E9D-9C9C-DCAA20CC1908}" presName="parTrans" presStyleCnt="0"/>
      <dgm:spPr/>
    </dgm:pt>
    <dgm:pt modelId="{B3D83F67-ACDE-47F7-B20B-7984AD37889B}" type="pres">
      <dgm:prSet presAssocID="{5D0A8D9D-9B92-4C5C-9D35-000447421ECD}" presName="node" presStyleLbl="alignAccFollowNode1" presStyleIdx="0" presStyleCnt="4" custScaleX="223350">
        <dgm:presLayoutVars>
          <dgm:bulletEnabled val="1"/>
        </dgm:presLayoutVars>
      </dgm:prSet>
      <dgm:spPr/>
      <dgm:t>
        <a:bodyPr/>
        <a:lstStyle/>
        <a:p>
          <a:endParaRPr lang="pt-BR"/>
        </a:p>
      </dgm:t>
    </dgm:pt>
    <dgm:pt modelId="{E2BAD8C5-9BD1-40FF-B5C0-C3AF6A485663}" type="pres">
      <dgm:prSet presAssocID="{D0696B8B-0C03-422B-8750-F2AC48D1ED57}" presName="vSp" presStyleCnt="0"/>
      <dgm:spPr/>
    </dgm:pt>
    <dgm:pt modelId="{28932DCF-1E18-4CA3-A21D-5DD69FAB06D2}" type="pres">
      <dgm:prSet presAssocID="{791F6479-47D2-4E4E-BE05-D9F9E8F4C736}" presName="horFlow" presStyleCnt="0"/>
      <dgm:spPr/>
    </dgm:pt>
    <dgm:pt modelId="{661065D5-887F-4ADB-B40D-01E7E6F0A549}" type="pres">
      <dgm:prSet presAssocID="{791F6479-47D2-4E4E-BE05-D9F9E8F4C736}" presName="bigChev" presStyleLbl="node1" presStyleIdx="1" presStyleCnt="4"/>
      <dgm:spPr/>
      <dgm:t>
        <a:bodyPr/>
        <a:lstStyle/>
        <a:p>
          <a:endParaRPr lang="pt-BR"/>
        </a:p>
      </dgm:t>
    </dgm:pt>
    <dgm:pt modelId="{9DA97DCD-05A7-45B0-A002-9BC9671920C1}" type="pres">
      <dgm:prSet presAssocID="{7076A896-4022-4BD5-B50A-7ECDB8B5AD34}" presName="parTrans" presStyleCnt="0"/>
      <dgm:spPr/>
    </dgm:pt>
    <dgm:pt modelId="{AC6DCF78-724F-40F8-832D-288C43636312}" type="pres">
      <dgm:prSet presAssocID="{1DAD1ABF-1DD7-4A03-98DE-7953520BF18D}" presName="node" presStyleLbl="alignAccFollowNode1" presStyleIdx="1" presStyleCnt="4" custScaleX="223350">
        <dgm:presLayoutVars>
          <dgm:bulletEnabled val="1"/>
        </dgm:presLayoutVars>
      </dgm:prSet>
      <dgm:spPr/>
      <dgm:t>
        <a:bodyPr/>
        <a:lstStyle/>
        <a:p>
          <a:endParaRPr lang="pt-BR"/>
        </a:p>
      </dgm:t>
    </dgm:pt>
    <dgm:pt modelId="{6A820181-A373-4B9F-9408-900DAB684B61}" type="pres">
      <dgm:prSet presAssocID="{791F6479-47D2-4E4E-BE05-D9F9E8F4C736}" presName="vSp" presStyleCnt="0"/>
      <dgm:spPr/>
    </dgm:pt>
    <dgm:pt modelId="{58127066-7C2E-415F-A2A0-58057CF3D071}" type="pres">
      <dgm:prSet presAssocID="{5FD0953E-5DA1-4C61-9990-18349A62933A}" presName="horFlow" presStyleCnt="0"/>
      <dgm:spPr/>
    </dgm:pt>
    <dgm:pt modelId="{BAFD0807-08D4-4A91-8020-55A4334D301C}" type="pres">
      <dgm:prSet presAssocID="{5FD0953E-5DA1-4C61-9990-18349A62933A}" presName="bigChev" presStyleLbl="node1" presStyleIdx="2" presStyleCnt="4"/>
      <dgm:spPr/>
      <dgm:t>
        <a:bodyPr/>
        <a:lstStyle/>
        <a:p>
          <a:endParaRPr lang="pt-BR"/>
        </a:p>
      </dgm:t>
    </dgm:pt>
    <dgm:pt modelId="{D61BB1F8-8344-4563-8D07-E957FCF431E2}" type="pres">
      <dgm:prSet presAssocID="{9AC83E37-5B81-4537-9DF7-B0ED2EDEBE4F}" presName="parTrans" presStyleCnt="0"/>
      <dgm:spPr/>
    </dgm:pt>
    <dgm:pt modelId="{4AB22DDA-96E0-4C01-9CC4-18B1CBE79745}" type="pres">
      <dgm:prSet presAssocID="{00746C65-A76A-4131-96B4-3F178AFA3585}" presName="node" presStyleLbl="alignAccFollowNode1" presStyleIdx="2" presStyleCnt="4" custScaleX="223350">
        <dgm:presLayoutVars>
          <dgm:bulletEnabled val="1"/>
        </dgm:presLayoutVars>
      </dgm:prSet>
      <dgm:spPr/>
      <dgm:t>
        <a:bodyPr/>
        <a:lstStyle/>
        <a:p>
          <a:endParaRPr lang="pt-BR"/>
        </a:p>
      </dgm:t>
    </dgm:pt>
    <dgm:pt modelId="{1173FAD1-263A-4CBB-BB2B-651359F032E4}" type="pres">
      <dgm:prSet presAssocID="{5FD0953E-5DA1-4C61-9990-18349A62933A}" presName="vSp" presStyleCnt="0"/>
      <dgm:spPr/>
    </dgm:pt>
    <dgm:pt modelId="{E4DE3311-A508-429D-84FA-EA2572A94953}" type="pres">
      <dgm:prSet presAssocID="{FAA2CA12-B2DF-44DD-8BD8-1ED70F766B3E}" presName="horFlow" presStyleCnt="0"/>
      <dgm:spPr/>
    </dgm:pt>
    <dgm:pt modelId="{18D7C415-E112-431E-8727-2C2EEF5E1959}" type="pres">
      <dgm:prSet presAssocID="{FAA2CA12-B2DF-44DD-8BD8-1ED70F766B3E}" presName="bigChev" presStyleLbl="node1" presStyleIdx="3" presStyleCnt="4"/>
      <dgm:spPr/>
      <dgm:t>
        <a:bodyPr/>
        <a:lstStyle/>
        <a:p>
          <a:endParaRPr lang="pt-BR"/>
        </a:p>
      </dgm:t>
    </dgm:pt>
    <dgm:pt modelId="{1E1921B3-9F9A-4AC0-8ED6-E0FC21041228}" type="pres">
      <dgm:prSet presAssocID="{E72503EF-AC54-486C-9A66-366EC6F1465D}" presName="parTrans" presStyleCnt="0"/>
      <dgm:spPr/>
    </dgm:pt>
    <dgm:pt modelId="{F72A2192-BB68-40B3-8477-7BE384B61D77}" type="pres">
      <dgm:prSet presAssocID="{531D3E4C-95B0-4BE6-9C7F-8764483643C7}" presName="node" presStyleLbl="alignAccFollowNode1" presStyleIdx="3" presStyleCnt="4" custScaleX="223350">
        <dgm:presLayoutVars>
          <dgm:bulletEnabled val="1"/>
        </dgm:presLayoutVars>
      </dgm:prSet>
      <dgm:spPr/>
      <dgm:t>
        <a:bodyPr/>
        <a:lstStyle/>
        <a:p>
          <a:endParaRPr lang="pt-BR"/>
        </a:p>
      </dgm:t>
    </dgm:pt>
  </dgm:ptLst>
  <dgm:cxnLst>
    <dgm:cxn modelId="{ACF42A8C-90AC-45A1-93D2-F443146FE234}" srcId="{791F6479-47D2-4E4E-BE05-D9F9E8F4C736}" destId="{1DAD1ABF-1DD7-4A03-98DE-7953520BF18D}" srcOrd="0" destOrd="0" parTransId="{7076A896-4022-4BD5-B50A-7ECDB8B5AD34}" sibTransId="{52F5DC3C-A3D1-406A-87FF-023D2DE62957}"/>
    <dgm:cxn modelId="{57B338B4-709A-4B9C-BF0B-33EE1C31DF33}" srcId="{D0696B8B-0C03-422B-8750-F2AC48D1ED57}" destId="{5D0A8D9D-9B92-4C5C-9D35-000447421ECD}" srcOrd="0" destOrd="0" parTransId="{602615FE-CC1C-4E9D-9C9C-DCAA20CC1908}" sibTransId="{80A48C7D-ECEC-4A67-AF35-CBC14EBD6900}"/>
    <dgm:cxn modelId="{ACE8ED16-EE64-4640-A780-A871E18D5ABE}" type="presOf" srcId="{791F6479-47D2-4E4E-BE05-D9F9E8F4C736}" destId="{661065D5-887F-4ADB-B40D-01E7E6F0A549}" srcOrd="0" destOrd="0" presId="urn:microsoft.com/office/officeart/2005/8/layout/lProcess3"/>
    <dgm:cxn modelId="{69FD0005-1C48-487D-9AE2-79DE6242F0C8}" type="presOf" srcId="{00746C65-A76A-4131-96B4-3F178AFA3585}" destId="{4AB22DDA-96E0-4C01-9CC4-18B1CBE79745}" srcOrd="0" destOrd="0" presId="urn:microsoft.com/office/officeart/2005/8/layout/lProcess3"/>
    <dgm:cxn modelId="{5032B2CD-4DB5-468C-A4C8-621C4DA4D896}" type="presOf" srcId="{FAA2CA12-B2DF-44DD-8BD8-1ED70F766B3E}" destId="{18D7C415-E112-431E-8727-2C2EEF5E1959}" srcOrd="0" destOrd="0" presId="urn:microsoft.com/office/officeart/2005/8/layout/lProcess3"/>
    <dgm:cxn modelId="{9D921985-FB1E-402D-9E14-39E7093AC6FF}" type="presOf" srcId="{D0696B8B-0C03-422B-8750-F2AC48D1ED57}" destId="{A85E34FB-8E18-4C69-B1CA-6CE4B70C1967}" srcOrd="0" destOrd="0" presId="urn:microsoft.com/office/officeart/2005/8/layout/lProcess3"/>
    <dgm:cxn modelId="{8926C28D-69EF-4069-B9A2-1F7D48E6FC7F}" srcId="{5FD0953E-5DA1-4C61-9990-18349A62933A}" destId="{00746C65-A76A-4131-96B4-3F178AFA3585}" srcOrd="0" destOrd="0" parTransId="{9AC83E37-5B81-4537-9DF7-B0ED2EDEBE4F}" sibTransId="{E807DFA5-CF24-4C00-8C6D-02859A9E69A9}"/>
    <dgm:cxn modelId="{8D0FD735-BA0C-4346-B5B1-DB95FA6D19C7}" type="presOf" srcId="{531D3E4C-95B0-4BE6-9C7F-8764483643C7}" destId="{F72A2192-BB68-40B3-8477-7BE384B61D77}" srcOrd="0" destOrd="0" presId="urn:microsoft.com/office/officeart/2005/8/layout/lProcess3"/>
    <dgm:cxn modelId="{59A81086-7A78-4AF9-8F66-55520C3920A6}" srcId="{7A596B04-CA9A-4E40-9377-61C642BFFBA9}" destId="{5FD0953E-5DA1-4C61-9990-18349A62933A}" srcOrd="2" destOrd="0" parTransId="{CBAF929A-DAC5-487A-9F46-7B3D91A569BB}" sibTransId="{377268B5-51BE-4922-9820-3E6F8E8B9E2A}"/>
    <dgm:cxn modelId="{C7DA7C54-FA2A-4FF0-A61E-A3B4CEE26524}" srcId="{7A596B04-CA9A-4E40-9377-61C642BFFBA9}" destId="{FAA2CA12-B2DF-44DD-8BD8-1ED70F766B3E}" srcOrd="3" destOrd="0" parTransId="{7771895B-D96F-4359-969E-6561AB9EF96D}" sibTransId="{162DB319-764E-440E-B7AE-97DF63AA472F}"/>
    <dgm:cxn modelId="{B22D91DC-8269-4477-A208-35FE106004A8}" type="presOf" srcId="{5D0A8D9D-9B92-4C5C-9D35-000447421ECD}" destId="{B3D83F67-ACDE-47F7-B20B-7984AD37889B}" srcOrd="0" destOrd="0" presId="urn:microsoft.com/office/officeart/2005/8/layout/lProcess3"/>
    <dgm:cxn modelId="{2DE9E653-5867-447D-9F30-5F22351979B3}" srcId="{7A596B04-CA9A-4E40-9377-61C642BFFBA9}" destId="{791F6479-47D2-4E4E-BE05-D9F9E8F4C736}" srcOrd="1" destOrd="0" parTransId="{CD72B388-5317-4764-95BE-6858F8C087C7}" sibTransId="{502B0374-4872-4E39-8A2B-B1D8BD28AD9E}"/>
    <dgm:cxn modelId="{352C6C68-9A11-4590-ADB0-EF1F36E99124}" srcId="{FAA2CA12-B2DF-44DD-8BD8-1ED70F766B3E}" destId="{531D3E4C-95B0-4BE6-9C7F-8764483643C7}" srcOrd="0" destOrd="0" parTransId="{E72503EF-AC54-486C-9A66-366EC6F1465D}" sibTransId="{27398865-B2AB-45D4-9096-5CA722D5D7C7}"/>
    <dgm:cxn modelId="{4BC942D5-E445-4FFE-9814-F0C2C17837C3}" type="presOf" srcId="{1DAD1ABF-1DD7-4A03-98DE-7953520BF18D}" destId="{AC6DCF78-724F-40F8-832D-288C43636312}" srcOrd="0" destOrd="0" presId="urn:microsoft.com/office/officeart/2005/8/layout/lProcess3"/>
    <dgm:cxn modelId="{70DCF79F-327B-4348-88DA-07BD95C923D7}" srcId="{7A596B04-CA9A-4E40-9377-61C642BFFBA9}" destId="{D0696B8B-0C03-422B-8750-F2AC48D1ED57}" srcOrd="0" destOrd="0" parTransId="{CDA1F2B4-0A99-459F-AE90-4CDBADCB0B92}" sibTransId="{216CB911-24BC-4AEE-87B6-4F2436291EEE}"/>
    <dgm:cxn modelId="{3F48C228-10F9-4DDD-9FC9-5C3AA3BA198A}" type="presOf" srcId="{7A596B04-CA9A-4E40-9377-61C642BFFBA9}" destId="{C3A9F7C2-4C1E-403C-AA35-D0724A6F9A85}" srcOrd="0" destOrd="0" presId="urn:microsoft.com/office/officeart/2005/8/layout/lProcess3"/>
    <dgm:cxn modelId="{D7228E3B-8813-4800-AF8F-5005886EBBE5}" type="presOf" srcId="{5FD0953E-5DA1-4C61-9990-18349A62933A}" destId="{BAFD0807-08D4-4A91-8020-55A4334D301C}" srcOrd="0" destOrd="0" presId="urn:microsoft.com/office/officeart/2005/8/layout/lProcess3"/>
    <dgm:cxn modelId="{E8BB1B2B-7F34-4D48-93A3-8F303A327560}" type="presParOf" srcId="{C3A9F7C2-4C1E-403C-AA35-D0724A6F9A85}" destId="{FF83EAD0-AE9D-46CA-8041-51AC3F59257F}" srcOrd="0" destOrd="0" presId="urn:microsoft.com/office/officeart/2005/8/layout/lProcess3"/>
    <dgm:cxn modelId="{27DBD18F-92EA-46FF-9FA9-DF22DE4EBD9E}" type="presParOf" srcId="{FF83EAD0-AE9D-46CA-8041-51AC3F59257F}" destId="{A85E34FB-8E18-4C69-B1CA-6CE4B70C1967}" srcOrd="0" destOrd="0" presId="urn:microsoft.com/office/officeart/2005/8/layout/lProcess3"/>
    <dgm:cxn modelId="{7BF45C95-238A-4A41-86D8-1521C9789464}" type="presParOf" srcId="{FF83EAD0-AE9D-46CA-8041-51AC3F59257F}" destId="{56C357E2-EE3D-4BB8-A8F2-2A9A0403824B}" srcOrd="1" destOrd="0" presId="urn:microsoft.com/office/officeart/2005/8/layout/lProcess3"/>
    <dgm:cxn modelId="{ADDC194A-201D-469E-A0BA-A9FD2DC02A90}" type="presParOf" srcId="{FF83EAD0-AE9D-46CA-8041-51AC3F59257F}" destId="{B3D83F67-ACDE-47F7-B20B-7984AD37889B}" srcOrd="2" destOrd="0" presId="urn:microsoft.com/office/officeart/2005/8/layout/lProcess3"/>
    <dgm:cxn modelId="{AA45101F-ACB7-4B9C-A836-0F101E43F3AA}" type="presParOf" srcId="{C3A9F7C2-4C1E-403C-AA35-D0724A6F9A85}" destId="{E2BAD8C5-9BD1-40FF-B5C0-C3AF6A485663}" srcOrd="1" destOrd="0" presId="urn:microsoft.com/office/officeart/2005/8/layout/lProcess3"/>
    <dgm:cxn modelId="{5F053DAF-5070-4E50-8FDA-6BE8487DAD60}" type="presParOf" srcId="{C3A9F7C2-4C1E-403C-AA35-D0724A6F9A85}" destId="{28932DCF-1E18-4CA3-A21D-5DD69FAB06D2}" srcOrd="2" destOrd="0" presId="urn:microsoft.com/office/officeart/2005/8/layout/lProcess3"/>
    <dgm:cxn modelId="{A8EBDFDE-822B-4F15-8674-B8519A068897}" type="presParOf" srcId="{28932DCF-1E18-4CA3-A21D-5DD69FAB06D2}" destId="{661065D5-887F-4ADB-B40D-01E7E6F0A549}" srcOrd="0" destOrd="0" presId="urn:microsoft.com/office/officeart/2005/8/layout/lProcess3"/>
    <dgm:cxn modelId="{527F96F0-A4B3-42C3-8B4C-D7117FC650DC}" type="presParOf" srcId="{28932DCF-1E18-4CA3-A21D-5DD69FAB06D2}" destId="{9DA97DCD-05A7-45B0-A002-9BC9671920C1}" srcOrd="1" destOrd="0" presId="urn:microsoft.com/office/officeart/2005/8/layout/lProcess3"/>
    <dgm:cxn modelId="{C5AE42B3-7575-439E-8CCA-D57AF15053A5}" type="presParOf" srcId="{28932DCF-1E18-4CA3-A21D-5DD69FAB06D2}" destId="{AC6DCF78-724F-40F8-832D-288C43636312}" srcOrd="2" destOrd="0" presId="urn:microsoft.com/office/officeart/2005/8/layout/lProcess3"/>
    <dgm:cxn modelId="{79CB4AB6-9CE6-45C9-880D-D794D09701F2}" type="presParOf" srcId="{C3A9F7C2-4C1E-403C-AA35-D0724A6F9A85}" destId="{6A820181-A373-4B9F-9408-900DAB684B61}" srcOrd="3" destOrd="0" presId="urn:microsoft.com/office/officeart/2005/8/layout/lProcess3"/>
    <dgm:cxn modelId="{458810A9-3B19-4A6B-9A92-3F5CB2CFB92C}" type="presParOf" srcId="{C3A9F7C2-4C1E-403C-AA35-D0724A6F9A85}" destId="{58127066-7C2E-415F-A2A0-58057CF3D071}" srcOrd="4" destOrd="0" presId="urn:microsoft.com/office/officeart/2005/8/layout/lProcess3"/>
    <dgm:cxn modelId="{DF458382-13AA-47C5-A194-B94F52EE77A6}" type="presParOf" srcId="{58127066-7C2E-415F-A2A0-58057CF3D071}" destId="{BAFD0807-08D4-4A91-8020-55A4334D301C}" srcOrd="0" destOrd="0" presId="urn:microsoft.com/office/officeart/2005/8/layout/lProcess3"/>
    <dgm:cxn modelId="{22ADF948-7706-4AFB-9390-A29391B8033C}" type="presParOf" srcId="{58127066-7C2E-415F-A2A0-58057CF3D071}" destId="{D61BB1F8-8344-4563-8D07-E957FCF431E2}" srcOrd="1" destOrd="0" presId="urn:microsoft.com/office/officeart/2005/8/layout/lProcess3"/>
    <dgm:cxn modelId="{AA7C217B-498F-4F59-9C33-89E9DA470815}" type="presParOf" srcId="{58127066-7C2E-415F-A2A0-58057CF3D071}" destId="{4AB22DDA-96E0-4C01-9CC4-18B1CBE79745}" srcOrd="2" destOrd="0" presId="urn:microsoft.com/office/officeart/2005/8/layout/lProcess3"/>
    <dgm:cxn modelId="{25DE37ED-D25F-4CF7-AC74-EE325F48EBB5}" type="presParOf" srcId="{C3A9F7C2-4C1E-403C-AA35-D0724A6F9A85}" destId="{1173FAD1-263A-4CBB-BB2B-651359F032E4}" srcOrd="5" destOrd="0" presId="urn:microsoft.com/office/officeart/2005/8/layout/lProcess3"/>
    <dgm:cxn modelId="{E3E00FE4-B943-48CB-A8D0-F05F4AE6B685}" type="presParOf" srcId="{C3A9F7C2-4C1E-403C-AA35-D0724A6F9A85}" destId="{E4DE3311-A508-429D-84FA-EA2572A94953}" srcOrd="6" destOrd="0" presId="urn:microsoft.com/office/officeart/2005/8/layout/lProcess3"/>
    <dgm:cxn modelId="{A2547994-B702-4DA3-8C0A-9A21992B236E}" type="presParOf" srcId="{E4DE3311-A508-429D-84FA-EA2572A94953}" destId="{18D7C415-E112-431E-8727-2C2EEF5E1959}" srcOrd="0" destOrd="0" presId="urn:microsoft.com/office/officeart/2005/8/layout/lProcess3"/>
    <dgm:cxn modelId="{8F6B3E1D-1372-4ED2-A0D4-11FD2DCC51FC}" type="presParOf" srcId="{E4DE3311-A508-429D-84FA-EA2572A94953}" destId="{1E1921B3-9F9A-4AC0-8ED6-E0FC21041228}" srcOrd="1" destOrd="0" presId="urn:microsoft.com/office/officeart/2005/8/layout/lProcess3"/>
    <dgm:cxn modelId="{AA1F6538-0981-4BAE-B8E5-FDAF56F4332B}" type="presParOf" srcId="{E4DE3311-A508-429D-84FA-EA2572A94953}" destId="{F72A2192-BB68-40B3-8477-7BE384B61D77}"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A1DA3E-8C89-4374-B497-71D3FA4395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016A85AF-C45C-4443-BAB3-F730D5C0D3C1}">
      <dgm:prSet/>
      <dgm:spPr/>
      <dgm:t>
        <a:bodyPr/>
        <a:lstStyle/>
        <a:p>
          <a:pPr rtl="0"/>
          <a:r>
            <a:rPr lang="pt-BR" dirty="0" smtClean="0"/>
            <a:t>Qualidade intrínseca</a:t>
          </a:r>
          <a:endParaRPr lang="pt-BR" dirty="0"/>
        </a:p>
      </dgm:t>
    </dgm:pt>
    <dgm:pt modelId="{82B89A55-75B4-4C58-B0B0-8AA405A519A9}" type="parTrans" cxnId="{67FA1000-03AB-4ECF-9334-6042874CA73D}">
      <dgm:prSet/>
      <dgm:spPr/>
      <dgm:t>
        <a:bodyPr/>
        <a:lstStyle/>
        <a:p>
          <a:endParaRPr lang="pt-BR"/>
        </a:p>
      </dgm:t>
    </dgm:pt>
    <dgm:pt modelId="{17BE1D2B-B72E-42F3-867D-A6B6518C3211}" type="sibTrans" cxnId="{67FA1000-03AB-4ECF-9334-6042874CA73D}">
      <dgm:prSet/>
      <dgm:spPr/>
      <dgm:t>
        <a:bodyPr/>
        <a:lstStyle/>
        <a:p>
          <a:endParaRPr lang="pt-BR"/>
        </a:p>
      </dgm:t>
    </dgm:pt>
    <dgm:pt modelId="{B077FDAB-B349-471B-B53C-2D8432F49247}">
      <dgm:prSet/>
      <dgm:spPr/>
      <dgm:t>
        <a:bodyPr/>
        <a:lstStyle/>
        <a:p>
          <a:pPr rtl="0"/>
          <a:r>
            <a:rPr lang="pt-BR" dirty="0" smtClean="0"/>
            <a:t>Qualidade acessível</a:t>
          </a:r>
          <a:endParaRPr lang="pt-BR" dirty="0"/>
        </a:p>
      </dgm:t>
    </dgm:pt>
    <dgm:pt modelId="{DAB219C5-8DAF-4CBB-AACC-CD2D63D07DB3}" type="parTrans" cxnId="{6C23A917-F50B-4C47-A42D-0AA48FA8D1A3}">
      <dgm:prSet/>
      <dgm:spPr/>
      <dgm:t>
        <a:bodyPr/>
        <a:lstStyle/>
        <a:p>
          <a:endParaRPr lang="pt-BR"/>
        </a:p>
      </dgm:t>
    </dgm:pt>
    <dgm:pt modelId="{C9184850-BF45-41FB-908D-1583DF91A253}" type="sibTrans" cxnId="{6C23A917-F50B-4C47-A42D-0AA48FA8D1A3}">
      <dgm:prSet/>
      <dgm:spPr/>
      <dgm:t>
        <a:bodyPr/>
        <a:lstStyle/>
        <a:p>
          <a:endParaRPr lang="pt-BR"/>
        </a:p>
      </dgm:t>
    </dgm:pt>
    <dgm:pt modelId="{93D3BEAE-711F-43C9-9910-195C07977334}">
      <dgm:prSet/>
      <dgm:spPr/>
      <dgm:t>
        <a:bodyPr/>
        <a:lstStyle/>
        <a:p>
          <a:pPr rtl="0"/>
          <a:r>
            <a:rPr lang="pt-BR" dirty="0" smtClean="0"/>
            <a:t>Qualidade contextual</a:t>
          </a:r>
          <a:endParaRPr lang="pt-BR" dirty="0"/>
        </a:p>
      </dgm:t>
    </dgm:pt>
    <dgm:pt modelId="{56B23492-714A-41AE-AAE7-EF35B869AD5D}" type="parTrans" cxnId="{8A7FE118-C6D6-448E-B956-9055629324C1}">
      <dgm:prSet/>
      <dgm:spPr/>
      <dgm:t>
        <a:bodyPr/>
        <a:lstStyle/>
        <a:p>
          <a:endParaRPr lang="pt-BR"/>
        </a:p>
      </dgm:t>
    </dgm:pt>
    <dgm:pt modelId="{499D7B60-486F-48CD-9BE5-0AAFCAD7108C}" type="sibTrans" cxnId="{8A7FE118-C6D6-448E-B956-9055629324C1}">
      <dgm:prSet/>
      <dgm:spPr/>
      <dgm:t>
        <a:bodyPr/>
        <a:lstStyle/>
        <a:p>
          <a:endParaRPr lang="pt-BR"/>
        </a:p>
      </dgm:t>
    </dgm:pt>
    <dgm:pt modelId="{C056584F-7240-4B76-A8E7-A2DCACCE4667}">
      <dgm:prSet/>
      <dgm:spPr/>
      <dgm:t>
        <a:bodyPr/>
        <a:lstStyle/>
        <a:p>
          <a:pPr rtl="0"/>
          <a:r>
            <a:rPr lang="pt-BR" dirty="0" smtClean="0"/>
            <a:t>Qualidade representacional</a:t>
          </a:r>
          <a:endParaRPr lang="pt-BR" dirty="0"/>
        </a:p>
      </dgm:t>
    </dgm:pt>
    <dgm:pt modelId="{00E57840-C1CA-46F7-B80A-EBDF160D1F66}" type="parTrans" cxnId="{01EE9526-C19B-45C1-BD19-2567D036E9D1}">
      <dgm:prSet/>
      <dgm:spPr/>
      <dgm:t>
        <a:bodyPr/>
        <a:lstStyle/>
        <a:p>
          <a:endParaRPr lang="pt-BR"/>
        </a:p>
      </dgm:t>
    </dgm:pt>
    <dgm:pt modelId="{2F68F540-D5C0-4691-8952-89264CADE319}" type="sibTrans" cxnId="{01EE9526-C19B-45C1-BD19-2567D036E9D1}">
      <dgm:prSet/>
      <dgm:spPr/>
      <dgm:t>
        <a:bodyPr/>
        <a:lstStyle/>
        <a:p>
          <a:endParaRPr lang="pt-BR"/>
        </a:p>
      </dgm:t>
    </dgm:pt>
    <dgm:pt modelId="{993DA230-6160-4CC0-8B65-FDBF560AF3A3}">
      <dgm:prSet/>
      <dgm:spPr/>
      <dgm:t>
        <a:bodyPr/>
        <a:lstStyle/>
        <a:p>
          <a:r>
            <a:rPr lang="pt-BR" dirty="0" smtClean="0"/>
            <a:t>Acurácia, objetividade, confiabilidade e reputação</a:t>
          </a:r>
          <a:endParaRPr lang="pt-BR" dirty="0"/>
        </a:p>
      </dgm:t>
    </dgm:pt>
    <dgm:pt modelId="{04F94EA8-7B60-4635-A30A-77E1D9DA9716}" type="parTrans" cxnId="{584FBCB8-49E1-4BCE-A48F-521A74984AE6}">
      <dgm:prSet/>
      <dgm:spPr/>
      <dgm:t>
        <a:bodyPr/>
        <a:lstStyle/>
        <a:p>
          <a:endParaRPr lang="pt-BR"/>
        </a:p>
      </dgm:t>
    </dgm:pt>
    <dgm:pt modelId="{51D1BC87-CA7C-4B79-BCEF-5CB68D47B767}" type="sibTrans" cxnId="{584FBCB8-49E1-4BCE-A48F-521A74984AE6}">
      <dgm:prSet/>
      <dgm:spPr/>
      <dgm:t>
        <a:bodyPr/>
        <a:lstStyle/>
        <a:p>
          <a:endParaRPr lang="pt-BR"/>
        </a:p>
      </dgm:t>
    </dgm:pt>
    <dgm:pt modelId="{15B3E056-86BA-4CFC-9490-AAA15A54196E}">
      <dgm:prSet/>
      <dgm:spPr/>
      <dgm:t>
        <a:bodyPr/>
        <a:lstStyle/>
        <a:p>
          <a:pPr rtl="0"/>
          <a:r>
            <a:rPr lang="pt-BR" dirty="0" smtClean="0"/>
            <a:t>Acesso e segurança</a:t>
          </a:r>
          <a:endParaRPr lang="pt-BR" dirty="0"/>
        </a:p>
      </dgm:t>
    </dgm:pt>
    <dgm:pt modelId="{6E71D6B4-7C3D-4D28-A7B5-747046BDECB3}" type="parTrans" cxnId="{3B61ED1B-D305-4295-B269-8FB6146E97F5}">
      <dgm:prSet/>
      <dgm:spPr/>
      <dgm:t>
        <a:bodyPr/>
        <a:lstStyle/>
        <a:p>
          <a:endParaRPr lang="pt-BR"/>
        </a:p>
      </dgm:t>
    </dgm:pt>
    <dgm:pt modelId="{752C7256-D2AA-4527-B738-6F7B55B543B1}" type="sibTrans" cxnId="{3B61ED1B-D305-4295-B269-8FB6146E97F5}">
      <dgm:prSet/>
      <dgm:spPr/>
      <dgm:t>
        <a:bodyPr/>
        <a:lstStyle/>
        <a:p>
          <a:endParaRPr lang="pt-BR"/>
        </a:p>
      </dgm:t>
    </dgm:pt>
    <dgm:pt modelId="{09585FD1-8F49-4A55-B65A-F843CDB21B7B}">
      <dgm:prSet/>
      <dgm:spPr/>
      <dgm:t>
        <a:bodyPr/>
        <a:lstStyle/>
        <a:p>
          <a:pPr rtl="0"/>
          <a:r>
            <a:rPr lang="pt-BR" dirty="0" smtClean="0"/>
            <a:t>Relevância, valor agregado, economia de tempo, completude e quantidade de dados</a:t>
          </a:r>
          <a:endParaRPr lang="pt-BR" dirty="0"/>
        </a:p>
      </dgm:t>
    </dgm:pt>
    <dgm:pt modelId="{9720813A-D2D6-47A5-B359-056FD7EF4330}" type="parTrans" cxnId="{BCD80AE9-9F16-4BA9-9596-09CD7FBE5E2E}">
      <dgm:prSet/>
      <dgm:spPr/>
      <dgm:t>
        <a:bodyPr/>
        <a:lstStyle/>
        <a:p>
          <a:endParaRPr lang="pt-BR"/>
        </a:p>
      </dgm:t>
    </dgm:pt>
    <dgm:pt modelId="{DC276728-083C-4442-874D-16FF9B7DA606}" type="sibTrans" cxnId="{BCD80AE9-9F16-4BA9-9596-09CD7FBE5E2E}">
      <dgm:prSet/>
      <dgm:spPr/>
      <dgm:t>
        <a:bodyPr/>
        <a:lstStyle/>
        <a:p>
          <a:endParaRPr lang="pt-BR"/>
        </a:p>
      </dgm:t>
    </dgm:pt>
    <dgm:pt modelId="{6BEBE917-E654-49F1-9FBE-DA18EED1596C}">
      <dgm:prSet/>
      <dgm:spPr/>
      <dgm:t>
        <a:bodyPr/>
        <a:lstStyle/>
        <a:p>
          <a:pPr rtl="0"/>
          <a:r>
            <a:rPr lang="pt-BR" dirty="0" smtClean="0"/>
            <a:t>Interpretabilidade, facilidade de uso, representação concisa e representação consistente</a:t>
          </a:r>
          <a:endParaRPr lang="pt-BR" dirty="0"/>
        </a:p>
      </dgm:t>
    </dgm:pt>
    <dgm:pt modelId="{E426C4CE-C82F-4325-B56E-94557EA7D41E}" type="parTrans" cxnId="{3FE75B41-4131-4325-8FDE-ACC81EAFA1CA}">
      <dgm:prSet/>
      <dgm:spPr/>
      <dgm:t>
        <a:bodyPr/>
        <a:lstStyle/>
        <a:p>
          <a:endParaRPr lang="pt-BR"/>
        </a:p>
      </dgm:t>
    </dgm:pt>
    <dgm:pt modelId="{8CB9CC32-D7E3-47C0-BCF2-C65066050305}" type="sibTrans" cxnId="{3FE75B41-4131-4325-8FDE-ACC81EAFA1CA}">
      <dgm:prSet/>
      <dgm:spPr/>
      <dgm:t>
        <a:bodyPr/>
        <a:lstStyle/>
        <a:p>
          <a:endParaRPr lang="pt-BR"/>
        </a:p>
      </dgm:t>
    </dgm:pt>
    <dgm:pt modelId="{9F1581AD-1B65-4A36-884F-457194C3DD2F}" type="pres">
      <dgm:prSet presAssocID="{B3A1DA3E-8C89-4374-B497-71D3FA43955E}" presName="Name0" presStyleCnt="0">
        <dgm:presLayoutVars>
          <dgm:dir/>
          <dgm:animLvl val="lvl"/>
          <dgm:resizeHandles val="exact"/>
        </dgm:presLayoutVars>
      </dgm:prSet>
      <dgm:spPr/>
      <dgm:t>
        <a:bodyPr/>
        <a:lstStyle/>
        <a:p>
          <a:endParaRPr lang="pt-BR"/>
        </a:p>
      </dgm:t>
    </dgm:pt>
    <dgm:pt modelId="{4D7FC80A-7287-4D8D-945E-A4D357012E1E}" type="pres">
      <dgm:prSet presAssocID="{016A85AF-C45C-4443-BAB3-F730D5C0D3C1}" presName="linNode" presStyleCnt="0"/>
      <dgm:spPr/>
    </dgm:pt>
    <dgm:pt modelId="{6E79B160-E9EB-42F1-99B9-B140013D3D7E}" type="pres">
      <dgm:prSet presAssocID="{016A85AF-C45C-4443-BAB3-F730D5C0D3C1}" presName="parentText" presStyleLbl="node1" presStyleIdx="0" presStyleCnt="4">
        <dgm:presLayoutVars>
          <dgm:chMax val="1"/>
          <dgm:bulletEnabled val="1"/>
        </dgm:presLayoutVars>
      </dgm:prSet>
      <dgm:spPr/>
      <dgm:t>
        <a:bodyPr/>
        <a:lstStyle/>
        <a:p>
          <a:endParaRPr lang="pt-BR"/>
        </a:p>
      </dgm:t>
    </dgm:pt>
    <dgm:pt modelId="{E42958ED-8B83-4277-8A74-892D82D2C24B}" type="pres">
      <dgm:prSet presAssocID="{016A85AF-C45C-4443-BAB3-F730D5C0D3C1}" presName="descendantText" presStyleLbl="alignAccFollowNode1" presStyleIdx="0" presStyleCnt="4">
        <dgm:presLayoutVars>
          <dgm:bulletEnabled val="1"/>
        </dgm:presLayoutVars>
      </dgm:prSet>
      <dgm:spPr/>
      <dgm:t>
        <a:bodyPr/>
        <a:lstStyle/>
        <a:p>
          <a:endParaRPr lang="pt-BR"/>
        </a:p>
      </dgm:t>
    </dgm:pt>
    <dgm:pt modelId="{F45A2986-7C7B-4815-8FDD-346E7B0891A2}" type="pres">
      <dgm:prSet presAssocID="{17BE1D2B-B72E-42F3-867D-A6B6518C3211}" presName="sp" presStyleCnt="0"/>
      <dgm:spPr/>
    </dgm:pt>
    <dgm:pt modelId="{6BD1DA82-24EA-4B92-8F7A-AE78D7458C63}" type="pres">
      <dgm:prSet presAssocID="{B077FDAB-B349-471B-B53C-2D8432F49247}" presName="linNode" presStyleCnt="0"/>
      <dgm:spPr/>
    </dgm:pt>
    <dgm:pt modelId="{1510F6A5-6603-4698-90BF-D5FE1D10AA01}" type="pres">
      <dgm:prSet presAssocID="{B077FDAB-B349-471B-B53C-2D8432F49247}" presName="parentText" presStyleLbl="node1" presStyleIdx="1" presStyleCnt="4">
        <dgm:presLayoutVars>
          <dgm:chMax val="1"/>
          <dgm:bulletEnabled val="1"/>
        </dgm:presLayoutVars>
      </dgm:prSet>
      <dgm:spPr/>
      <dgm:t>
        <a:bodyPr/>
        <a:lstStyle/>
        <a:p>
          <a:endParaRPr lang="pt-BR"/>
        </a:p>
      </dgm:t>
    </dgm:pt>
    <dgm:pt modelId="{8A966D93-A256-4A1D-9AB2-162D1571D7B3}" type="pres">
      <dgm:prSet presAssocID="{B077FDAB-B349-471B-B53C-2D8432F49247}" presName="descendantText" presStyleLbl="alignAccFollowNode1" presStyleIdx="1" presStyleCnt="4">
        <dgm:presLayoutVars>
          <dgm:bulletEnabled val="1"/>
        </dgm:presLayoutVars>
      </dgm:prSet>
      <dgm:spPr/>
      <dgm:t>
        <a:bodyPr/>
        <a:lstStyle/>
        <a:p>
          <a:endParaRPr lang="pt-BR"/>
        </a:p>
      </dgm:t>
    </dgm:pt>
    <dgm:pt modelId="{910F9808-8A1F-4363-A738-27ED0D574387}" type="pres">
      <dgm:prSet presAssocID="{C9184850-BF45-41FB-908D-1583DF91A253}" presName="sp" presStyleCnt="0"/>
      <dgm:spPr/>
    </dgm:pt>
    <dgm:pt modelId="{6D421546-AD11-4E4A-83B0-300FD430B857}" type="pres">
      <dgm:prSet presAssocID="{93D3BEAE-711F-43C9-9910-195C07977334}" presName="linNode" presStyleCnt="0"/>
      <dgm:spPr/>
    </dgm:pt>
    <dgm:pt modelId="{CC78EA79-5F59-428A-BBA3-53BC7AF52575}" type="pres">
      <dgm:prSet presAssocID="{93D3BEAE-711F-43C9-9910-195C07977334}" presName="parentText" presStyleLbl="node1" presStyleIdx="2" presStyleCnt="4">
        <dgm:presLayoutVars>
          <dgm:chMax val="1"/>
          <dgm:bulletEnabled val="1"/>
        </dgm:presLayoutVars>
      </dgm:prSet>
      <dgm:spPr/>
      <dgm:t>
        <a:bodyPr/>
        <a:lstStyle/>
        <a:p>
          <a:endParaRPr lang="pt-BR"/>
        </a:p>
      </dgm:t>
    </dgm:pt>
    <dgm:pt modelId="{F0E40638-E52F-4406-9480-86A098CCD042}" type="pres">
      <dgm:prSet presAssocID="{93D3BEAE-711F-43C9-9910-195C07977334}" presName="descendantText" presStyleLbl="alignAccFollowNode1" presStyleIdx="2" presStyleCnt="4">
        <dgm:presLayoutVars>
          <dgm:bulletEnabled val="1"/>
        </dgm:presLayoutVars>
      </dgm:prSet>
      <dgm:spPr/>
      <dgm:t>
        <a:bodyPr/>
        <a:lstStyle/>
        <a:p>
          <a:endParaRPr lang="pt-BR"/>
        </a:p>
      </dgm:t>
    </dgm:pt>
    <dgm:pt modelId="{86753C29-DE9B-4C8B-9481-CDF8A0627A58}" type="pres">
      <dgm:prSet presAssocID="{499D7B60-486F-48CD-9BE5-0AAFCAD7108C}" presName="sp" presStyleCnt="0"/>
      <dgm:spPr/>
    </dgm:pt>
    <dgm:pt modelId="{F73059E0-6AC2-4E0D-8DB1-667B22C22966}" type="pres">
      <dgm:prSet presAssocID="{C056584F-7240-4B76-A8E7-A2DCACCE4667}" presName="linNode" presStyleCnt="0"/>
      <dgm:spPr/>
    </dgm:pt>
    <dgm:pt modelId="{C717A2E4-4D69-4E71-847A-3CD768E0EF96}" type="pres">
      <dgm:prSet presAssocID="{C056584F-7240-4B76-A8E7-A2DCACCE4667}" presName="parentText" presStyleLbl="node1" presStyleIdx="3" presStyleCnt="4">
        <dgm:presLayoutVars>
          <dgm:chMax val="1"/>
          <dgm:bulletEnabled val="1"/>
        </dgm:presLayoutVars>
      </dgm:prSet>
      <dgm:spPr/>
      <dgm:t>
        <a:bodyPr/>
        <a:lstStyle/>
        <a:p>
          <a:endParaRPr lang="pt-BR"/>
        </a:p>
      </dgm:t>
    </dgm:pt>
    <dgm:pt modelId="{7AAC3A24-CB6F-4D32-AE88-91FCD84B3773}" type="pres">
      <dgm:prSet presAssocID="{C056584F-7240-4B76-A8E7-A2DCACCE4667}" presName="descendantText" presStyleLbl="alignAccFollowNode1" presStyleIdx="3" presStyleCnt="4">
        <dgm:presLayoutVars>
          <dgm:bulletEnabled val="1"/>
        </dgm:presLayoutVars>
      </dgm:prSet>
      <dgm:spPr/>
      <dgm:t>
        <a:bodyPr/>
        <a:lstStyle/>
        <a:p>
          <a:endParaRPr lang="pt-BR"/>
        </a:p>
      </dgm:t>
    </dgm:pt>
  </dgm:ptLst>
  <dgm:cxnLst>
    <dgm:cxn modelId="{19002816-22CD-4F3F-B783-AEB6074F0FF8}" type="presOf" srcId="{B3A1DA3E-8C89-4374-B497-71D3FA43955E}" destId="{9F1581AD-1B65-4A36-884F-457194C3DD2F}" srcOrd="0" destOrd="0" presId="urn:microsoft.com/office/officeart/2005/8/layout/vList5"/>
    <dgm:cxn modelId="{3FE75B41-4131-4325-8FDE-ACC81EAFA1CA}" srcId="{C056584F-7240-4B76-A8E7-A2DCACCE4667}" destId="{6BEBE917-E654-49F1-9FBE-DA18EED1596C}" srcOrd="0" destOrd="0" parTransId="{E426C4CE-C82F-4325-B56E-94557EA7D41E}" sibTransId="{8CB9CC32-D7E3-47C0-BCF2-C65066050305}"/>
    <dgm:cxn modelId="{BCD80AE9-9F16-4BA9-9596-09CD7FBE5E2E}" srcId="{93D3BEAE-711F-43C9-9910-195C07977334}" destId="{09585FD1-8F49-4A55-B65A-F843CDB21B7B}" srcOrd="0" destOrd="0" parTransId="{9720813A-D2D6-47A5-B359-056FD7EF4330}" sibTransId="{DC276728-083C-4442-874D-16FF9B7DA606}"/>
    <dgm:cxn modelId="{68A4DBEB-47E7-46C2-8311-047F732A1905}" type="presOf" srcId="{93D3BEAE-711F-43C9-9910-195C07977334}" destId="{CC78EA79-5F59-428A-BBA3-53BC7AF52575}" srcOrd="0" destOrd="0" presId="urn:microsoft.com/office/officeart/2005/8/layout/vList5"/>
    <dgm:cxn modelId="{8A7FE118-C6D6-448E-B956-9055629324C1}" srcId="{B3A1DA3E-8C89-4374-B497-71D3FA43955E}" destId="{93D3BEAE-711F-43C9-9910-195C07977334}" srcOrd="2" destOrd="0" parTransId="{56B23492-714A-41AE-AAE7-EF35B869AD5D}" sibTransId="{499D7B60-486F-48CD-9BE5-0AAFCAD7108C}"/>
    <dgm:cxn modelId="{831F2369-E125-4828-A76D-6C4145ECAFD2}" type="presOf" srcId="{993DA230-6160-4CC0-8B65-FDBF560AF3A3}" destId="{E42958ED-8B83-4277-8A74-892D82D2C24B}" srcOrd="0" destOrd="0" presId="urn:microsoft.com/office/officeart/2005/8/layout/vList5"/>
    <dgm:cxn modelId="{67FA1000-03AB-4ECF-9334-6042874CA73D}" srcId="{B3A1DA3E-8C89-4374-B497-71D3FA43955E}" destId="{016A85AF-C45C-4443-BAB3-F730D5C0D3C1}" srcOrd="0" destOrd="0" parTransId="{82B89A55-75B4-4C58-B0B0-8AA405A519A9}" sibTransId="{17BE1D2B-B72E-42F3-867D-A6B6518C3211}"/>
    <dgm:cxn modelId="{33D01CA6-88E4-40C9-9660-1733D30DF4C8}" type="presOf" srcId="{B077FDAB-B349-471B-B53C-2D8432F49247}" destId="{1510F6A5-6603-4698-90BF-D5FE1D10AA01}" srcOrd="0" destOrd="0" presId="urn:microsoft.com/office/officeart/2005/8/layout/vList5"/>
    <dgm:cxn modelId="{584FBCB8-49E1-4BCE-A48F-521A74984AE6}" srcId="{016A85AF-C45C-4443-BAB3-F730D5C0D3C1}" destId="{993DA230-6160-4CC0-8B65-FDBF560AF3A3}" srcOrd="0" destOrd="0" parTransId="{04F94EA8-7B60-4635-A30A-77E1D9DA9716}" sibTransId="{51D1BC87-CA7C-4B79-BCEF-5CB68D47B767}"/>
    <dgm:cxn modelId="{2901AF37-D141-42AA-B3AD-F5892789ADE2}" type="presOf" srcId="{6BEBE917-E654-49F1-9FBE-DA18EED1596C}" destId="{7AAC3A24-CB6F-4D32-AE88-91FCD84B3773}" srcOrd="0" destOrd="0" presId="urn:microsoft.com/office/officeart/2005/8/layout/vList5"/>
    <dgm:cxn modelId="{58D45BC2-5E46-4411-B0DF-4F24E3E5084B}" type="presOf" srcId="{15B3E056-86BA-4CFC-9490-AAA15A54196E}" destId="{8A966D93-A256-4A1D-9AB2-162D1571D7B3}" srcOrd="0" destOrd="0" presId="urn:microsoft.com/office/officeart/2005/8/layout/vList5"/>
    <dgm:cxn modelId="{3B61ED1B-D305-4295-B269-8FB6146E97F5}" srcId="{B077FDAB-B349-471B-B53C-2D8432F49247}" destId="{15B3E056-86BA-4CFC-9490-AAA15A54196E}" srcOrd="0" destOrd="0" parTransId="{6E71D6B4-7C3D-4D28-A7B5-747046BDECB3}" sibTransId="{752C7256-D2AA-4527-B738-6F7B55B543B1}"/>
    <dgm:cxn modelId="{3F8CE888-F898-4594-A178-DBFE001DD992}" type="presOf" srcId="{C056584F-7240-4B76-A8E7-A2DCACCE4667}" destId="{C717A2E4-4D69-4E71-847A-3CD768E0EF96}" srcOrd="0" destOrd="0" presId="urn:microsoft.com/office/officeart/2005/8/layout/vList5"/>
    <dgm:cxn modelId="{0D72AB3F-04AC-42E3-B6B8-45CC6980232B}" type="presOf" srcId="{09585FD1-8F49-4A55-B65A-F843CDB21B7B}" destId="{F0E40638-E52F-4406-9480-86A098CCD042}" srcOrd="0" destOrd="0" presId="urn:microsoft.com/office/officeart/2005/8/layout/vList5"/>
    <dgm:cxn modelId="{D5228DF7-4A34-42FB-ADE4-F80842BB4CB5}" type="presOf" srcId="{016A85AF-C45C-4443-BAB3-F730D5C0D3C1}" destId="{6E79B160-E9EB-42F1-99B9-B140013D3D7E}" srcOrd="0" destOrd="0" presId="urn:microsoft.com/office/officeart/2005/8/layout/vList5"/>
    <dgm:cxn modelId="{6C23A917-F50B-4C47-A42D-0AA48FA8D1A3}" srcId="{B3A1DA3E-8C89-4374-B497-71D3FA43955E}" destId="{B077FDAB-B349-471B-B53C-2D8432F49247}" srcOrd="1" destOrd="0" parTransId="{DAB219C5-8DAF-4CBB-AACC-CD2D63D07DB3}" sibTransId="{C9184850-BF45-41FB-908D-1583DF91A253}"/>
    <dgm:cxn modelId="{01EE9526-C19B-45C1-BD19-2567D036E9D1}" srcId="{B3A1DA3E-8C89-4374-B497-71D3FA43955E}" destId="{C056584F-7240-4B76-A8E7-A2DCACCE4667}" srcOrd="3" destOrd="0" parTransId="{00E57840-C1CA-46F7-B80A-EBDF160D1F66}" sibTransId="{2F68F540-D5C0-4691-8952-89264CADE319}"/>
    <dgm:cxn modelId="{B05FEBF7-9C55-4850-9669-FCDF4826A3AB}" type="presParOf" srcId="{9F1581AD-1B65-4A36-884F-457194C3DD2F}" destId="{4D7FC80A-7287-4D8D-945E-A4D357012E1E}" srcOrd="0" destOrd="0" presId="urn:microsoft.com/office/officeart/2005/8/layout/vList5"/>
    <dgm:cxn modelId="{55D24B6A-64DF-4360-AB83-5222FA1516EA}" type="presParOf" srcId="{4D7FC80A-7287-4D8D-945E-A4D357012E1E}" destId="{6E79B160-E9EB-42F1-99B9-B140013D3D7E}" srcOrd="0" destOrd="0" presId="urn:microsoft.com/office/officeart/2005/8/layout/vList5"/>
    <dgm:cxn modelId="{865FB18F-1BFE-4018-A23C-D2B8510206FD}" type="presParOf" srcId="{4D7FC80A-7287-4D8D-945E-A4D357012E1E}" destId="{E42958ED-8B83-4277-8A74-892D82D2C24B}" srcOrd="1" destOrd="0" presId="urn:microsoft.com/office/officeart/2005/8/layout/vList5"/>
    <dgm:cxn modelId="{195B2437-45EA-4333-94FC-088F7F008429}" type="presParOf" srcId="{9F1581AD-1B65-4A36-884F-457194C3DD2F}" destId="{F45A2986-7C7B-4815-8FDD-346E7B0891A2}" srcOrd="1" destOrd="0" presId="urn:microsoft.com/office/officeart/2005/8/layout/vList5"/>
    <dgm:cxn modelId="{BA2700A6-F5AE-45DD-AD48-9462BC72532B}" type="presParOf" srcId="{9F1581AD-1B65-4A36-884F-457194C3DD2F}" destId="{6BD1DA82-24EA-4B92-8F7A-AE78D7458C63}" srcOrd="2" destOrd="0" presId="urn:microsoft.com/office/officeart/2005/8/layout/vList5"/>
    <dgm:cxn modelId="{793CEB05-601F-459F-92E9-39E81D28B365}" type="presParOf" srcId="{6BD1DA82-24EA-4B92-8F7A-AE78D7458C63}" destId="{1510F6A5-6603-4698-90BF-D5FE1D10AA01}" srcOrd="0" destOrd="0" presId="urn:microsoft.com/office/officeart/2005/8/layout/vList5"/>
    <dgm:cxn modelId="{846F90C3-A822-483F-9A5A-B27DB1EBA556}" type="presParOf" srcId="{6BD1DA82-24EA-4B92-8F7A-AE78D7458C63}" destId="{8A966D93-A256-4A1D-9AB2-162D1571D7B3}" srcOrd="1" destOrd="0" presId="urn:microsoft.com/office/officeart/2005/8/layout/vList5"/>
    <dgm:cxn modelId="{A511857C-E80F-4D5E-84B6-8676C72CBF03}" type="presParOf" srcId="{9F1581AD-1B65-4A36-884F-457194C3DD2F}" destId="{910F9808-8A1F-4363-A738-27ED0D574387}" srcOrd="3" destOrd="0" presId="urn:microsoft.com/office/officeart/2005/8/layout/vList5"/>
    <dgm:cxn modelId="{8029BA03-BE42-4117-B67E-FEF8363C173A}" type="presParOf" srcId="{9F1581AD-1B65-4A36-884F-457194C3DD2F}" destId="{6D421546-AD11-4E4A-83B0-300FD430B857}" srcOrd="4" destOrd="0" presId="urn:microsoft.com/office/officeart/2005/8/layout/vList5"/>
    <dgm:cxn modelId="{494A6DC2-ACDB-42B9-A945-44068CCD32EF}" type="presParOf" srcId="{6D421546-AD11-4E4A-83B0-300FD430B857}" destId="{CC78EA79-5F59-428A-BBA3-53BC7AF52575}" srcOrd="0" destOrd="0" presId="urn:microsoft.com/office/officeart/2005/8/layout/vList5"/>
    <dgm:cxn modelId="{AAA896ED-A168-4290-9F89-48F315A4CFB4}" type="presParOf" srcId="{6D421546-AD11-4E4A-83B0-300FD430B857}" destId="{F0E40638-E52F-4406-9480-86A098CCD042}" srcOrd="1" destOrd="0" presId="urn:microsoft.com/office/officeart/2005/8/layout/vList5"/>
    <dgm:cxn modelId="{208DEBB0-47CD-43D8-A17C-BCA56817B896}" type="presParOf" srcId="{9F1581AD-1B65-4A36-884F-457194C3DD2F}" destId="{86753C29-DE9B-4C8B-9481-CDF8A0627A58}" srcOrd="5" destOrd="0" presId="urn:microsoft.com/office/officeart/2005/8/layout/vList5"/>
    <dgm:cxn modelId="{81FFCACA-9087-46B8-BBD5-6442A9A3344E}" type="presParOf" srcId="{9F1581AD-1B65-4A36-884F-457194C3DD2F}" destId="{F73059E0-6AC2-4E0D-8DB1-667B22C22966}" srcOrd="6" destOrd="0" presId="urn:microsoft.com/office/officeart/2005/8/layout/vList5"/>
    <dgm:cxn modelId="{629AED6F-5417-4F45-AF65-79AC2DA7271A}" type="presParOf" srcId="{F73059E0-6AC2-4E0D-8DB1-667B22C22966}" destId="{C717A2E4-4D69-4E71-847A-3CD768E0EF96}" srcOrd="0" destOrd="0" presId="urn:microsoft.com/office/officeart/2005/8/layout/vList5"/>
    <dgm:cxn modelId="{88569B13-5D4F-4BD5-9E31-497B57E9EAF4}" type="presParOf" srcId="{F73059E0-6AC2-4E0D-8DB1-667B22C22966}" destId="{7AAC3A24-CB6F-4D32-AE88-91FCD84B377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367641-9080-4DD8-B26F-0A97D6160E4F}"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pt-BR"/>
        </a:p>
      </dgm:t>
    </dgm:pt>
    <dgm:pt modelId="{16AAF9CB-F237-4BE7-8675-2A5F14F044C1}">
      <dgm:prSet/>
      <dgm:spPr/>
      <dgm:t>
        <a:bodyPr/>
        <a:lstStyle/>
        <a:p>
          <a:pPr rtl="0"/>
          <a:r>
            <a:rPr lang="pt-BR" smtClean="0"/>
            <a:t>Grupo</a:t>
          </a:r>
          <a:endParaRPr lang="pt-BR"/>
        </a:p>
      </dgm:t>
    </dgm:pt>
    <dgm:pt modelId="{790FEFB0-39BB-4A97-88A2-0417EF6D821C}" type="parTrans" cxnId="{2DE29CE4-B9BE-4053-BDAB-1026A2D8AA65}">
      <dgm:prSet/>
      <dgm:spPr/>
      <dgm:t>
        <a:bodyPr/>
        <a:lstStyle/>
        <a:p>
          <a:endParaRPr lang="pt-BR"/>
        </a:p>
      </dgm:t>
    </dgm:pt>
    <dgm:pt modelId="{DFAF97C2-B4CD-4646-9C97-B74EC4F07641}" type="sibTrans" cxnId="{2DE29CE4-B9BE-4053-BDAB-1026A2D8AA65}">
      <dgm:prSet/>
      <dgm:spPr/>
      <dgm:t>
        <a:bodyPr/>
        <a:lstStyle/>
        <a:p>
          <a:endParaRPr lang="pt-BR"/>
        </a:p>
      </dgm:t>
    </dgm:pt>
    <dgm:pt modelId="{8812FCC4-2969-49E6-8AC1-6AC3BB6F405F}">
      <dgm:prSet/>
      <dgm:spPr/>
      <dgm:t>
        <a:bodyPr/>
        <a:lstStyle/>
        <a:p>
          <a:pPr rtl="0"/>
          <a:r>
            <a:rPr lang="pt-BR" smtClean="0"/>
            <a:t>Pessoas reunidas para um propósito comum</a:t>
          </a:r>
          <a:endParaRPr lang="pt-BR"/>
        </a:p>
      </dgm:t>
    </dgm:pt>
    <dgm:pt modelId="{A2D8A0B7-01CC-47EA-9799-02A5B6AEEECA}" type="parTrans" cxnId="{2FDE6008-2DA3-4581-A070-747C010250CF}">
      <dgm:prSet/>
      <dgm:spPr/>
      <dgm:t>
        <a:bodyPr/>
        <a:lstStyle/>
        <a:p>
          <a:endParaRPr lang="pt-BR"/>
        </a:p>
      </dgm:t>
    </dgm:pt>
    <dgm:pt modelId="{78A8F4E6-26E7-4E70-9279-EBBA0CD6FEE0}" type="sibTrans" cxnId="{2FDE6008-2DA3-4581-A070-747C010250CF}">
      <dgm:prSet/>
      <dgm:spPr/>
      <dgm:t>
        <a:bodyPr/>
        <a:lstStyle/>
        <a:p>
          <a:endParaRPr lang="pt-BR"/>
        </a:p>
      </dgm:t>
    </dgm:pt>
    <dgm:pt modelId="{8C3A8ACD-3046-42CA-9B95-EBC6C60436CD}">
      <dgm:prSet/>
      <dgm:spPr/>
      <dgm:t>
        <a:bodyPr/>
        <a:lstStyle/>
        <a:p>
          <a:pPr rtl="0"/>
          <a:r>
            <a:rPr lang="pt-BR" smtClean="0"/>
            <a:t>Equipe</a:t>
          </a:r>
          <a:endParaRPr lang="pt-BR"/>
        </a:p>
      </dgm:t>
    </dgm:pt>
    <dgm:pt modelId="{86428B5E-F5F1-4A0F-8D69-F6C9A509379A}" type="parTrans" cxnId="{901F3740-E31C-423E-81D2-9A2D158A895B}">
      <dgm:prSet/>
      <dgm:spPr/>
      <dgm:t>
        <a:bodyPr/>
        <a:lstStyle/>
        <a:p>
          <a:endParaRPr lang="pt-BR"/>
        </a:p>
      </dgm:t>
    </dgm:pt>
    <dgm:pt modelId="{946D3E84-45DB-4336-85BA-354EFC10E7D6}" type="sibTrans" cxnId="{901F3740-E31C-423E-81D2-9A2D158A895B}">
      <dgm:prSet/>
      <dgm:spPr/>
      <dgm:t>
        <a:bodyPr/>
        <a:lstStyle/>
        <a:p>
          <a:endParaRPr lang="pt-BR"/>
        </a:p>
      </dgm:t>
    </dgm:pt>
    <dgm:pt modelId="{AFDEF222-9A80-4D09-B43A-8E42C8D07165}">
      <dgm:prSet/>
      <dgm:spPr/>
      <dgm:t>
        <a:bodyPr/>
        <a:lstStyle/>
        <a:p>
          <a:pPr rtl="0"/>
          <a:r>
            <a:rPr lang="pt-BR" smtClean="0"/>
            <a:t>Pessoas reunidas com um objetivo comum</a:t>
          </a:r>
          <a:endParaRPr lang="pt-BR"/>
        </a:p>
      </dgm:t>
    </dgm:pt>
    <dgm:pt modelId="{618D1180-07E0-46F5-86D1-5B228EF587BB}" type="parTrans" cxnId="{0C6AD5DB-FBE5-4504-AA12-B1E732590541}">
      <dgm:prSet/>
      <dgm:spPr/>
      <dgm:t>
        <a:bodyPr/>
        <a:lstStyle/>
        <a:p>
          <a:endParaRPr lang="pt-BR"/>
        </a:p>
      </dgm:t>
    </dgm:pt>
    <dgm:pt modelId="{650003B3-6AAC-4ECF-ABFB-D829924D006B}" type="sibTrans" cxnId="{0C6AD5DB-FBE5-4504-AA12-B1E732590541}">
      <dgm:prSet/>
      <dgm:spPr/>
      <dgm:t>
        <a:bodyPr/>
        <a:lstStyle/>
        <a:p>
          <a:endParaRPr lang="pt-BR"/>
        </a:p>
      </dgm:t>
    </dgm:pt>
    <dgm:pt modelId="{A81FE85B-3697-4DB1-8236-93BDC93EF994}">
      <dgm:prSet/>
      <dgm:spPr/>
      <dgm:t>
        <a:bodyPr/>
        <a:lstStyle/>
        <a:p>
          <a:pPr rtl="0"/>
          <a:r>
            <a:rPr lang="pt-BR" smtClean="0"/>
            <a:t>Time</a:t>
          </a:r>
          <a:endParaRPr lang="pt-BR"/>
        </a:p>
      </dgm:t>
    </dgm:pt>
    <dgm:pt modelId="{81C2AC0C-938D-4152-A0CE-3F4B6DA138F2}" type="parTrans" cxnId="{05E7581A-E9F4-4FA9-956C-78CE69EEC53E}">
      <dgm:prSet/>
      <dgm:spPr/>
      <dgm:t>
        <a:bodyPr/>
        <a:lstStyle/>
        <a:p>
          <a:endParaRPr lang="pt-BR"/>
        </a:p>
      </dgm:t>
    </dgm:pt>
    <dgm:pt modelId="{AFBB73D6-ACDE-4E3B-BED1-C57E59BBBFA8}" type="sibTrans" cxnId="{05E7581A-E9F4-4FA9-956C-78CE69EEC53E}">
      <dgm:prSet/>
      <dgm:spPr/>
      <dgm:t>
        <a:bodyPr/>
        <a:lstStyle/>
        <a:p>
          <a:endParaRPr lang="pt-BR"/>
        </a:p>
      </dgm:t>
    </dgm:pt>
    <dgm:pt modelId="{559EFF59-6595-4621-9EDC-358DC9A40BBF}">
      <dgm:prSet/>
      <dgm:spPr/>
      <dgm:t>
        <a:bodyPr/>
        <a:lstStyle/>
        <a:p>
          <a:pPr rtl="0"/>
          <a:r>
            <a:rPr lang="pt-BR" smtClean="0"/>
            <a:t>Pessoas reunidas com um objetivo comum e 100% comprometidas com os resultados</a:t>
          </a:r>
          <a:endParaRPr lang="pt-BR"/>
        </a:p>
      </dgm:t>
    </dgm:pt>
    <dgm:pt modelId="{709F53FD-9326-4F91-A17C-441FE4E4A85B}" type="parTrans" cxnId="{5924958B-28A4-4DE7-8C3F-2B93AB910B9A}">
      <dgm:prSet/>
      <dgm:spPr/>
      <dgm:t>
        <a:bodyPr/>
        <a:lstStyle/>
        <a:p>
          <a:endParaRPr lang="pt-BR"/>
        </a:p>
      </dgm:t>
    </dgm:pt>
    <dgm:pt modelId="{4C80E284-4647-472A-A57A-A296DC79FBCF}" type="sibTrans" cxnId="{5924958B-28A4-4DE7-8C3F-2B93AB910B9A}">
      <dgm:prSet/>
      <dgm:spPr/>
      <dgm:t>
        <a:bodyPr/>
        <a:lstStyle/>
        <a:p>
          <a:endParaRPr lang="pt-BR"/>
        </a:p>
      </dgm:t>
    </dgm:pt>
    <dgm:pt modelId="{151A32E4-5902-4265-A52B-417FC7C3B135}" type="pres">
      <dgm:prSet presAssocID="{BF367641-9080-4DD8-B26F-0A97D6160E4F}" presName="Name0" presStyleCnt="0">
        <dgm:presLayoutVars>
          <dgm:dir/>
          <dgm:animLvl val="lvl"/>
          <dgm:resizeHandles val="exact"/>
        </dgm:presLayoutVars>
      </dgm:prSet>
      <dgm:spPr/>
      <dgm:t>
        <a:bodyPr/>
        <a:lstStyle/>
        <a:p>
          <a:endParaRPr lang="pt-BR"/>
        </a:p>
      </dgm:t>
    </dgm:pt>
    <dgm:pt modelId="{E0BF6F14-8768-4BE9-9C0A-BC5FBD224D88}" type="pres">
      <dgm:prSet presAssocID="{16AAF9CB-F237-4BE7-8675-2A5F14F044C1}" presName="linNode" presStyleCnt="0"/>
      <dgm:spPr/>
    </dgm:pt>
    <dgm:pt modelId="{6DBF399D-F193-4924-918C-799172338784}" type="pres">
      <dgm:prSet presAssocID="{16AAF9CB-F237-4BE7-8675-2A5F14F044C1}" presName="parentText" presStyleLbl="node1" presStyleIdx="0" presStyleCnt="3">
        <dgm:presLayoutVars>
          <dgm:chMax val="1"/>
          <dgm:bulletEnabled val="1"/>
        </dgm:presLayoutVars>
      </dgm:prSet>
      <dgm:spPr/>
      <dgm:t>
        <a:bodyPr/>
        <a:lstStyle/>
        <a:p>
          <a:endParaRPr lang="pt-BR"/>
        </a:p>
      </dgm:t>
    </dgm:pt>
    <dgm:pt modelId="{CBCAB2ED-AD33-40B5-9C7F-B328A5B574E5}" type="pres">
      <dgm:prSet presAssocID="{16AAF9CB-F237-4BE7-8675-2A5F14F044C1}" presName="descendantText" presStyleLbl="alignAccFollowNode1" presStyleIdx="0" presStyleCnt="3">
        <dgm:presLayoutVars>
          <dgm:bulletEnabled val="1"/>
        </dgm:presLayoutVars>
      </dgm:prSet>
      <dgm:spPr/>
      <dgm:t>
        <a:bodyPr/>
        <a:lstStyle/>
        <a:p>
          <a:endParaRPr lang="pt-BR"/>
        </a:p>
      </dgm:t>
    </dgm:pt>
    <dgm:pt modelId="{D98EBA7C-90C8-4EFF-A361-D73954210FE0}" type="pres">
      <dgm:prSet presAssocID="{DFAF97C2-B4CD-4646-9C97-B74EC4F07641}" presName="sp" presStyleCnt="0"/>
      <dgm:spPr/>
    </dgm:pt>
    <dgm:pt modelId="{3B01A145-FC70-428B-BFEC-283097FB5FBA}" type="pres">
      <dgm:prSet presAssocID="{8C3A8ACD-3046-42CA-9B95-EBC6C60436CD}" presName="linNode" presStyleCnt="0"/>
      <dgm:spPr/>
    </dgm:pt>
    <dgm:pt modelId="{CFAACD7E-AE9B-4886-8FFA-CB8DE7EF55EB}" type="pres">
      <dgm:prSet presAssocID="{8C3A8ACD-3046-42CA-9B95-EBC6C60436CD}" presName="parentText" presStyleLbl="node1" presStyleIdx="1" presStyleCnt="3">
        <dgm:presLayoutVars>
          <dgm:chMax val="1"/>
          <dgm:bulletEnabled val="1"/>
        </dgm:presLayoutVars>
      </dgm:prSet>
      <dgm:spPr/>
      <dgm:t>
        <a:bodyPr/>
        <a:lstStyle/>
        <a:p>
          <a:endParaRPr lang="pt-BR"/>
        </a:p>
      </dgm:t>
    </dgm:pt>
    <dgm:pt modelId="{A8E92A23-6B23-4A3D-B808-D39CFF586A6B}" type="pres">
      <dgm:prSet presAssocID="{8C3A8ACD-3046-42CA-9B95-EBC6C60436CD}" presName="descendantText" presStyleLbl="alignAccFollowNode1" presStyleIdx="1" presStyleCnt="3">
        <dgm:presLayoutVars>
          <dgm:bulletEnabled val="1"/>
        </dgm:presLayoutVars>
      </dgm:prSet>
      <dgm:spPr/>
      <dgm:t>
        <a:bodyPr/>
        <a:lstStyle/>
        <a:p>
          <a:endParaRPr lang="pt-BR"/>
        </a:p>
      </dgm:t>
    </dgm:pt>
    <dgm:pt modelId="{C40638AC-2BE2-4AE6-8E95-4DE4F4A15164}" type="pres">
      <dgm:prSet presAssocID="{946D3E84-45DB-4336-85BA-354EFC10E7D6}" presName="sp" presStyleCnt="0"/>
      <dgm:spPr/>
    </dgm:pt>
    <dgm:pt modelId="{7EE826FA-EFA4-4ADF-BCEC-4121640D979D}" type="pres">
      <dgm:prSet presAssocID="{A81FE85B-3697-4DB1-8236-93BDC93EF994}" presName="linNode" presStyleCnt="0"/>
      <dgm:spPr/>
    </dgm:pt>
    <dgm:pt modelId="{C24E7309-8AC2-4801-B2C4-651857A03C5F}" type="pres">
      <dgm:prSet presAssocID="{A81FE85B-3697-4DB1-8236-93BDC93EF994}" presName="parentText" presStyleLbl="node1" presStyleIdx="2" presStyleCnt="3">
        <dgm:presLayoutVars>
          <dgm:chMax val="1"/>
          <dgm:bulletEnabled val="1"/>
        </dgm:presLayoutVars>
      </dgm:prSet>
      <dgm:spPr/>
      <dgm:t>
        <a:bodyPr/>
        <a:lstStyle/>
        <a:p>
          <a:endParaRPr lang="pt-BR"/>
        </a:p>
      </dgm:t>
    </dgm:pt>
    <dgm:pt modelId="{241CD563-D4A9-4314-B39F-8CB9C125FCB6}" type="pres">
      <dgm:prSet presAssocID="{A81FE85B-3697-4DB1-8236-93BDC93EF994}" presName="descendantText" presStyleLbl="alignAccFollowNode1" presStyleIdx="2" presStyleCnt="3">
        <dgm:presLayoutVars>
          <dgm:bulletEnabled val="1"/>
        </dgm:presLayoutVars>
      </dgm:prSet>
      <dgm:spPr/>
      <dgm:t>
        <a:bodyPr/>
        <a:lstStyle/>
        <a:p>
          <a:endParaRPr lang="pt-BR"/>
        </a:p>
      </dgm:t>
    </dgm:pt>
  </dgm:ptLst>
  <dgm:cxnLst>
    <dgm:cxn modelId="{901F3740-E31C-423E-81D2-9A2D158A895B}" srcId="{BF367641-9080-4DD8-B26F-0A97D6160E4F}" destId="{8C3A8ACD-3046-42CA-9B95-EBC6C60436CD}" srcOrd="1" destOrd="0" parTransId="{86428B5E-F5F1-4A0F-8D69-F6C9A509379A}" sibTransId="{946D3E84-45DB-4336-85BA-354EFC10E7D6}"/>
    <dgm:cxn modelId="{05E7581A-E9F4-4FA9-956C-78CE69EEC53E}" srcId="{BF367641-9080-4DD8-B26F-0A97D6160E4F}" destId="{A81FE85B-3697-4DB1-8236-93BDC93EF994}" srcOrd="2" destOrd="0" parTransId="{81C2AC0C-938D-4152-A0CE-3F4B6DA138F2}" sibTransId="{AFBB73D6-ACDE-4E3B-BED1-C57E59BBBFA8}"/>
    <dgm:cxn modelId="{5F2543BF-47E2-4E1C-9FBF-FBF51EBEC760}" type="presOf" srcId="{BF367641-9080-4DD8-B26F-0A97D6160E4F}" destId="{151A32E4-5902-4265-A52B-417FC7C3B135}" srcOrd="0" destOrd="0" presId="urn:microsoft.com/office/officeart/2005/8/layout/vList5"/>
    <dgm:cxn modelId="{5924958B-28A4-4DE7-8C3F-2B93AB910B9A}" srcId="{A81FE85B-3697-4DB1-8236-93BDC93EF994}" destId="{559EFF59-6595-4621-9EDC-358DC9A40BBF}" srcOrd="0" destOrd="0" parTransId="{709F53FD-9326-4F91-A17C-441FE4E4A85B}" sibTransId="{4C80E284-4647-472A-A57A-A296DC79FBCF}"/>
    <dgm:cxn modelId="{ECDAE63E-BE6E-4E02-99E6-AFFBB3A99091}" type="presOf" srcId="{16AAF9CB-F237-4BE7-8675-2A5F14F044C1}" destId="{6DBF399D-F193-4924-918C-799172338784}" srcOrd="0" destOrd="0" presId="urn:microsoft.com/office/officeart/2005/8/layout/vList5"/>
    <dgm:cxn modelId="{1318E5DB-4E8F-4E1C-A302-BF6AB2F4E41E}" type="presOf" srcId="{A81FE85B-3697-4DB1-8236-93BDC93EF994}" destId="{C24E7309-8AC2-4801-B2C4-651857A03C5F}" srcOrd="0" destOrd="0" presId="urn:microsoft.com/office/officeart/2005/8/layout/vList5"/>
    <dgm:cxn modelId="{2C8A8325-1A4E-423A-93B0-6F6A250D48A7}" type="presOf" srcId="{AFDEF222-9A80-4D09-B43A-8E42C8D07165}" destId="{A8E92A23-6B23-4A3D-B808-D39CFF586A6B}" srcOrd="0" destOrd="0" presId="urn:microsoft.com/office/officeart/2005/8/layout/vList5"/>
    <dgm:cxn modelId="{1ABB3CF4-218E-46FD-99AD-E528991820A6}" type="presOf" srcId="{8812FCC4-2969-49E6-8AC1-6AC3BB6F405F}" destId="{CBCAB2ED-AD33-40B5-9C7F-B328A5B574E5}" srcOrd="0" destOrd="0" presId="urn:microsoft.com/office/officeart/2005/8/layout/vList5"/>
    <dgm:cxn modelId="{2FDE6008-2DA3-4581-A070-747C010250CF}" srcId="{16AAF9CB-F237-4BE7-8675-2A5F14F044C1}" destId="{8812FCC4-2969-49E6-8AC1-6AC3BB6F405F}" srcOrd="0" destOrd="0" parTransId="{A2D8A0B7-01CC-47EA-9799-02A5B6AEEECA}" sibTransId="{78A8F4E6-26E7-4E70-9279-EBBA0CD6FEE0}"/>
    <dgm:cxn modelId="{2DE29CE4-B9BE-4053-BDAB-1026A2D8AA65}" srcId="{BF367641-9080-4DD8-B26F-0A97D6160E4F}" destId="{16AAF9CB-F237-4BE7-8675-2A5F14F044C1}" srcOrd="0" destOrd="0" parTransId="{790FEFB0-39BB-4A97-88A2-0417EF6D821C}" sibTransId="{DFAF97C2-B4CD-4646-9C97-B74EC4F07641}"/>
    <dgm:cxn modelId="{0C6AD5DB-FBE5-4504-AA12-B1E732590541}" srcId="{8C3A8ACD-3046-42CA-9B95-EBC6C60436CD}" destId="{AFDEF222-9A80-4D09-B43A-8E42C8D07165}" srcOrd="0" destOrd="0" parTransId="{618D1180-07E0-46F5-86D1-5B228EF587BB}" sibTransId="{650003B3-6AAC-4ECF-ABFB-D829924D006B}"/>
    <dgm:cxn modelId="{44588DD1-500D-47EB-9B85-90788EEC9C71}" type="presOf" srcId="{8C3A8ACD-3046-42CA-9B95-EBC6C60436CD}" destId="{CFAACD7E-AE9B-4886-8FFA-CB8DE7EF55EB}" srcOrd="0" destOrd="0" presId="urn:microsoft.com/office/officeart/2005/8/layout/vList5"/>
    <dgm:cxn modelId="{50D7BCC6-F8A1-4342-BADE-C864567770B8}" type="presOf" srcId="{559EFF59-6595-4621-9EDC-358DC9A40BBF}" destId="{241CD563-D4A9-4314-B39F-8CB9C125FCB6}" srcOrd="0" destOrd="0" presId="urn:microsoft.com/office/officeart/2005/8/layout/vList5"/>
    <dgm:cxn modelId="{2510C50D-2131-4C48-A240-92F29BF663EB}" type="presParOf" srcId="{151A32E4-5902-4265-A52B-417FC7C3B135}" destId="{E0BF6F14-8768-4BE9-9C0A-BC5FBD224D88}" srcOrd="0" destOrd="0" presId="urn:microsoft.com/office/officeart/2005/8/layout/vList5"/>
    <dgm:cxn modelId="{B859BDD6-A23B-441D-AB88-A2CB44166973}" type="presParOf" srcId="{E0BF6F14-8768-4BE9-9C0A-BC5FBD224D88}" destId="{6DBF399D-F193-4924-918C-799172338784}" srcOrd="0" destOrd="0" presId="urn:microsoft.com/office/officeart/2005/8/layout/vList5"/>
    <dgm:cxn modelId="{DFFC5F54-4AE4-41B4-9CB4-22A9950E6EB2}" type="presParOf" srcId="{E0BF6F14-8768-4BE9-9C0A-BC5FBD224D88}" destId="{CBCAB2ED-AD33-40B5-9C7F-B328A5B574E5}" srcOrd="1" destOrd="0" presId="urn:microsoft.com/office/officeart/2005/8/layout/vList5"/>
    <dgm:cxn modelId="{5DA33891-6416-4E8B-A733-C43889A130E5}" type="presParOf" srcId="{151A32E4-5902-4265-A52B-417FC7C3B135}" destId="{D98EBA7C-90C8-4EFF-A361-D73954210FE0}" srcOrd="1" destOrd="0" presId="urn:microsoft.com/office/officeart/2005/8/layout/vList5"/>
    <dgm:cxn modelId="{82C46309-CB89-4608-9C26-8796A9460317}" type="presParOf" srcId="{151A32E4-5902-4265-A52B-417FC7C3B135}" destId="{3B01A145-FC70-428B-BFEC-283097FB5FBA}" srcOrd="2" destOrd="0" presId="urn:microsoft.com/office/officeart/2005/8/layout/vList5"/>
    <dgm:cxn modelId="{A984BD21-09B5-4616-9BF3-FE6BD57B13B1}" type="presParOf" srcId="{3B01A145-FC70-428B-BFEC-283097FB5FBA}" destId="{CFAACD7E-AE9B-4886-8FFA-CB8DE7EF55EB}" srcOrd="0" destOrd="0" presId="urn:microsoft.com/office/officeart/2005/8/layout/vList5"/>
    <dgm:cxn modelId="{D16A1D52-2A9E-4254-82B2-A85B23D7E476}" type="presParOf" srcId="{3B01A145-FC70-428B-BFEC-283097FB5FBA}" destId="{A8E92A23-6B23-4A3D-B808-D39CFF586A6B}" srcOrd="1" destOrd="0" presId="urn:microsoft.com/office/officeart/2005/8/layout/vList5"/>
    <dgm:cxn modelId="{4880321E-CD9D-4EE6-931E-9E5D14870049}" type="presParOf" srcId="{151A32E4-5902-4265-A52B-417FC7C3B135}" destId="{C40638AC-2BE2-4AE6-8E95-4DE4F4A15164}" srcOrd="3" destOrd="0" presId="urn:microsoft.com/office/officeart/2005/8/layout/vList5"/>
    <dgm:cxn modelId="{B183B613-229A-4993-9F6F-64C5288ADB5E}" type="presParOf" srcId="{151A32E4-5902-4265-A52B-417FC7C3B135}" destId="{7EE826FA-EFA4-4ADF-BCEC-4121640D979D}" srcOrd="4" destOrd="0" presId="urn:microsoft.com/office/officeart/2005/8/layout/vList5"/>
    <dgm:cxn modelId="{ADA225A4-5103-49F0-93C9-2198CA8F7CE1}" type="presParOf" srcId="{7EE826FA-EFA4-4ADF-BCEC-4121640D979D}" destId="{C24E7309-8AC2-4801-B2C4-651857A03C5F}" srcOrd="0" destOrd="0" presId="urn:microsoft.com/office/officeart/2005/8/layout/vList5"/>
    <dgm:cxn modelId="{924FB78E-4E62-4753-8F6F-B7AD785CBC84}" type="presParOf" srcId="{7EE826FA-EFA4-4ADF-BCEC-4121640D979D}" destId="{241CD563-D4A9-4314-B39F-8CB9C125FC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9F075-BF6C-4757-98CC-8360BF606BFE}">
      <dsp:nvSpPr>
        <dsp:cNvPr id="0" name=""/>
        <dsp:cNvSpPr/>
      </dsp:nvSpPr>
      <dsp:spPr>
        <a:xfrm>
          <a:off x="2743200" y="0"/>
          <a:ext cx="2743199" cy="1508654"/>
        </a:xfrm>
        <a:prstGeom prst="trapezoid">
          <a:avLst>
            <a:gd name="adj" fmla="val 90915"/>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kern="1200" dirty="0" err="1" smtClean="0"/>
            <a:t>Estratégico</a:t>
          </a:r>
          <a:endParaRPr lang="pt-BR" sz="4600" kern="1200" dirty="0"/>
        </a:p>
      </dsp:txBody>
      <dsp:txXfrm>
        <a:off x="2743200" y="0"/>
        <a:ext cx="2743199" cy="1508654"/>
      </dsp:txXfrm>
    </dsp:sp>
    <dsp:sp modelId="{382AF9A3-A7DC-458E-8385-0F47F335BEEF}">
      <dsp:nvSpPr>
        <dsp:cNvPr id="0" name=""/>
        <dsp:cNvSpPr/>
      </dsp:nvSpPr>
      <dsp:spPr>
        <a:xfrm>
          <a:off x="1371600" y="1508654"/>
          <a:ext cx="5486399" cy="1508654"/>
        </a:xfrm>
        <a:prstGeom prst="trapezoid">
          <a:avLst>
            <a:gd name="adj" fmla="val 90915"/>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kern="1200" dirty="0" err="1" smtClean="0"/>
            <a:t>Tático</a:t>
          </a:r>
          <a:endParaRPr lang="pt-BR" sz="4600" kern="1200" dirty="0"/>
        </a:p>
      </dsp:txBody>
      <dsp:txXfrm>
        <a:off x="2331720" y="1508654"/>
        <a:ext cx="3566160" cy="1508654"/>
      </dsp:txXfrm>
    </dsp:sp>
    <dsp:sp modelId="{3AEE54FB-BD25-4C27-A723-4512D2736974}">
      <dsp:nvSpPr>
        <dsp:cNvPr id="0" name=""/>
        <dsp:cNvSpPr/>
      </dsp:nvSpPr>
      <dsp:spPr>
        <a:xfrm>
          <a:off x="0" y="3017308"/>
          <a:ext cx="8229600" cy="1508654"/>
        </a:xfrm>
        <a:prstGeom prst="trapezoid">
          <a:avLst>
            <a:gd name="adj" fmla="val 90915"/>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kern="1200" dirty="0" err="1" smtClean="0"/>
            <a:t>Operacional</a:t>
          </a:r>
          <a:endParaRPr lang="pt-BR" sz="4600" kern="1200" dirty="0"/>
        </a:p>
      </dsp:txBody>
      <dsp:txXfrm>
        <a:off x="1440179" y="3017308"/>
        <a:ext cx="5349240" cy="1508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221BE-BB6D-4A55-902F-262CE1E7299A}">
      <dsp:nvSpPr>
        <dsp:cNvPr id="0" name=""/>
        <dsp:cNvSpPr/>
      </dsp:nvSpPr>
      <dsp:spPr>
        <a:xfrm>
          <a:off x="0" y="82101"/>
          <a:ext cx="82296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pt-BR" sz="2600" kern="1200" smtClean="0"/>
            <a:t>Investigar as oportunidades de ganho de vantagens competitivas através do melhor uso de tecnologias.</a:t>
          </a:r>
          <a:endParaRPr lang="pt-BR" sz="2600" kern="1200"/>
        </a:p>
      </dsp:txBody>
      <dsp:txXfrm>
        <a:off x="50489" y="132590"/>
        <a:ext cx="8128622" cy="933302"/>
      </dsp:txXfrm>
    </dsp:sp>
    <dsp:sp modelId="{27654BEE-A01F-4737-85EC-B2E79B590917}">
      <dsp:nvSpPr>
        <dsp:cNvPr id="0" name=""/>
        <dsp:cNvSpPr/>
      </dsp:nvSpPr>
      <dsp:spPr>
        <a:xfrm>
          <a:off x="0" y="1191261"/>
          <a:ext cx="82296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pt-BR" sz="2600" kern="1200" smtClean="0"/>
            <a:t>Estabelecer objetivos e fatores críticos e fatores de sucesso para a empresa.</a:t>
          </a:r>
          <a:endParaRPr lang="pt-BR" sz="2600" kern="1200"/>
        </a:p>
      </dsp:txBody>
      <dsp:txXfrm>
        <a:off x="50489" y="1241750"/>
        <a:ext cx="8128622" cy="933302"/>
      </dsp:txXfrm>
    </dsp:sp>
    <dsp:sp modelId="{479C53B5-5B6E-4141-93C4-DFC229C03CFD}">
      <dsp:nvSpPr>
        <dsp:cNvPr id="0" name=""/>
        <dsp:cNvSpPr/>
      </dsp:nvSpPr>
      <dsp:spPr>
        <a:xfrm>
          <a:off x="0" y="2300421"/>
          <a:ext cx="82296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pt-BR" sz="2600" kern="1200" smtClean="0"/>
            <a:t>Facilitar a consecução dos objetivos empresariais através da análise de seus fatores críticos de sucesso.</a:t>
          </a:r>
          <a:endParaRPr lang="pt-BR" sz="2600" kern="1200"/>
        </a:p>
      </dsp:txBody>
      <dsp:txXfrm>
        <a:off x="50489" y="2350910"/>
        <a:ext cx="8128622" cy="933302"/>
      </dsp:txXfrm>
    </dsp:sp>
    <dsp:sp modelId="{1B8C999B-694E-4DA5-B534-C5F2DBF88FB6}">
      <dsp:nvSpPr>
        <dsp:cNvPr id="0" name=""/>
        <dsp:cNvSpPr/>
      </dsp:nvSpPr>
      <dsp:spPr>
        <a:xfrm>
          <a:off x="0" y="3409581"/>
          <a:ext cx="82296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pt-BR" sz="2600" kern="1200" smtClean="0"/>
            <a:t>Determinar quais informações podem auxiliar a gerência a realizar o seu trabalho.</a:t>
          </a:r>
          <a:endParaRPr lang="pt-BR" sz="2600" kern="1200"/>
        </a:p>
      </dsp:txBody>
      <dsp:txXfrm>
        <a:off x="50489" y="3460070"/>
        <a:ext cx="8128622" cy="933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40B3B-BA9D-49B9-83E0-0B4FCA046BA6}">
      <dsp:nvSpPr>
        <dsp:cNvPr id="0" name=""/>
        <dsp:cNvSpPr/>
      </dsp:nvSpPr>
      <dsp:spPr>
        <a:xfrm>
          <a:off x="0" y="2753"/>
          <a:ext cx="8229600" cy="10125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pt-BR" sz="2400" kern="1200" dirty="0" smtClean="0"/>
            <a:t>Priorizar a construção de sistemas de informação em função das necessidades da empresa.</a:t>
          </a:r>
          <a:endParaRPr lang="pt-BR" sz="2400" kern="1200" dirty="0"/>
        </a:p>
      </dsp:txBody>
      <dsp:txXfrm>
        <a:off x="49430" y="52183"/>
        <a:ext cx="8130740" cy="913709"/>
      </dsp:txXfrm>
    </dsp:sp>
    <dsp:sp modelId="{85446766-A7A9-4966-99B1-0853BCC7B481}">
      <dsp:nvSpPr>
        <dsp:cNvPr id="0" name=""/>
        <dsp:cNvSpPr/>
      </dsp:nvSpPr>
      <dsp:spPr>
        <a:xfrm>
          <a:off x="0" y="1026376"/>
          <a:ext cx="8229600" cy="10125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pt-BR" sz="2400" kern="1200" smtClean="0"/>
            <a:t>Criar um modelo funcional e de dados do negócio.</a:t>
          </a:r>
          <a:endParaRPr lang="pt-BR" sz="2400" kern="1200"/>
        </a:p>
      </dsp:txBody>
      <dsp:txXfrm>
        <a:off x="49430" y="1075806"/>
        <a:ext cx="8130740" cy="913709"/>
      </dsp:txXfrm>
    </dsp:sp>
    <dsp:sp modelId="{901EFA6D-CB45-4BAE-AFDF-9E895C2E4CB9}">
      <dsp:nvSpPr>
        <dsp:cNvPr id="0" name=""/>
        <dsp:cNvSpPr/>
      </dsp:nvSpPr>
      <dsp:spPr>
        <a:xfrm>
          <a:off x="0" y="2049999"/>
          <a:ext cx="8229600" cy="10125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pt-BR" sz="2400" kern="1200" smtClean="0"/>
            <a:t>Subdividir o modelo funcional de negócios para uma utilização posterior na fase de análise da área de negócio.</a:t>
          </a:r>
          <a:endParaRPr lang="pt-BR" sz="2400" kern="1200"/>
        </a:p>
      </dsp:txBody>
      <dsp:txXfrm>
        <a:off x="49430" y="2099429"/>
        <a:ext cx="8130740" cy="913709"/>
      </dsp:txXfrm>
    </dsp:sp>
    <dsp:sp modelId="{769FFC02-33AE-4C32-A5BF-B06440DDDF5F}">
      <dsp:nvSpPr>
        <dsp:cNvPr id="0" name=""/>
        <dsp:cNvSpPr/>
      </dsp:nvSpPr>
      <dsp:spPr>
        <a:xfrm>
          <a:off x="0" y="3073622"/>
          <a:ext cx="8229600" cy="10125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pt-BR" sz="2400" kern="1200" smtClean="0"/>
            <a:t>Determinar qual(ais) área(s) de negócio deve(m) ser analisada(s) primeiro.</a:t>
          </a:r>
          <a:endParaRPr lang="pt-BR" sz="2400" kern="1200"/>
        </a:p>
      </dsp:txBody>
      <dsp:txXfrm>
        <a:off x="49430" y="3123052"/>
        <a:ext cx="8130740" cy="913709"/>
      </dsp:txXfrm>
    </dsp:sp>
    <dsp:sp modelId="{D812BAB7-2B57-4395-A7B2-9252B9D830FE}">
      <dsp:nvSpPr>
        <dsp:cNvPr id="0" name=""/>
        <dsp:cNvSpPr/>
      </dsp:nvSpPr>
      <dsp:spPr>
        <a:xfrm>
          <a:off x="0" y="4097245"/>
          <a:ext cx="8229600" cy="10125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pt-BR" sz="2400" kern="1200" dirty="0" smtClean="0"/>
            <a:t>Permitir à alta administração visualizar o negócio em termos dos objetivos, funções, informações, fatores críticos de sucesso e estrutura organizacional.</a:t>
          </a:r>
          <a:endParaRPr lang="pt-BR" sz="2400" kern="1200" dirty="0"/>
        </a:p>
      </dsp:txBody>
      <dsp:txXfrm>
        <a:off x="49430" y="4146675"/>
        <a:ext cx="8130740" cy="9137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E34FB-8E18-4C69-B1CA-6CE4B70C1967}">
      <dsp:nvSpPr>
        <dsp:cNvPr id="0" name=""/>
        <dsp:cNvSpPr/>
      </dsp:nvSpPr>
      <dsp:spPr>
        <a:xfrm>
          <a:off x="10339" y="123"/>
          <a:ext cx="3013769" cy="1205507"/>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pt-BR" sz="1900" kern="1200" dirty="0" smtClean="0"/>
            <a:t>Levantamento genérico e definição do projeto</a:t>
          </a:r>
          <a:endParaRPr lang="pt-BR" sz="1900" kern="1200" dirty="0"/>
        </a:p>
      </dsp:txBody>
      <dsp:txXfrm>
        <a:off x="613093" y="123"/>
        <a:ext cx="1808262" cy="1205507"/>
      </dsp:txXfrm>
    </dsp:sp>
    <dsp:sp modelId="{B3D83F67-ACDE-47F7-B20B-7984AD37889B}">
      <dsp:nvSpPr>
        <dsp:cNvPr id="0" name=""/>
        <dsp:cNvSpPr/>
      </dsp:nvSpPr>
      <dsp:spPr>
        <a:xfrm>
          <a:off x="2632319" y="102591"/>
          <a:ext cx="5586941" cy="1000571"/>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90000"/>
            </a:lnSpc>
            <a:spcBef>
              <a:spcPct val="0"/>
            </a:spcBef>
            <a:spcAft>
              <a:spcPct val="35000"/>
            </a:spcAft>
          </a:pPr>
          <a:r>
            <a:rPr lang="pt-BR" sz="1700" kern="1200" dirty="0" smtClean="0"/>
            <a:t>nesta etapa, deve-se obter  conhecimento básico sobre: a empresa, os objetivos e planos da empresa e a cultura da empresa em termos de sistemas.</a:t>
          </a:r>
          <a:endParaRPr lang="pt-BR" sz="1700" kern="1200" dirty="0"/>
        </a:p>
      </dsp:txBody>
      <dsp:txXfrm>
        <a:off x="3132605" y="102591"/>
        <a:ext cx="4586370" cy="1000571"/>
      </dsp:txXfrm>
    </dsp:sp>
    <dsp:sp modelId="{661065D5-887F-4ADB-B40D-01E7E6F0A549}">
      <dsp:nvSpPr>
        <dsp:cNvPr id="0" name=""/>
        <dsp:cNvSpPr/>
      </dsp:nvSpPr>
      <dsp:spPr>
        <a:xfrm>
          <a:off x="10339" y="1374402"/>
          <a:ext cx="3013769" cy="1205507"/>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pt-BR" sz="1900" kern="1200" dirty="0" smtClean="0"/>
            <a:t>Levantamento e análise dos sistemas existentes</a:t>
          </a:r>
          <a:endParaRPr lang="pt-BR" sz="1900" kern="1200" dirty="0"/>
        </a:p>
      </dsp:txBody>
      <dsp:txXfrm>
        <a:off x="613093" y="1374402"/>
        <a:ext cx="1808262" cy="1205507"/>
      </dsp:txXfrm>
    </dsp:sp>
    <dsp:sp modelId="{AC6DCF78-724F-40F8-832D-288C43636312}">
      <dsp:nvSpPr>
        <dsp:cNvPr id="0" name=""/>
        <dsp:cNvSpPr/>
      </dsp:nvSpPr>
      <dsp:spPr>
        <a:xfrm>
          <a:off x="2632319" y="1476870"/>
          <a:ext cx="5586941" cy="1000571"/>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90000"/>
            </a:lnSpc>
            <a:spcBef>
              <a:spcPct val="0"/>
            </a:spcBef>
            <a:spcAft>
              <a:spcPct val="35000"/>
            </a:spcAft>
          </a:pPr>
          <a:r>
            <a:rPr lang="pt-BR" sz="1700" kern="1200" smtClean="0"/>
            <a:t>nesta </a:t>
          </a:r>
          <a:r>
            <a:rPr lang="pt-BR" sz="1700" kern="1200" dirty="0" smtClean="0"/>
            <a:t>etapa o objetivo principal é compreender especificamente o estado dos sistemas existentes na empresa e os dados gerados por eles.</a:t>
          </a:r>
          <a:endParaRPr lang="pt-BR" sz="1700" kern="1200" dirty="0"/>
        </a:p>
      </dsp:txBody>
      <dsp:txXfrm>
        <a:off x="3132605" y="1476870"/>
        <a:ext cx="4586370" cy="1000571"/>
      </dsp:txXfrm>
    </dsp:sp>
    <dsp:sp modelId="{BAFD0807-08D4-4A91-8020-55A4334D301C}">
      <dsp:nvSpPr>
        <dsp:cNvPr id="0" name=""/>
        <dsp:cNvSpPr/>
      </dsp:nvSpPr>
      <dsp:spPr>
        <a:xfrm>
          <a:off x="10339" y="2748681"/>
          <a:ext cx="3013769" cy="1205507"/>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pt-BR" sz="1900" kern="1200" dirty="0" smtClean="0"/>
            <a:t>Apuração e avaliação quanto a qualidade dos dados existentes</a:t>
          </a:r>
          <a:endParaRPr lang="pt-BR" sz="1900" kern="1200" dirty="0"/>
        </a:p>
      </dsp:txBody>
      <dsp:txXfrm>
        <a:off x="613093" y="2748681"/>
        <a:ext cx="1808262" cy="1205507"/>
      </dsp:txXfrm>
    </dsp:sp>
    <dsp:sp modelId="{4AB22DDA-96E0-4C01-9CC4-18B1CBE79745}">
      <dsp:nvSpPr>
        <dsp:cNvPr id="0" name=""/>
        <dsp:cNvSpPr/>
      </dsp:nvSpPr>
      <dsp:spPr>
        <a:xfrm>
          <a:off x="2632319" y="2851149"/>
          <a:ext cx="5586941" cy="1000571"/>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90000"/>
            </a:lnSpc>
            <a:spcBef>
              <a:spcPct val="0"/>
            </a:spcBef>
            <a:spcAft>
              <a:spcPct val="35000"/>
            </a:spcAft>
          </a:pPr>
          <a:r>
            <a:rPr lang="pt-BR" sz="1700" kern="1200" dirty="0" smtClean="0"/>
            <a:t>esta etapa pode ser realizada tanto paralelamente quanto após a conclusão da etapa anterior, em que é feito um levantamento de cada sistema existente na empresa bem como os dados gerados por eles.</a:t>
          </a:r>
          <a:endParaRPr lang="pt-BR" sz="1700" kern="1200" dirty="0"/>
        </a:p>
      </dsp:txBody>
      <dsp:txXfrm>
        <a:off x="3132605" y="2851149"/>
        <a:ext cx="4586370" cy="1000571"/>
      </dsp:txXfrm>
    </dsp:sp>
    <dsp:sp modelId="{18D7C415-E112-431E-8727-2C2EEF5E1959}">
      <dsp:nvSpPr>
        <dsp:cNvPr id="0" name=""/>
        <dsp:cNvSpPr/>
      </dsp:nvSpPr>
      <dsp:spPr>
        <a:xfrm>
          <a:off x="10339" y="4122960"/>
          <a:ext cx="3013769" cy="1205507"/>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pt-BR" sz="1900" kern="1200" dirty="0" smtClean="0"/>
            <a:t>Desenvolvimento do modelo global do sistema de informação</a:t>
          </a:r>
          <a:endParaRPr lang="pt-BR" sz="1900" kern="1200" dirty="0"/>
        </a:p>
      </dsp:txBody>
      <dsp:txXfrm>
        <a:off x="613093" y="4122960"/>
        <a:ext cx="1808262" cy="1205507"/>
      </dsp:txXfrm>
    </dsp:sp>
    <dsp:sp modelId="{F72A2192-BB68-40B3-8477-7BE384B61D77}">
      <dsp:nvSpPr>
        <dsp:cNvPr id="0" name=""/>
        <dsp:cNvSpPr/>
      </dsp:nvSpPr>
      <dsp:spPr>
        <a:xfrm>
          <a:off x="2632319" y="4225428"/>
          <a:ext cx="5586941" cy="1000571"/>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90000"/>
            </a:lnSpc>
            <a:spcBef>
              <a:spcPct val="0"/>
            </a:spcBef>
            <a:spcAft>
              <a:spcPct val="35000"/>
            </a:spcAft>
          </a:pPr>
          <a:r>
            <a:rPr lang="pt-BR" sz="1700" kern="1200" smtClean="0"/>
            <a:t>nesta </a:t>
          </a:r>
          <a:r>
            <a:rPr lang="pt-BR" sz="1700" kern="1200" dirty="0" smtClean="0"/>
            <a:t>etapa o objetivo é obter uma orientação de longo prazo e uma visão de conjunto dos sistemas existentes na empresa.</a:t>
          </a:r>
          <a:endParaRPr lang="pt-BR" sz="1700" kern="1200" dirty="0"/>
        </a:p>
      </dsp:txBody>
      <dsp:txXfrm>
        <a:off x="3132605" y="4225428"/>
        <a:ext cx="4586370" cy="10005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958ED-8B83-4277-8A74-892D82D2C24B}">
      <dsp:nvSpPr>
        <dsp:cNvPr id="0" name=""/>
        <dsp:cNvSpPr/>
      </dsp:nvSpPr>
      <dsp:spPr>
        <a:xfrm rot="5400000">
          <a:off x="5160327" y="-2086455"/>
          <a:ext cx="87160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smtClean="0"/>
            <a:t>Acurácia, objetividade, confiabilidade e reputação</a:t>
          </a:r>
          <a:endParaRPr lang="pt-BR" sz="1800" kern="1200" dirty="0"/>
        </a:p>
      </dsp:txBody>
      <dsp:txXfrm rot="-5400000">
        <a:off x="2962656" y="153764"/>
        <a:ext cx="5224396" cy="786505"/>
      </dsp:txXfrm>
    </dsp:sp>
    <dsp:sp modelId="{6E79B160-E9EB-42F1-99B9-B140013D3D7E}">
      <dsp:nvSpPr>
        <dsp:cNvPr id="0" name=""/>
        <dsp:cNvSpPr/>
      </dsp:nvSpPr>
      <dsp:spPr>
        <a:xfrm>
          <a:off x="0" y="2265"/>
          <a:ext cx="296265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pt-BR" sz="2800" kern="1200" dirty="0" smtClean="0"/>
            <a:t>Qualidade intrínseca</a:t>
          </a:r>
          <a:endParaRPr lang="pt-BR" sz="2800" kern="1200" dirty="0"/>
        </a:p>
      </dsp:txBody>
      <dsp:txXfrm>
        <a:off x="53185" y="55450"/>
        <a:ext cx="2856286" cy="983131"/>
      </dsp:txXfrm>
    </dsp:sp>
    <dsp:sp modelId="{8A966D93-A256-4A1D-9AB2-162D1571D7B3}">
      <dsp:nvSpPr>
        <dsp:cNvPr id="0" name=""/>
        <dsp:cNvSpPr/>
      </dsp:nvSpPr>
      <dsp:spPr>
        <a:xfrm rot="5400000">
          <a:off x="5160327" y="-942478"/>
          <a:ext cx="87160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pt-BR" sz="1800" kern="1200" dirty="0" smtClean="0"/>
            <a:t>Acesso e segurança</a:t>
          </a:r>
          <a:endParaRPr lang="pt-BR" sz="1800" kern="1200" dirty="0"/>
        </a:p>
      </dsp:txBody>
      <dsp:txXfrm rot="-5400000">
        <a:off x="2962656" y="1297741"/>
        <a:ext cx="5224396" cy="786505"/>
      </dsp:txXfrm>
    </dsp:sp>
    <dsp:sp modelId="{1510F6A5-6603-4698-90BF-D5FE1D10AA01}">
      <dsp:nvSpPr>
        <dsp:cNvPr id="0" name=""/>
        <dsp:cNvSpPr/>
      </dsp:nvSpPr>
      <dsp:spPr>
        <a:xfrm>
          <a:off x="0" y="1146242"/>
          <a:ext cx="296265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pt-BR" sz="2800" kern="1200" dirty="0" smtClean="0"/>
            <a:t>Qualidade acessível</a:t>
          </a:r>
          <a:endParaRPr lang="pt-BR" sz="2800" kern="1200" dirty="0"/>
        </a:p>
      </dsp:txBody>
      <dsp:txXfrm>
        <a:off x="53185" y="1199427"/>
        <a:ext cx="2856286" cy="983131"/>
      </dsp:txXfrm>
    </dsp:sp>
    <dsp:sp modelId="{F0E40638-E52F-4406-9480-86A098CCD042}">
      <dsp:nvSpPr>
        <dsp:cNvPr id="0" name=""/>
        <dsp:cNvSpPr/>
      </dsp:nvSpPr>
      <dsp:spPr>
        <a:xfrm rot="5400000">
          <a:off x="5160327" y="201497"/>
          <a:ext cx="87160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pt-BR" sz="1800" kern="1200" dirty="0" smtClean="0"/>
            <a:t>Relevância, valor agregado, economia de tempo, completude e quantidade de dados</a:t>
          </a:r>
          <a:endParaRPr lang="pt-BR" sz="1800" kern="1200" dirty="0"/>
        </a:p>
      </dsp:txBody>
      <dsp:txXfrm rot="-5400000">
        <a:off x="2962656" y="2441716"/>
        <a:ext cx="5224396" cy="786505"/>
      </dsp:txXfrm>
    </dsp:sp>
    <dsp:sp modelId="{CC78EA79-5F59-428A-BBA3-53BC7AF52575}">
      <dsp:nvSpPr>
        <dsp:cNvPr id="0" name=""/>
        <dsp:cNvSpPr/>
      </dsp:nvSpPr>
      <dsp:spPr>
        <a:xfrm>
          <a:off x="0" y="2290219"/>
          <a:ext cx="296265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pt-BR" sz="2800" kern="1200" dirty="0" smtClean="0"/>
            <a:t>Qualidade contextual</a:t>
          </a:r>
          <a:endParaRPr lang="pt-BR" sz="2800" kern="1200" dirty="0"/>
        </a:p>
      </dsp:txBody>
      <dsp:txXfrm>
        <a:off x="53185" y="2343404"/>
        <a:ext cx="2856286" cy="983131"/>
      </dsp:txXfrm>
    </dsp:sp>
    <dsp:sp modelId="{7AAC3A24-CB6F-4D32-AE88-91FCD84B3773}">
      <dsp:nvSpPr>
        <dsp:cNvPr id="0" name=""/>
        <dsp:cNvSpPr/>
      </dsp:nvSpPr>
      <dsp:spPr>
        <a:xfrm rot="5400000">
          <a:off x="5160327" y="1345474"/>
          <a:ext cx="87160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pt-BR" sz="1800" kern="1200" dirty="0" smtClean="0"/>
            <a:t>Interpretabilidade, facilidade de uso, representação concisa e representação consistente</a:t>
          </a:r>
          <a:endParaRPr lang="pt-BR" sz="1800" kern="1200" dirty="0"/>
        </a:p>
      </dsp:txBody>
      <dsp:txXfrm rot="-5400000">
        <a:off x="2962656" y="3585693"/>
        <a:ext cx="5224396" cy="786505"/>
      </dsp:txXfrm>
    </dsp:sp>
    <dsp:sp modelId="{C717A2E4-4D69-4E71-847A-3CD768E0EF96}">
      <dsp:nvSpPr>
        <dsp:cNvPr id="0" name=""/>
        <dsp:cNvSpPr/>
      </dsp:nvSpPr>
      <dsp:spPr>
        <a:xfrm>
          <a:off x="0" y="3434195"/>
          <a:ext cx="296265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pt-BR" sz="2800" kern="1200" dirty="0" smtClean="0"/>
            <a:t>Qualidade representacional</a:t>
          </a:r>
          <a:endParaRPr lang="pt-BR" sz="2800" kern="1200" dirty="0"/>
        </a:p>
      </dsp:txBody>
      <dsp:txXfrm>
        <a:off x="53185" y="3487380"/>
        <a:ext cx="2856286" cy="983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AB2ED-AD33-40B5-9C7F-B328A5B574E5}">
      <dsp:nvSpPr>
        <dsp:cNvPr id="0" name=""/>
        <dsp:cNvSpPr/>
      </dsp:nvSpPr>
      <dsp:spPr>
        <a:xfrm rot="5400000">
          <a:off x="5012703" y="-190198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pt-BR" sz="2300" kern="1200" smtClean="0"/>
            <a:t>Pessoas reunidas para um propósito comum</a:t>
          </a:r>
          <a:endParaRPr lang="pt-BR" sz="2300" kern="1200"/>
        </a:p>
      </dsp:txBody>
      <dsp:txXfrm rot="-5400000">
        <a:off x="2962656" y="205028"/>
        <a:ext cx="5209983" cy="1052927"/>
      </dsp:txXfrm>
    </dsp:sp>
    <dsp:sp modelId="{6DBF399D-F193-4924-918C-799172338784}">
      <dsp:nvSpPr>
        <dsp:cNvPr id="0" name=""/>
        <dsp:cNvSpPr/>
      </dsp:nvSpPr>
      <dsp:spPr>
        <a:xfrm>
          <a:off x="0" y="2209"/>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lvl="0" algn="ctr" defTabSz="2755900" rtl="0">
            <a:lnSpc>
              <a:spcPct val="90000"/>
            </a:lnSpc>
            <a:spcBef>
              <a:spcPct val="0"/>
            </a:spcBef>
            <a:spcAft>
              <a:spcPct val="35000"/>
            </a:spcAft>
          </a:pPr>
          <a:r>
            <a:rPr lang="pt-BR" sz="6200" kern="1200" smtClean="0"/>
            <a:t>Grupo</a:t>
          </a:r>
          <a:endParaRPr lang="pt-BR" sz="6200" kern="1200"/>
        </a:p>
      </dsp:txBody>
      <dsp:txXfrm>
        <a:off x="71201" y="73410"/>
        <a:ext cx="2820254" cy="1316160"/>
      </dsp:txXfrm>
    </dsp:sp>
    <dsp:sp modelId="{A8E92A23-6B23-4A3D-B808-D39CFF586A6B}">
      <dsp:nvSpPr>
        <dsp:cNvPr id="0" name=""/>
        <dsp:cNvSpPr/>
      </dsp:nvSpPr>
      <dsp:spPr>
        <a:xfrm rot="5400000">
          <a:off x="5012703" y="-37049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pt-BR" sz="2300" kern="1200" smtClean="0"/>
            <a:t>Pessoas reunidas com um objetivo comum</a:t>
          </a:r>
          <a:endParaRPr lang="pt-BR" sz="2300" kern="1200"/>
        </a:p>
      </dsp:txBody>
      <dsp:txXfrm rot="-5400000">
        <a:off x="2962656" y="1736518"/>
        <a:ext cx="5209983" cy="1052927"/>
      </dsp:txXfrm>
    </dsp:sp>
    <dsp:sp modelId="{CFAACD7E-AE9B-4886-8FFA-CB8DE7EF55EB}">
      <dsp:nvSpPr>
        <dsp:cNvPr id="0" name=""/>
        <dsp:cNvSpPr/>
      </dsp:nvSpPr>
      <dsp:spPr>
        <a:xfrm>
          <a:off x="0" y="153370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lvl="0" algn="ctr" defTabSz="2755900" rtl="0">
            <a:lnSpc>
              <a:spcPct val="90000"/>
            </a:lnSpc>
            <a:spcBef>
              <a:spcPct val="0"/>
            </a:spcBef>
            <a:spcAft>
              <a:spcPct val="35000"/>
            </a:spcAft>
          </a:pPr>
          <a:r>
            <a:rPr lang="pt-BR" sz="6200" kern="1200" smtClean="0"/>
            <a:t>Equipe</a:t>
          </a:r>
          <a:endParaRPr lang="pt-BR" sz="6200" kern="1200"/>
        </a:p>
      </dsp:txBody>
      <dsp:txXfrm>
        <a:off x="71201" y="1604901"/>
        <a:ext cx="2820254" cy="1316160"/>
      </dsp:txXfrm>
    </dsp:sp>
    <dsp:sp modelId="{241CD563-D4A9-4314-B39F-8CB9C125FCB6}">
      <dsp:nvSpPr>
        <dsp:cNvPr id="0" name=""/>
        <dsp:cNvSpPr/>
      </dsp:nvSpPr>
      <dsp:spPr>
        <a:xfrm rot="5400000">
          <a:off x="5012703" y="1160999"/>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pt-BR" sz="2300" kern="1200" smtClean="0"/>
            <a:t>Pessoas reunidas com um objetivo comum e 100% comprometidas com os resultados</a:t>
          </a:r>
          <a:endParaRPr lang="pt-BR" sz="2300" kern="1200"/>
        </a:p>
      </dsp:txBody>
      <dsp:txXfrm rot="-5400000">
        <a:off x="2962656" y="3268008"/>
        <a:ext cx="5209983" cy="1052927"/>
      </dsp:txXfrm>
    </dsp:sp>
    <dsp:sp modelId="{C24E7309-8AC2-4801-B2C4-651857A03C5F}">
      <dsp:nvSpPr>
        <dsp:cNvPr id="0" name=""/>
        <dsp:cNvSpPr/>
      </dsp:nvSpPr>
      <dsp:spPr>
        <a:xfrm>
          <a:off x="0" y="306519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lvl="0" algn="ctr" defTabSz="2755900" rtl="0">
            <a:lnSpc>
              <a:spcPct val="90000"/>
            </a:lnSpc>
            <a:spcBef>
              <a:spcPct val="0"/>
            </a:spcBef>
            <a:spcAft>
              <a:spcPct val="35000"/>
            </a:spcAft>
          </a:pPr>
          <a:r>
            <a:rPr lang="pt-BR" sz="6200" kern="1200" smtClean="0"/>
            <a:t>Time</a:t>
          </a:r>
          <a:endParaRPr lang="pt-BR" sz="6200" kern="1200"/>
        </a:p>
      </dsp:txBody>
      <dsp:txXfrm>
        <a:off x="71201" y="3136391"/>
        <a:ext cx="2820254"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7B33D56-2623-4D7A-9824-25080B14E4FC}" type="datetimeFigureOut">
              <a:rPr lang="pt-BR"/>
              <a:pPr>
                <a:defRPr/>
              </a:pPr>
              <a:t>17/09/2013</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3B22AC8-45C2-44A5-80F4-10D2977BFF42}" type="slidenum">
              <a:rPr lang="pt-BR"/>
              <a:pPr>
                <a:defRPr/>
              </a:pPr>
              <a:t>‹nº›</a:t>
            </a:fld>
            <a:endParaRPr lang="pt-BR"/>
          </a:p>
        </p:txBody>
      </p:sp>
    </p:spTree>
    <p:extLst>
      <p:ext uri="{BB962C8B-B14F-4D97-AF65-F5344CB8AC3E}">
        <p14:creationId xmlns:p14="http://schemas.microsoft.com/office/powerpoint/2010/main" val="1469650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191313A-DAEF-4F93-9779-B143F9530B5D}" type="datetimeFigureOut">
              <a:rPr lang="pt-BR"/>
              <a:pPr>
                <a:defRPr/>
              </a:pPr>
              <a:t>17/09/2013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CE19D8F-7CFA-4774-B2E3-82542F32B369}" type="slidenum">
              <a:rPr lang="pt-BR"/>
              <a:pPr>
                <a:defRPr/>
              </a:pPr>
              <a:t>‹nº›</a:t>
            </a:fld>
            <a:endParaRPr lang="pt-BR"/>
          </a:p>
        </p:txBody>
      </p:sp>
    </p:spTree>
    <p:extLst>
      <p:ext uri="{BB962C8B-B14F-4D97-AF65-F5344CB8AC3E}">
        <p14:creationId xmlns:p14="http://schemas.microsoft.com/office/powerpoint/2010/main" val="210301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gerenciamento-estrategico-informacao.blogspot.com.br/"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ypnet.com.br/index.php?option=com_content&amp;view=article&amp;id=14:planejamento-estrategico-da-informa&amp;catid=1:recente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pt.wikipedia.org/wiki/Lei" TargetMode="External"/><Relationship Id="rId3" Type="http://schemas.openxmlformats.org/officeDocument/2006/relationships/hyperlink" Target="http://pt.wikipedia.org/wiki/Par%C3%A2metro" TargetMode="External"/><Relationship Id="rId7" Type="http://schemas.openxmlformats.org/officeDocument/2006/relationships/hyperlink" Target="http://pt.wikipedia.org/wiki/Poluentes" TargetMode="External"/><Relationship Id="rId12" Type="http://schemas.openxmlformats.org/officeDocument/2006/relationships/hyperlink" Target="http://pt.wikipedia.org/wiki/Desenvolvimento_sustent%C3%A1vel"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pt.wikipedia.org/wiki/F%C3%A1brica" TargetMode="External"/><Relationship Id="rId11" Type="http://schemas.openxmlformats.org/officeDocument/2006/relationships/hyperlink" Target="http://pt.wikipedia.org/wiki/%C3%81reas_protegidas" TargetMode="External"/><Relationship Id="rId5" Type="http://schemas.openxmlformats.org/officeDocument/2006/relationships/hyperlink" Target="http://pt.wikipedia.org/wiki/G%C3%A1s" TargetMode="External"/><Relationship Id="rId10" Type="http://schemas.openxmlformats.org/officeDocument/2006/relationships/hyperlink" Target="http://pt.wikipedia.org/wiki/Lago" TargetMode="External"/><Relationship Id="rId4" Type="http://schemas.openxmlformats.org/officeDocument/2006/relationships/hyperlink" Target="http://pt.wikipedia.org/wiki/Geografia" TargetMode="External"/><Relationship Id="rId9" Type="http://schemas.openxmlformats.org/officeDocument/2006/relationships/hyperlink" Target="http://pt.wikipedia.org/w/index.php?title=%C3%81rea_geogr%C3%A1fica&amp;action=edit&amp;redlink=1"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pt.wikipedia.org/wiki/Pen_drive" TargetMode="External"/><Relationship Id="rId3" Type="http://schemas.openxmlformats.org/officeDocument/2006/relationships/hyperlink" Target="http://pt.wikipedia.org/wiki/Disco_R%C3%ADgido" TargetMode="External"/><Relationship Id="rId7" Type="http://schemas.openxmlformats.org/officeDocument/2006/relationships/hyperlink" Target="http://pt.wikipedia.org/wiki/Cart%C3%A3o_de_mem%C3%B3ria"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pt.wikipedia.org/wiki/DVD" TargetMode="External"/><Relationship Id="rId5" Type="http://schemas.openxmlformats.org/officeDocument/2006/relationships/hyperlink" Target="http://pt.wikipedia.org/wiki/CD" TargetMode="External"/><Relationship Id="rId4" Type="http://schemas.openxmlformats.org/officeDocument/2006/relationships/hyperlink" Target="http://pt.wikipedia.org/wiki/Disquet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pt.wikipedia.org/wiki/Esc%C3%B3cia" TargetMode="External"/><Relationship Id="rId3" Type="http://schemas.openxmlformats.org/officeDocument/2006/relationships/hyperlink" Target="http://pt.wikipedia.org/wiki/Inglaterra" TargetMode="External"/><Relationship Id="rId7" Type="http://schemas.openxmlformats.org/officeDocument/2006/relationships/hyperlink" Target="http://pt.wikipedia.org/wiki/James_Watt"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pt.wikipedia.org/wiki/Gr%C3%A3-Bretanha" TargetMode="External"/><Relationship Id="rId11" Type="http://schemas.openxmlformats.org/officeDocument/2006/relationships/hyperlink" Target="http://pt.wikipedia.org/wiki/Locomotiva_a_vapor" TargetMode="External"/><Relationship Id="rId5" Type="http://schemas.openxmlformats.org/officeDocument/2006/relationships/hyperlink" Target="http://pt.wikipedia.org/wiki/Staffordshire" TargetMode="External"/><Relationship Id="rId10" Type="http://schemas.openxmlformats.org/officeDocument/2006/relationships/hyperlink" Target="http://pt.wikipedia.org/wiki/George_Stephenson" TargetMode="External"/><Relationship Id="rId4" Type="http://schemas.openxmlformats.org/officeDocument/2006/relationships/hyperlink" Target="http://pt.wikipedia.org/wiki/M%C3%A1quina_a_vapor" TargetMode="External"/><Relationship Id="rId9" Type="http://schemas.openxmlformats.org/officeDocument/2006/relationships/hyperlink" Target="http://pt.wikipedia.org/wiki/Revolu%C3%A7%C3%A3o_Industria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barryhurd.com/2012/08/online-competitive-intelligence-tools/"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pt.wikipedia.org/wiki/Lucro" TargetMode="External"/><Relationship Id="rId13" Type="http://schemas.openxmlformats.org/officeDocument/2006/relationships/hyperlink" Target="http://pt.wikipedia.org/wiki/Revolu%C3%A7%C3%A3o_Francesa" TargetMode="External"/><Relationship Id="rId18" Type="http://schemas.openxmlformats.org/officeDocument/2006/relationships/hyperlink" Target="http://pt.wikipedia.org/wiki/Vit%C3%B3ria_do_Reino_Unido" TargetMode="External"/><Relationship Id="rId26" Type="http://schemas.openxmlformats.org/officeDocument/2006/relationships/hyperlink" Target="http://pt.wikipedia.org/w/index.php?title=Hist%C3%B3ria_da_industrializa%C3%A7%C3%A3o_no_Brasil&amp;action=edit&amp;section=1" TargetMode="External"/><Relationship Id="rId3" Type="http://schemas.openxmlformats.org/officeDocument/2006/relationships/hyperlink" Target="http://pt.wikipedia.org/wiki/Artesanato" TargetMode="External"/><Relationship Id="rId21" Type="http://schemas.openxmlformats.org/officeDocument/2006/relationships/hyperlink" Target="http://pt.wikipedia.org/wiki/%C3%8Dndia" TargetMode="External"/><Relationship Id="rId34" Type="http://schemas.openxmlformats.org/officeDocument/2006/relationships/hyperlink" Target="http://pt.wikipedia.org/wiki/Alvar%C3%A1" TargetMode="External"/><Relationship Id="rId7" Type="http://schemas.openxmlformats.org/officeDocument/2006/relationships/hyperlink" Target="http://pt.wikipedia.org/wiki/Oficina" TargetMode="External"/><Relationship Id="rId12" Type="http://schemas.openxmlformats.org/officeDocument/2006/relationships/hyperlink" Target="http://pt.wikipedia.org/wiki/Revolu%C3%A7%C3%A3o_Americana" TargetMode="External"/><Relationship Id="rId17" Type="http://schemas.openxmlformats.org/officeDocument/2006/relationships/hyperlink" Target="http://pt.wikipedia.org/wiki/Rela%C3%A7%C3%B5es_Internacionais" TargetMode="External"/><Relationship Id="rId25" Type="http://schemas.openxmlformats.org/officeDocument/2006/relationships/hyperlink" Target="http://pt.wikipedia.org/wiki/Revolu%C3%A7%C3%A3o_Industrial#cite_note-11" TargetMode="External"/><Relationship Id="rId33" Type="http://schemas.openxmlformats.org/officeDocument/2006/relationships/hyperlink" Target="http://pt.wikipedia.org/wiki/D._Maria_I" TargetMode="External"/><Relationship Id="rId2" Type="http://schemas.openxmlformats.org/officeDocument/2006/relationships/slide" Target="../slides/slide24.xml"/><Relationship Id="rId16" Type="http://schemas.openxmlformats.org/officeDocument/2006/relationships/hyperlink" Target="http://pt.wikipedia.org/wiki/Idade_Contempor%C3%A2nea" TargetMode="External"/><Relationship Id="rId20" Type="http://schemas.openxmlformats.org/officeDocument/2006/relationships/hyperlink" Target="http://pt.wikipedia.org/wiki/Primeira_Guerra_Mundial" TargetMode="External"/><Relationship Id="rId29" Type="http://schemas.openxmlformats.org/officeDocument/2006/relationships/hyperlink" Target="http://pt.wikipedia.org/wiki/T%C3%AAxtil" TargetMode="External"/><Relationship Id="rId1" Type="http://schemas.openxmlformats.org/officeDocument/2006/relationships/notesMaster" Target="../notesMasters/notesMaster1.xml"/><Relationship Id="rId6" Type="http://schemas.openxmlformats.org/officeDocument/2006/relationships/hyperlink" Target="http://pt.wikipedia.org/wiki/Com%C3%A9rcio" TargetMode="External"/><Relationship Id="rId11" Type="http://schemas.openxmlformats.org/officeDocument/2006/relationships/hyperlink" Target="http://pt.wikipedia.org/wiki/Antigo_Regime" TargetMode="External"/><Relationship Id="rId24" Type="http://schemas.openxmlformats.org/officeDocument/2006/relationships/hyperlink" Target="http://pt.wikipedia.org/wiki/Am%C3%A9rica_do_Sul" TargetMode="External"/><Relationship Id="rId32" Type="http://schemas.openxmlformats.org/officeDocument/2006/relationships/hyperlink" Target="http://pt.wikipedia.org/wiki/1785" TargetMode="External"/><Relationship Id="rId5" Type="http://schemas.openxmlformats.org/officeDocument/2006/relationships/hyperlink" Target="http://pt.wikipedia.org/wiki/Mat%C3%A9ria-prima" TargetMode="External"/><Relationship Id="rId15" Type="http://schemas.openxmlformats.org/officeDocument/2006/relationships/hyperlink" Target="http://pt.wikipedia.org/wiki/Idade_Moderna" TargetMode="External"/><Relationship Id="rId23" Type="http://schemas.openxmlformats.org/officeDocument/2006/relationships/hyperlink" Target="http://pt.wikipedia.org/wiki/Am%C3%A9rica_do_Norte" TargetMode="External"/><Relationship Id="rId28" Type="http://schemas.openxmlformats.org/officeDocument/2006/relationships/hyperlink" Target="http://pt.wikipedia.org/wiki/M%C3%A1rmore" TargetMode="External"/><Relationship Id="rId10" Type="http://schemas.openxmlformats.org/officeDocument/2006/relationships/hyperlink" Target="http://pt.wikipedia.org/wiki/Revolu%C3%A7%C3%B5es_Burguesas" TargetMode="External"/><Relationship Id="rId19" Type="http://schemas.openxmlformats.org/officeDocument/2006/relationships/hyperlink" Target="http://pt.wikipedia.org/wiki/Era_Vitoriana" TargetMode="External"/><Relationship Id="rId31" Type="http://schemas.openxmlformats.org/officeDocument/2006/relationships/hyperlink" Target="http://pt.wikipedia.org/wiki/5_de_janeiro" TargetMode="External"/><Relationship Id="rId4" Type="http://schemas.openxmlformats.org/officeDocument/2006/relationships/hyperlink" Target="http://pt.wikipedia.org/wiki/Manufatura" TargetMode="External"/><Relationship Id="rId9" Type="http://schemas.openxmlformats.org/officeDocument/2006/relationships/hyperlink" Target="http://pt.wikipedia.org/wiki/Karl_Marx" TargetMode="External"/><Relationship Id="rId14" Type="http://schemas.openxmlformats.org/officeDocument/2006/relationships/hyperlink" Target="http://pt.wikipedia.org/wiki/Iluminismo" TargetMode="External"/><Relationship Id="rId22" Type="http://schemas.openxmlformats.org/officeDocument/2006/relationships/hyperlink" Target="http://pt.wikipedia.org/wiki/%C3%81frica" TargetMode="External"/><Relationship Id="rId27" Type="http://schemas.openxmlformats.org/officeDocument/2006/relationships/hyperlink" Target="http://pt.wikipedia.org/wiki/S%C3%A9culo_XVIII" TargetMode="External"/><Relationship Id="rId30" Type="http://schemas.openxmlformats.org/officeDocument/2006/relationships/hyperlink" Target="http://pt.wikipedia.org/wiki/Independ%C3%AAncia_do_Brasi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t.wikipedia.org/w/index.php?title=Estrutura_organizacional&amp;action=edit&amp;section=2" TargetMode="External"/><Relationship Id="rId7" Type="http://schemas.openxmlformats.org/officeDocument/2006/relationships/hyperlink" Target="http://pt.wikipedia.org/w/index.php?title=Estrutura_organizacional&amp;action=edit&amp;section=6"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pt.wikipedia.org/w/index.php?title=Estrutura_organizacional&amp;action=edit&amp;section=5" TargetMode="External"/><Relationship Id="rId5" Type="http://schemas.openxmlformats.org/officeDocument/2006/relationships/hyperlink" Target="http://pt.wikipedia.org/w/index.php?title=Estrutura_organizacional&amp;action=edit&amp;section=4" TargetMode="External"/><Relationship Id="rId4" Type="http://schemas.openxmlformats.org/officeDocument/2006/relationships/hyperlink" Target="http://pt.wikipedia.org/w/index.php?title=Estrutura_organizacional&amp;action=edit&amp;section=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194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DB16AEA1-D588-494F-BBDD-EA25FE941EFC}" type="slidenum">
              <a:rPr lang="pt-BR" smtClean="0"/>
              <a:pPr eaLnBrk="1" fontAlgn="base" hangingPunct="1">
                <a:spcBef>
                  <a:spcPct val="0"/>
                </a:spcBef>
                <a:spcAft>
                  <a:spcPct val="0"/>
                </a:spcAft>
              </a:pPr>
              <a:t>1</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hlinkClick r:id="rId3"/>
              </a:rPr>
              <a:t>http://gerenciamento-estrategico-informacao.blogspot.com.br/</a:t>
            </a:r>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32</a:t>
            </a:fld>
            <a:endParaRPr lang="pt-BR"/>
          </a:p>
        </p:txBody>
      </p:sp>
    </p:spTree>
    <p:extLst>
      <p:ext uri="{BB962C8B-B14F-4D97-AF65-F5344CB8AC3E}">
        <p14:creationId xmlns:p14="http://schemas.microsoft.com/office/powerpoint/2010/main" val="195344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0" i="0" kern="1200" dirty="0" smtClean="0">
                <a:solidFill>
                  <a:schemeClr val="tx1"/>
                </a:solidFill>
                <a:effectLst/>
                <a:latin typeface="+mn-lt"/>
                <a:ea typeface="+mn-ea"/>
                <a:cs typeface="+mn-cs"/>
              </a:rPr>
              <a:t>OLIVEIRA (2002, p. 48)</a:t>
            </a:r>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33</a:t>
            </a:fld>
            <a:endParaRPr lang="pt-BR"/>
          </a:p>
        </p:txBody>
      </p:sp>
    </p:spTree>
    <p:extLst>
      <p:ext uri="{BB962C8B-B14F-4D97-AF65-F5344CB8AC3E}">
        <p14:creationId xmlns:p14="http://schemas.microsoft.com/office/powerpoint/2010/main" val="1772359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0" i="0" kern="1200" dirty="0" smtClean="0">
                <a:solidFill>
                  <a:schemeClr val="tx1"/>
                </a:solidFill>
                <a:effectLst/>
                <a:latin typeface="+mn-lt"/>
                <a:ea typeface="+mn-ea"/>
                <a:cs typeface="+mn-cs"/>
              </a:rPr>
              <a:t>ATAMANCZUK e KOVALESKI, 2008)</a:t>
            </a:r>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34</a:t>
            </a:fld>
            <a:endParaRPr lang="pt-BR"/>
          </a:p>
        </p:txBody>
      </p:sp>
    </p:spTree>
    <p:extLst>
      <p:ext uri="{BB962C8B-B14F-4D97-AF65-F5344CB8AC3E}">
        <p14:creationId xmlns:p14="http://schemas.microsoft.com/office/powerpoint/2010/main" val="1772359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35</a:t>
            </a:fld>
            <a:endParaRPr lang="pt-BR"/>
          </a:p>
        </p:txBody>
      </p:sp>
    </p:spTree>
    <p:extLst>
      <p:ext uri="{BB962C8B-B14F-4D97-AF65-F5344CB8AC3E}">
        <p14:creationId xmlns:p14="http://schemas.microsoft.com/office/powerpoint/2010/main" val="2651220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36</a:t>
            </a:fld>
            <a:endParaRPr lang="pt-BR"/>
          </a:p>
        </p:txBody>
      </p:sp>
    </p:spTree>
    <p:extLst>
      <p:ext uri="{BB962C8B-B14F-4D97-AF65-F5344CB8AC3E}">
        <p14:creationId xmlns:p14="http://schemas.microsoft.com/office/powerpoint/2010/main" val="2651220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0" i="0" kern="1200" dirty="0" smtClean="0">
                <a:solidFill>
                  <a:schemeClr val="tx1"/>
                </a:solidFill>
                <a:effectLst/>
                <a:latin typeface="+mn-lt"/>
                <a:ea typeface="+mn-ea"/>
                <a:cs typeface="+mn-cs"/>
              </a:rPr>
              <a:t>Levantamento genérico e definição do projeto – nesta etapa, deve-se obter  conhecimento básico sobre: a empresa, os objetivos e planos da empresa e a cultura da empresa em termos de sistemas. A partir desse conhecimento, estabelece-se uma primeira visão da filosofia e objetivos do desenvolvimento dos sistemas de informação da empresa necessários. O projeto de definição e desenvolvimento do PEI é, então, definido quanto aos seus objetivos, prazo, equipe, recursos disponíveis e necessários,  metodologias e o retorno sobre o investimento.</a:t>
            </a:r>
          </a:p>
          <a:p>
            <a:r>
              <a:rPr lang="pt-BR" sz="1200" b="0" i="0" kern="1200" dirty="0" smtClean="0">
                <a:solidFill>
                  <a:schemeClr val="tx1"/>
                </a:solidFill>
                <a:effectLst/>
                <a:latin typeface="+mn-lt"/>
                <a:ea typeface="+mn-ea"/>
                <a:cs typeface="+mn-cs"/>
              </a:rPr>
              <a:t> </a:t>
            </a:r>
          </a:p>
          <a:p>
            <a:r>
              <a:rPr lang="pt-BR" sz="1200" b="0" i="0" kern="1200" dirty="0" smtClean="0">
                <a:solidFill>
                  <a:schemeClr val="tx1"/>
                </a:solidFill>
                <a:effectLst/>
                <a:latin typeface="+mn-lt"/>
                <a:ea typeface="+mn-ea"/>
                <a:cs typeface="+mn-cs"/>
              </a:rPr>
              <a:t> Levantamento e análise dos sistemas existentes – nesta etapa o objetivo principal é compreender especificamente o estado dos sistemas existentes na empresa e os dados gerados por eles. Para fins de planejamento não é necessário realizar um levantamento detalhado de cada sistema. O que deve-se identificar aqui são: as funções exercidas por cada sistema, os volumes de dados e os recursos usados, o fluxo geral, as principais características de processamento, os relatórios que são disponibilizados etc. O estado dos sistemas é então examinado tanto quantitativa (volume, recursos e custos) quanto qualitativa (atendimento às necessidades da empresa em termos de informações que o sistema produz, controle interno e eficiência). Essa etapa deve incluir ainda uma revisão e confirmação da filosofia e dos objetivos pretendidos com o desenvolvimento dos sistemas, com base no PEC.</a:t>
            </a:r>
          </a:p>
          <a:p>
            <a:r>
              <a:rPr lang="pt-BR" sz="1200" b="0" i="0" kern="1200" dirty="0" smtClean="0">
                <a:solidFill>
                  <a:schemeClr val="tx1"/>
                </a:solidFill>
                <a:effectLst/>
                <a:latin typeface="+mn-lt"/>
                <a:ea typeface="+mn-ea"/>
                <a:cs typeface="+mn-cs"/>
              </a:rPr>
              <a:t> </a:t>
            </a:r>
          </a:p>
          <a:p>
            <a:r>
              <a:rPr lang="pt-BR" sz="1200" b="0" i="0" kern="1200" dirty="0" smtClean="0">
                <a:solidFill>
                  <a:schemeClr val="tx1"/>
                </a:solidFill>
                <a:effectLst/>
                <a:latin typeface="+mn-lt"/>
                <a:ea typeface="+mn-ea"/>
                <a:cs typeface="+mn-cs"/>
              </a:rPr>
              <a:t>Apuração e avaliação quanto a qualidade dos dados existentes – esta etapa pode ser realizada tanto paralelamente quanto após a conclusão da etapa anterior, em que é feito um levantamento de cada sistema existente na empresa bem como os dados gerados por eles. Nesta etapa, define-se os sistemas que não atendem às necessidades da empresa em termos de informações para o seu processo decisório e então procura-se diagnosticar o problema. Após identificar o problema deve-se então tratá-los de acordo com o seu grau de integração e unicidade. E para cada caso, sugerir a solução a ser adotada conforme o nível de prioridade e importância das informações para a empresa.</a:t>
            </a:r>
          </a:p>
          <a:p>
            <a:r>
              <a:rPr lang="pt-BR" sz="1200" b="0" i="0" kern="1200" dirty="0" smtClean="0">
                <a:solidFill>
                  <a:schemeClr val="tx1"/>
                </a:solidFill>
                <a:effectLst/>
                <a:latin typeface="+mn-lt"/>
                <a:ea typeface="+mn-ea"/>
                <a:cs typeface="+mn-cs"/>
              </a:rPr>
              <a:t> </a:t>
            </a:r>
          </a:p>
          <a:p>
            <a:r>
              <a:rPr lang="pt-BR" sz="1200" b="0" i="0" kern="1200" dirty="0" smtClean="0">
                <a:solidFill>
                  <a:schemeClr val="tx1"/>
                </a:solidFill>
                <a:effectLst/>
                <a:latin typeface="+mn-lt"/>
                <a:ea typeface="+mn-ea"/>
                <a:cs typeface="+mn-cs"/>
              </a:rPr>
              <a:t> Desenvolvimento do modelo global do sistema de informação – nesta etapa o objetivo é obter uma orientação de longo prazo e uma visão de conjunto dos sistemas existentes na empresa. Este modelo é muito útil para podermos identificar os pontos fracos e os pontes fortes dos sistemas existentes e também identificar as oportunidades e as ameaças existentes no ambiente de TI. E com base nestas informações dá-se então início ao processo de desenvolvimento do Planejamento Estratégico da Informação na empresa, tendo como premissa o Planejamento Estratégico Corporativo.</a:t>
            </a:r>
          </a:p>
          <a:p>
            <a:endParaRPr lang="pt-BR" dirty="0" smtClean="0"/>
          </a:p>
          <a:p>
            <a:r>
              <a:rPr lang="pt-BR" dirty="0" smtClean="0">
                <a:hlinkClick r:id="rId3"/>
              </a:rPr>
              <a:t>http://www.sypnet.com.br/index.php?option=com_content&amp;view=article&amp;id=14:planejamento-estrategico-da-informa&amp;catid=1:recentes</a:t>
            </a:r>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37</a:t>
            </a:fld>
            <a:endParaRPr lang="pt-BR"/>
          </a:p>
        </p:txBody>
      </p:sp>
    </p:spTree>
    <p:extLst>
      <p:ext uri="{BB962C8B-B14F-4D97-AF65-F5344CB8AC3E}">
        <p14:creationId xmlns:p14="http://schemas.microsoft.com/office/powerpoint/2010/main" val="2472547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Huang, Lee e Wang (1999)</a:t>
            </a:r>
          </a:p>
          <a:p>
            <a:r>
              <a:rPr lang="pt-BR" dirty="0" smtClean="0"/>
              <a:t>Tradução</a:t>
            </a:r>
            <a:r>
              <a:rPr lang="pt-BR" baseline="0" dirty="0" smtClean="0"/>
              <a:t> livre</a:t>
            </a:r>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38</a:t>
            </a:fld>
            <a:endParaRPr lang="pt-BR"/>
          </a:p>
        </p:txBody>
      </p:sp>
    </p:spTree>
    <p:extLst>
      <p:ext uri="{BB962C8B-B14F-4D97-AF65-F5344CB8AC3E}">
        <p14:creationId xmlns:p14="http://schemas.microsoft.com/office/powerpoint/2010/main" val="4053083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Authority/Verifiability</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Authority refers to the expertise or recognized official status of a source. Consider the reputation of the author and publisher. When working with legal or government information, consider whether the source is the official provider of the information. Verifiability refers to the ability of a reader to verify the validity of the information </a:t>
            </a:r>
            <a:r>
              <a:rPr lang="en-US" sz="1200" b="0" i="0" kern="1200" dirty="0" err="1" smtClean="0">
                <a:solidFill>
                  <a:schemeClr val="tx1"/>
                </a:solidFill>
                <a:effectLst/>
                <a:latin typeface="+mn-lt"/>
                <a:ea typeface="+mn-ea"/>
                <a:cs typeface="+mn-cs"/>
              </a:rPr>
              <a:t>irresepective</a:t>
            </a:r>
            <a:r>
              <a:rPr lang="en-US" sz="1200" b="0" i="0" kern="1200" dirty="0" smtClean="0">
                <a:solidFill>
                  <a:schemeClr val="tx1"/>
                </a:solidFill>
                <a:effectLst/>
                <a:latin typeface="+mn-lt"/>
                <a:ea typeface="+mn-ea"/>
                <a:cs typeface="+mn-cs"/>
              </a:rPr>
              <a:t> of how authoritative the source is. To verify the facts is part of the duty of care of the journalistic deontology, as well as, where possible, to provide the sources of information so that they can be verified</a:t>
            </a:r>
          </a:p>
          <a:p>
            <a:r>
              <a:rPr lang="en-US" sz="1200" b="1" i="0" kern="1200" dirty="0" smtClean="0">
                <a:solidFill>
                  <a:schemeClr val="tx1"/>
                </a:solidFill>
                <a:effectLst/>
                <a:latin typeface="+mn-lt"/>
                <a:ea typeface="+mn-ea"/>
                <a:cs typeface="+mn-cs"/>
              </a:rPr>
              <a:t>Scope of coverage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Scope of coverage refers to the extent to which a source explores a topic. Consider time periods, geography or jurisdiction and coverage of related or narrower topics.</a:t>
            </a:r>
          </a:p>
          <a:p>
            <a:r>
              <a:rPr lang="en-US" sz="1200" b="1" i="0" kern="1200" dirty="0" smtClean="0">
                <a:solidFill>
                  <a:schemeClr val="tx1"/>
                </a:solidFill>
                <a:effectLst/>
                <a:latin typeface="+mn-lt"/>
                <a:ea typeface="+mn-ea"/>
                <a:cs typeface="+mn-cs"/>
              </a:rPr>
              <a:t>Composition and Organization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Composition and Organization has to do with the ability of the information source to present it’s particular message in a coherent, logically sequential manner.</a:t>
            </a:r>
          </a:p>
          <a:p>
            <a:r>
              <a:rPr lang="en-US" sz="1200" b="1" i="0" kern="1200" dirty="0" smtClean="0">
                <a:solidFill>
                  <a:schemeClr val="tx1"/>
                </a:solidFill>
                <a:effectLst/>
                <a:latin typeface="+mn-lt"/>
                <a:ea typeface="+mn-ea"/>
                <a:cs typeface="+mn-cs"/>
              </a:rPr>
              <a:t>Objectivity</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Objectivity is the bias or opinion expressed when a writer interprets or analyze facts. Consider the use of persuasive language, the source’s presentation of other viewpoints, its reason for providing the information and advertising.</a:t>
            </a:r>
          </a:p>
          <a:p>
            <a:r>
              <a:rPr lang="en-US" sz="1200" b="1" i="0" kern="1200" dirty="0" smtClean="0">
                <a:solidFill>
                  <a:schemeClr val="tx1"/>
                </a:solidFill>
                <a:effectLst/>
                <a:latin typeface="+mn-lt"/>
                <a:ea typeface="+mn-ea"/>
                <a:cs typeface="+mn-cs"/>
              </a:rPr>
              <a:t>Integrity</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Adherence to moral and ethical principles; soundness of moral character</a:t>
            </a:r>
          </a:p>
          <a:p>
            <a:r>
              <a:rPr lang="en-US" sz="1200" b="0" i="0" kern="1200" dirty="0" smtClean="0">
                <a:solidFill>
                  <a:schemeClr val="tx1"/>
                </a:solidFill>
                <a:effectLst/>
                <a:latin typeface="+mn-lt"/>
                <a:ea typeface="+mn-ea"/>
                <a:cs typeface="+mn-cs"/>
              </a:rPr>
              <a:t>The state of being whole, entire, or undiminished</a:t>
            </a:r>
          </a:p>
          <a:p>
            <a:r>
              <a:rPr lang="en-US" sz="1200" b="1" i="0" kern="1200" dirty="0" smtClean="0">
                <a:solidFill>
                  <a:schemeClr val="tx1"/>
                </a:solidFill>
                <a:effectLst/>
                <a:latin typeface="+mn-lt"/>
                <a:ea typeface="+mn-ea"/>
                <a:cs typeface="+mn-cs"/>
              </a:rPr>
              <a:t>Comprehensiveness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Of large scope; covering or involving much; inclusive: a comprehensive study.</a:t>
            </a:r>
          </a:p>
          <a:p>
            <a:r>
              <a:rPr lang="en-US" sz="1200" b="0" i="0" kern="1200" dirty="0" smtClean="0">
                <a:solidFill>
                  <a:schemeClr val="tx1"/>
                </a:solidFill>
                <a:effectLst/>
                <a:latin typeface="+mn-lt"/>
                <a:ea typeface="+mn-ea"/>
                <a:cs typeface="+mn-cs"/>
              </a:rPr>
              <a:t>Comprehending mentally; having an extensive mental grasp.</a:t>
            </a:r>
          </a:p>
          <a:p>
            <a:r>
              <a:rPr lang="en-US" sz="1200" b="0" i="0" kern="1200" dirty="0" smtClean="0">
                <a:solidFill>
                  <a:schemeClr val="tx1"/>
                </a:solidFill>
                <a:effectLst/>
                <a:latin typeface="+mn-lt"/>
                <a:ea typeface="+mn-ea"/>
                <a:cs typeface="+mn-cs"/>
              </a:rPr>
              <a:t>Insurance. covering or providing broad protection against loss.</a:t>
            </a:r>
          </a:p>
          <a:p>
            <a:r>
              <a:rPr lang="en-US" sz="1200" b="1" i="0" kern="1200" dirty="0" smtClean="0">
                <a:solidFill>
                  <a:schemeClr val="tx1"/>
                </a:solidFill>
                <a:effectLst/>
                <a:latin typeface="+mn-lt"/>
                <a:ea typeface="+mn-ea"/>
                <a:cs typeface="+mn-cs"/>
              </a:rPr>
              <a:t>Validity</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Validity of some information has to do with the degree of obvious truthfulness which the information caries</a:t>
            </a:r>
          </a:p>
          <a:p>
            <a:r>
              <a:rPr lang="en-US" sz="1200" b="1" i="0" kern="1200" dirty="0" smtClean="0">
                <a:solidFill>
                  <a:schemeClr val="tx1"/>
                </a:solidFill>
                <a:effectLst/>
                <a:latin typeface="+mn-lt"/>
                <a:ea typeface="+mn-ea"/>
                <a:cs typeface="+mn-cs"/>
              </a:rPr>
              <a:t>Uniqueness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much as ‘uniqueness’ of a given piece of information is intuitive in meaning, it also significantly implies not only the originating point of the information but also the manner in which it is presented and thus the perception which it conjures. The essence of any piece of information we process consists to a large extent of those two elements.</a:t>
            </a:r>
          </a:p>
          <a:p>
            <a:r>
              <a:rPr lang="en-US" sz="1200" b="1" i="0" kern="1200" dirty="0" smtClean="0">
                <a:solidFill>
                  <a:schemeClr val="tx1"/>
                </a:solidFill>
                <a:effectLst/>
                <a:latin typeface="+mn-lt"/>
                <a:ea typeface="+mn-ea"/>
                <a:cs typeface="+mn-cs"/>
              </a:rPr>
              <a:t>Timeliness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Timeliness refers to information that is current at the time of publication. Consider publication, creation and revision dates. Beware of Web site scripting that automatically reflects the current day’s date on a page.</a:t>
            </a:r>
          </a:p>
          <a:p>
            <a:r>
              <a:rPr lang="en-US" sz="1200" b="1" i="0" kern="1200" dirty="0" smtClean="0">
                <a:solidFill>
                  <a:schemeClr val="tx1"/>
                </a:solidFill>
                <a:effectLst/>
                <a:latin typeface="+mn-lt"/>
                <a:ea typeface="+mn-ea"/>
                <a:cs typeface="+mn-cs"/>
              </a:rPr>
              <a:t>Reproducibility</a:t>
            </a:r>
            <a:r>
              <a:rPr lang="en-US" sz="1200" b="0" i="0" kern="1200" dirty="0" smtClean="0">
                <a:solidFill>
                  <a:schemeClr val="tx1"/>
                </a:solidFill>
                <a:effectLst/>
                <a:latin typeface="+mn-lt"/>
                <a:ea typeface="+mn-ea"/>
                <a:cs typeface="+mn-cs"/>
              </a:rPr>
              <a:t> (utilized primarily when referring to instructive information)</a:t>
            </a:r>
          </a:p>
          <a:p>
            <a:r>
              <a:rPr lang="en-US" sz="1200" b="0" i="0" kern="1200" dirty="0" smtClean="0">
                <a:solidFill>
                  <a:schemeClr val="tx1"/>
                </a:solidFill>
                <a:effectLst/>
                <a:latin typeface="+mn-lt"/>
                <a:ea typeface="+mn-ea"/>
                <a:cs typeface="+mn-cs"/>
              </a:rPr>
              <a:t>Means that documented methods are capable of being used on the same data set to achieve a consistent result.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39</a:t>
            </a:fld>
            <a:endParaRPr lang="pt-BR"/>
          </a:p>
        </p:txBody>
      </p:sp>
    </p:spTree>
    <p:extLst>
      <p:ext uri="{BB962C8B-B14F-4D97-AF65-F5344CB8AC3E}">
        <p14:creationId xmlns:p14="http://schemas.microsoft.com/office/powerpoint/2010/main" val="4053083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err="1" smtClean="0">
                <a:solidFill>
                  <a:schemeClr val="tx1"/>
                </a:solidFill>
                <a:effectLst/>
                <a:latin typeface="+mn-lt"/>
                <a:ea typeface="+mn-ea"/>
                <a:cs typeface="+mn-cs"/>
              </a:rPr>
              <a:t>Macroambiente</a:t>
            </a:r>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São</a:t>
            </a:r>
            <a:r>
              <a:rPr lang="pt-BR" sz="1200" b="0" i="0" kern="1200" baseline="0" dirty="0" smtClean="0">
                <a:solidFill>
                  <a:schemeClr val="tx1"/>
                </a:solidFill>
                <a:effectLst/>
                <a:latin typeface="+mn-lt"/>
                <a:ea typeface="+mn-ea"/>
                <a:cs typeface="+mn-cs"/>
              </a:rPr>
              <a:t> </a:t>
            </a:r>
            <a:r>
              <a:rPr lang="pt-BR" sz="1200" b="0" i="0" kern="1200" dirty="0" smtClean="0">
                <a:solidFill>
                  <a:schemeClr val="tx1"/>
                </a:solidFill>
                <a:effectLst/>
                <a:latin typeface="+mn-lt"/>
                <a:ea typeface="+mn-ea"/>
                <a:cs typeface="+mn-cs"/>
              </a:rPr>
              <a:t>exemplos </a:t>
            </a:r>
            <a:r>
              <a:rPr lang="pt-BR" sz="1200" b="0" i="0" kern="1200" dirty="0" smtClean="0">
                <a:solidFill>
                  <a:schemeClr val="tx1"/>
                </a:solidFill>
                <a:effectLst/>
                <a:latin typeface="+mn-lt"/>
                <a:ea typeface="+mn-ea"/>
                <a:cs typeface="+mn-cs"/>
              </a:rPr>
              <a:t>as condições políticas, regulatórias e</a:t>
            </a:r>
          </a:p>
          <a:p>
            <a:r>
              <a:rPr lang="pt-BR" sz="1200" b="0" i="0" kern="1200" dirty="0" smtClean="0">
                <a:solidFill>
                  <a:schemeClr val="tx1"/>
                </a:solidFill>
                <a:effectLst/>
                <a:latin typeface="+mn-lt"/>
                <a:ea typeface="+mn-ea"/>
                <a:cs typeface="+mn-cs"/>
              </a:rPr>
              <a:t>econômicas de um país ou região, as inovações e</a:t>
            </a:r>
          </a:p>
          <a:p>
            <a:r>
              <a:rPr lang="pt-BR" sz="1200" b="0" i="0" kern="1200" dirty="0" smtClean="0">
                <a:solidFill>
                  <a:schemeClr val="tx1"/>
                </a:solidFill>
                <a:effectLst/>
                <a:latin typeface="+mn-lt"/>
                <a:ea typeface="+mn-ea"/>
                <a:cs typeface="+mn-cs"/>
              </a:rPr>
              <a:t>transferências tecnológicas, os valores culturais, sociais</a:t>
            </a:r>
          </a:p>
          <a:p>
            <a:r>
              <a:rPr lang="pt-BR" sz="1200" b="0" i="0" kern="1200" dirty="0" smtClean="0">
                <a:solidFill>
                  <a:schemeClr val="tx1"/>
                </a:solidFill>
                <a:effectLst/>
                <a:latin typeface="+mn-lt"/>
                <a:ea typeface="+mn-ea"/>
                <a:cs typeface="+mn-cs"/>
              </a:rPr>
              <a:t>e demográficos de uma população e as questões ecológicas</a:t>
            </a:r>
          </a:p>
          <a:p>
            <a:r>
              <a:rPr lang="pt-BR" sz="1200" b="0" i="0" kern="1200" dirty="0" smtClean="0">
                <a:solidFill>
                  <a:schemeClr val="tx1"/>
                </a:solidFill>
                <a:effectLst/>
                <a:latin typeface="+mn-lt"/>
                <a:ea typeface="+mn-ea"/>
                <a:cs typeface="+mn-cs"/>
              </a:rPr>
              <a:t>a que as organizações estão submetidas</a:t>
            </a:r>
          </a:p>
          <a:p>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Microambiente</a:t>
            </a:r>
          </a:p>
          <a:p>
            <a:r>
              <a:rPr lang="pt-BR" sz="1200" b="0" i="0" kern="1200" dirty="0" smtClean="0">
                <a:solidFill>
                  <a:schemeClr val="tx1"/>
                </a:solidFill>
                <a:effectLst/>
                <a:latin typeface="+mn-lt"/>
                <a:ea typeface="+mn-ea"/>
                <a:cs typeface="+mn-cs"/>
              </a:rPr>
              <a:t>afetam diretamente e no curto prazo o funcionamento e</a:t>
            </a:r>
          </a:p>
          <a:p>
            <a:r>
              <a:rPr lang="pt-BR" sz="1200" b="0" i="0" kern="1200" dirty="0" smtClean="0">
                <a:solidFill>
                  <a:schemeClr val="tx1"/>
                </a:solidFill>
                <a:effectLst/>
                <a:latin typeface="+mn-lt"/>
                <a:ea typeface="+mn-ea"/>
                <a:cs typeface="+mn-cs"/>
              </a:rPr>
              <a:t>a gestão organizacional, sendo representados,</a:t>
            </a:r>
          </a:p>
          <a:p>
            <a:r>
              <a:rPr lang="pt-BR" sz="1200" b="0" i="0" kern="1200" dirty="0" smtClean="0">
                <a:solidFill>
                  <a:schemeClr val="tx1"/>
                </a:solidFill>
                <a:effectLst/>
                <a:latin typeface="+mn-lt"/>
                <a:ea typeface="+mn-ea"/>
                <a:cs typeface="+mn-cs"/>
              </a:rPr>
              <a:t>principalmente, pelos competidores, consumidores,</a:t>
            </a:r>
          </a:p>
          <a:p>
            <a:r>
              <a:rPr lang="pt-BR" sz="1200" b="0" i="0" kern="1200" dirty="0" smtClean="0">
                <a:solidFill>
                  <a:schemeClr val="tx1"/>
                </a:solidFill>
                <a:effectLst/>
                <a:latin typeface="+mn-lt"/>
                <a:ea typeface="+mn-ea"/>
                <a:cs typeface="+mn-cs"/>
              </a:rPr>
              <a:t>fornecedores, instituições financeiras e grupos de ações</a:t>
            </a:r>
          </a:p>
          <a:p>
            <a:r>
              <a:rPr lang="pt-BR" sz="1200" b="0" i="0" kern="1200" dirty="0" smtClean="0">
                <a:solidFill>
                  <a:schemeClr val="tx1"/>
                </a:solidFill>
                <a:effectLst/>
                <a:latin typeface="+mn-lt"/>
                <a:ea typeface="+mn-ea"/>
                <a:cs typeface="+mn-cs"/>
              </a:rPr>
              <a:t>especiais, como sindicatos e organizações </a:t>
            </a:r>
            <a:r>
              <a:rPr lang="pt-BR" sz="1200" b="0" i="0" kern="1200" dirty="0" smtClean="0">
                <a:solidFill>
                  <a:schemeClr val="tx1"/>
                </a:solidFill>
                <a:effectLst/>
                <a:latin typeface="+mn-lt"/>
                <a:ea typeface="+mn-ea"/>
                <a:cs typeface="+mn-cs"/>
              </a:rPr>
              <a:t>não governamentais </a:t>
            </a:r>
            <a:r>
              <a:rPr lang="pt-BR" sz="1200" b="0" i="0" kern="1200" dirty="0" smtClean="0">
                <a:solidFill>
                  <a:schemeClr val="tx1"/>
                </a:solidFill>
                <a:effectLst/>
                <a:latin typeface="+mn-lt"/>
                <a:ea typeface="+mn-ea"/>
                <a:cs typeface="+mn-cs"/>
              </a:rPr>
              <a:t>(ONGs)</a:t>
            </a:r>
          </a:p>
          <a:p>
            <a:endParaRPr lang="pt-BR" sz="1200" b="0" i="0" kern="1200" dirty="0" smtClean="0">
              <a:solidFill>
                <a:schemeClr val="tx1"/>
              </a:solidFill>
              <a:effectLst/>
              <a:latin typeface="+mn-lt"/>
              <a:ea typeface="+mn-ea"/>
              <a:cs typeface="+mn-cs"/>
            </a:endParaRPr>
          </a:p>
          <a:p>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A monitorização será em </a:t>
            </a:r>
            <a:r>
              <a:rPr lang="pt-BR" sz="1200" b="0" i="0" kern="1200" dirty="0" err="1" smtClean="0">
                <a:solidFill>
                  <a:schemeClr val="tx1"/>
                </a:solidFill>
                <a:effectLst/>
                <a:latin typeface="+mn-lt"/>
                <a:ea typeface="+mn-ea"/>
                <a:cs typeface="+mn-cs"/>
              </a:rPr>
              <a:t>micro-escala</a:t>
            </a:r>
            <a:r>
              <a:rPr lang="pt-BR" sz="1200" b="0" i="0" kern="1200" dirty="0" smtClean="0">
                <a:solidFill>
                  <a:schemeClr val="tx1"/>
                </a:solidFill>
                <a:effectLst/>
                <a:latin typeface="+mn-lt"/>
                <a:ea typeface="+mn-ea"/>
                <a:cs typeface="+mn-cs"/>
              </a:rPr>
              <a:t> quando se pretende monitorizar e acompanhar um ou vários </a:t>
            </a:r>
            <a:r>
              <a:rPr lang="pt-BR" sz="1200" b="0" i="0" u="none" strike="noStrike" kern="1200" dirty="0" smtClean="0">
                <a:solidFill>
                  <a:schemeClr val="tx1"/>
                </a:solidFill>
                <a:effectLst/>
                <a:latin typeface="+mn-lt"/>
                <a:ea typeface="+mn-ea"/>
                <a:cs typeface="+mn-cs"/>
                <a:hlinkClick r:id="rId3" tooltip="Parâmetro"/>
              </a:rPr>
              <a:t>parâmetros</a:t>
            </a:r>
            <a:r>
              <a:rPr lang="pt-BR" sz="1200" b="0" i="0" kern="1200" dirty="0" smtClean="0">
                <a:solidFill>
                  <a:schemeClr val="tx1"/>
                </a:solidFill>
                <a:effectLst/>
                <a:latin typeface="+mn-lt"/>
                <a:ea typeface="+mn-ea"/>
                <a:cs typeface="+mn-cs"/>
              </a:rPr>
              <a:t> localizados num contexto </a:t>
            </a:r>
            <a:r>
              <a:rPr lang="pt-BR" sz="1200" b="0" i="0" u="none" strike="noStrike" kern="1200" dirty="0" smtClean="0">
                <a:solidFill>
                  <a:schemeClr val="tx1"/>
                </a:solidFill>
                <a:effectLst/>
                <a:latin typeface="+mn-lt"/>
                <a:ea typeface="+mn-ea"/>
                <a:cs typeface="+mn-cs"/>
                <a:hlinkClick r:id="rId4" tooltip="Geografia"/>
              </a:rPr>
              <a:t>geográfico</a:t>
            </a:r>
            <a:r>
              <a:rPr lang="pt-BR" sz="1200" b="0" i="0" kern="1200" dirty="0" smtClean="0">
                <a:solidFill>
                  <a:schemeClr val="tx1"/>
                </a:solidFill>
                <a:effectLst/>
                <a:latin typeface="+mn-lt"/>
                <a:ea typeface="+mn-ea"/>
                <a:cs typeface="+mn-cs"/>
              </a:rPr>
              <a:t> pequeno e limitado, tal como o controlo de emissões </a:t>
            </a:r>
            <a:r>
              <a:rPr lang="pt-BR" sz="1200" b="0" i="0" u="none" strike="noStrike" kern="1200" dirty="0" smtClean="0">
                <a:solidFill>
                  <a:schemeClr val="tx1"/>
                </a:solidFill>
                <a:effectLst/>
                <a:latin typeface="+mn-lt"/>
                <a:ea typeface="+mn-ea"/>
                <a:cs typeface="+mn-cs"/>
                <a:hlinkClick r:id="rId5" tooltip="Gás"/>
              </a:rPr>
              <a:t>gasosas</a:t>
            </a:r>
            <a:r>
              <a:rPr lang="pt-BR" sz="1200" b="0" i="0" kern="1200" dirty="0" smtClean="0">
                <a:solidFill>
                  <a:schemeClr val="tx1"/>
                </a:solidFill>
                <a:effectLst/>
                <a:latin typeface="+mn-lt"/>
                <a:ea typeface="+mn-ea"/>
                <a:cs typeface="+mn-cs"/>
              </a:rPr>
              <a:t> à saída de uma </a:t>
            </a:r>
            <a:r>
              <a:rPr lang="pt-BR" sz="1200" b="0" i="0" u="none" strike="noStrike" kern="1200" dirty="0" smtClean="0">
                <a:solidFill>
                  <a:schemeClr val="tx1"/>
                </a:solidFill>
                <a:effectLst/>
                <a:latin typeface="+mn-lt"/>
                <a:ea typeface="+mn-ea"/>
                <a:cs typeface="+mn-cs"/>
                <a:hlinkClick r:id="rId6" tooltip="Fábrica"/>
              </a:rPr>
              <a:t>fábrica</a:t>
            </a:r>
            <a:r>
              <a:rPr lang="pt-BR" sz="1200" b="0" i="0" kern="1200" dirty="0" smtClean="0">
                <a:solidFill>
                  <a:schemeClr val="tx1"/>
                </a:solidFill>
                <a:effectLst/>
                <a:latin typeface="+mn-lt"/>
                <a:ea typeface="+mn-ea"/>
                <a:cs typeface="+mn-cs"/>
              </a:rPr>
              <a:t>.</a:t>
            </a:r>
          </a:p>
          <a:p>
            <a:r>
              <a:rPr lang="pt-BR" sz="1200" b="0" i="0" kern="1200" dirty="0" smtClean="0">
                <a:solidFill>
                  <a:schemeClr val="tx1"/>
                </a:solidFill>
                <a:effectLst/>
                <a:latin typeface="+mn-lt"/>
                <a:ea typeface="+mn-ea"/>
                <a:cs typeface="+mn-cs"/>
              </a:rPr>
              <a:t>Em termos de </a:t>
            </a:r>
            <a:r>
              <a:rPr lang="pt-BR" sz="1200" b="0" i="0" kern="1200" dirty="0" err="1" smtClean="0">
                <a:solidFill>
                  <a:schemeClr val="tx1"/>
                </a:solidFill>
                <a:effectLst/>
                <a:latin typeface="+mn-lt"/>
                <a:ea typeface="+mn-ea"/>
                <a:cs typeface="+mn-cs"/>
              </a:rPr>
              <a:t>micro-escala</a:t>
            </a:r>
            <a:r>
              <a:rPr lang="pt-BR" sz="1200" b="0" i="0" kern="1200" dirty="0" smtClean="0">
                <a:solidFill>
                  <a:schemeClr val="tx1"/>
                </a:solidFill>
                <a:effectLst/>
                <a:latin typeface="+mn-lt"/>
                <a:ea typeface="+mn-ea"/>
                <a:cs typeface="+mn-cs"/>
              </a:rPr>
              <a:t>, a monitorização ambiental é geralmente usada para controlo de emissões </a:t>
            </a:r>
            <a:r>
              <a:rPr lang="pt-BR" sz="1200" b="0" i="0" u="none" strike="noStrike" kern="1200" dirty="0" smtClean="0">
                <a:solidFill>
                  <a:schemeClr val="tx1"/>
                </a:solidFill>
                <a:effectLst/>
                <a:latin typeface="+mn-lt"/>
                <a:ea typeface="+mn-ea"/>
                <a:cs typeface="+mn-cs"/>
                <a:hlinkClick r:id="rId7" tooltip="Poluentes"/>
              </a:rPr>
              <a:t>poluentes</a:t>
            </a:r>
            <a:r>
              <a:rPr lang="pt-BR" sz="1200" b="0" i="0" kern="1200" dirty="0" smtClean="0">
                <a:solidFill>
                  <a:schemeClr val="tx1"/>
                </a:solidFill>
                <a:effectLst/>
                <a:latin typeface="+mn-lt"/>
                <a:ea typeface="+mn-ea"/>
                <a:cs typeface="+mn-cs"/>
              </a:rPr>
              <a:t>, sejam elas gasosas ou liquidas. Através de medições frequentes, verificam-se a conformidade ou não com os requisitos </a:t>
            </a:r>
            <a:r>
              <a:rPr lang="pt-BR" sz="1200" b="0" i="0" u="none" strike="noStrike" kern="1200" dirty="0" smtClean="0">
                <a:solidFill>
                  <a:schemeClr val="tx1"/>
                </a:solidFill>
                <a:effectLst/>
                <a:latin typeface="+mn-lt"/>
                <a:ea typeface="+mn-ea"/>
                <a:cs typeface="+mn-cs"/>
                <a:hlinkClick r:id="rId8" tooltip="Lei"/>
              </a:rPr>
              <a:t>legais</a:t>
            </a:r>
            <a:r>
              <a:rPr lang="pt-BR" sz="1200" b="0" i="0" kern="1200" dirty="0" smtClean="0">
                <a:solidFill>
                  <a:schemeClr val="tx1"/>
                </a:solidFill>
                <a:effectLst/>
                <a:latin typeface="+mn-lt"/>
                <a:ea typeface="+mn-ea"/>
                <a:cs typeface="+mn-cs"/>
              </a:rPr>
              <a:t> e/ou operacionais.</a:t>
            </a:r>
          </a:p>
          <a:p>
            <a:endParaRPr lang="pt-BR" dirty="0" smtClean="0"/>
          </a:p>
          <a:p>
            <a:r>
              <a:rPr lang="pt-BR" sz="1200" b="0" i="0" kern="1200" dirty="0" smtClean="0">
                <a:solidFill>
                  <a:schemeClr val="tx1"/>
                </a:solidFill>
                <a:effectLst/>
                <a:latin typeface="+mn-lt"/>
                <a:ea typeface="+mn-ea"/>
                <a:cs typeface="+mn-cs"/>
              </a:rPr>
              <a:t>É considerada em </a:t>
            </a:r>
            <a:r>
              <a:rPr lang="pt-BR" sz="1200" b="0" i="0" kern="1200" dirty="0" err="1" smtClean="0">
                <a:solidFill>
                  <a:schemeClr val="tx1"/>
                </a:solidFill>
                <a:effectLst/>
                <a:latin typeface="+mn-lt"/>
                <a:ea typeface="+mn-ea"/>
                <a:cs typeface="+mn-cs"/>
              </a:rPr>
              <a:t>macro-escala</a:t>
            </a:r>
            <a:r>
              <a:rPr lang="pt-BR" sz="1200" b="0" i="0" kern="1200" dirty="0" smtClean="0">
                <a:solidFill>
                  <a:schemeClr val="tx1"/>
                </a:solidFill>
                <a:effectLst/>
                <a:latin typeface="+mn-lt"/>
                <a:ea typeface="+mn-ea"/>
                <a:cs typeface="+mn-cs"/>
              </a:rPr>
              <a:t> nos casos de uma </a:t>
            </a:r>
            <a:r>
              <a:rPr lang="pt-BR" sz="1200" b="0" i="0" u="none" strike="noStrike" kern="1200" dirty="0" smtClean="0">
                <a:solidFill>
                  <a:schemeClr val="tx1"/>
                </a:solidFill>
                <a:effectLst/>
                <a:latin typeface="+mn-lt"/>
                <a:ea typeface="+mn-ea"/>
                <a:cs typeface="+mn-cs"/>
                <a:hlinkClick r:id="rId9" tooltip="Área geográfica (página não existe)"/>
              </a:rPr>
              <a:t>área geográfica</a:t>
            </a:r>
            <a:r>
              <a:rPr lang="pt-BR" sz="1200" b="0" i="0" kern="1200" dirty="0" smtClean="0">
                <a:solidFill>
                  <a:schemeClr val="tx1"/>
                </a:solidFill>
                <a:effectLst/>
                <a:latin typeface="+mn-lt"/>
                <a:ea typeface="+mn-ea"/>
                <a:cs typeface="+mn-cs"/>
              </a:rPr>
              <a:t> vasta, como o controlo da qualidade das águas de um </a:t>
            </a:r>
            <a:r>
              <a:rPr lang="pt-BR" sz="1200" b="0" i="0" u="none" strike="noStrike" kern="1200" dirty="0" smtClean="0">
                <a:solidFill>
                  <a:schemeClr val="tx1"/>
                </a:solidFill>
                <a:effectLst/>
                <a:latin typeface="+mn-lt"/>
                <a:ea typeface="+mn-ea"/>
                <a:cs typeface="+mn-cs"/>
                <a:hlinkClick r:id="rId10" tooltip="Lago"/>
              </a:rPr>
              <a:t>lago</a:t>
            </a:r>
            <a:r>
              <a:rPr lang="pt-BR" sz="1200" b="0" i="0" kern="1200" dirty="0" smtClean="0">
                <a:solidFill>
                  <a:schemeClr val="tx1"/>
                </a:solidFill>
                <a:effectLst/>
                <a:latin typeface="+mn-lt"/>
                <a:ea typeface="+mn-ea"/>
                <a:cs typeface="+mn-cs"/>
              </a:rPr>
              <a:t>, ou a evolução de um determinado equilíbrio entre espécies numa </a:t>
            </a:r>
            <a:r>
              <a:rPr lang="pt-BR" sz="1200" b="0" i="0" u="none" strike="noStrike" kern="1200" dirty="0" smtClean="0">
                <a:solidFill>
                  <a:schemeClr val="tx1"/>
                </a:solidFill>
                <a:effectLst/>
                <a:latin typeface="+mn-lt"/>
                <a:ea typeface="+mn-ea"/>
                <a:cs typeface="+mn-cs"/>
                <a:hlinkClick r:id="rId11" tooltip="Áreas protegidas"/>
              </a:rPr>
              <a:t>zona protegida</a:t>
            </a:r>
            <a:r>
              <a:rPr lang="pt-BR" sz="1200" b="0" i="0" kern="1200" dirty="0" smtClean="0">
                <a:solidFill>
                  <a:schemeClr val="tx1"/>
                </a:solidFill>
                <a:effectLst/>
                <a:latin typeface="+mn-lt"/>
                <a:ea typeface="+mn-ea"/>
                <a:cs typeface="+mn-cs"/>
              </a:rPr>
              <a:t>.</a:t>
            </a:r>
          </a:p>
          <a:p>
            <a:r>
              <a:rPr lang="pt-BR" sz="1200" b="0" i="0" kern="1200" dirty="0" smtClean="0">
                <a:solidFill>
                  <a:schemeClr val="tx1"/>
                </a:solidFill>
                <a:effectLst/>
                <a:latin typeface="+mn-lt"/>
                <a:ea typeface="+mn-ea"/>
                <a:cs typeface="+mn-cs"/>
              </a:rPr>
              <a:t>A monitorização ambiental no quadro de uma gestão equilibrada e adaptativa permite avaliar se a evolução decorre de modo equilibrado, para que se possa corrigir situações de potencial risco ou desequilíbrio.</a:t>
            </a:r>
          </a:p>
          <a:p>
            <a:r>
              <a:rPr lang="pt-BR" sz="1200" b="0" i="0" kern="1200" dirty="0" smtClean="0">
                <a:solidFill>
                  <a:schemeClr val="tx1"/>
                </a:solidFill>
                <a:effectLst/>
                <a:latin typeface="+mn-lt"/>
                <a:ea typeface="+mn-ea"/>
                <a:cs typeface="+mn-cs"/>
              </a:rPr>
              <a:t>Assim, ao fornecer informações sobre o estado do ambiente, quer sejam relativamente a um dado momento ou referentes a sua evolução com o tempo, torna-se um importante instrumento para tomadas de decisão no âmbito do </a:t>
            </a:r>
            <a:r>
              <a:rPr lang="pt-BR" sz="1200" b="0" i="0" u="none" strike="noStrike" kern="1200" dirty="0" smtClean="0">
                <a:solidFill>
                  <a:schemeClr val="tx1"/>
                </a:solidFill>
                <a:effectLst/>
                <a:latin typeface="+mn-lt"/>
                <a:ea typeface="+mn-ea"/>
                <a:cs typeface="+mn-cs"/>
                <a:hlinkClick r:id="rId12" tooltip="Desenvolvimento sustentável"/>
              </a:rPr>
              <a:t>desenvolvimento sustentável</a:t>
            </a:r>
            <a:r>
              <a:rPr lang="pt-BR" sz="1200" b="0" i="0" kern="1200" dirty="0" smtClean="0">
                <a:solidFill>
                  <a:schemeClr val="tx1"/>
                </a:solidFill>
                <a:effectLst/>
                <a:latin typeface="+mn-lt"/>
                <a:ea typeface="+mn-ea"/>
                <a:cs typeface="+mn-cs"/>
              </a:rPr>
              <a:t>.</a:t>
            </a:r>
          </a:p>
          <a:p>
            <a:endParaRPr lang="pt-BR" dirty="0"/>
          </a:p>
        </p:txBody>
      </p:sp>
      <p:sp>
        <p:nvSpPr>
          <p:cNvPr id="4" name="Espaço Reservado para Número de Slide 3"/>
          <p:cNvSpPr>
            <a:spLocks noGrp="1"/>
          </p:cNvSpPr>
          <p:nvPr>
            <p:ph type="sldNum" sz="quarter" idx="10"/>
          </p:nvPr>
        </p:nvSpPr>
        <p:spPr/>
        <p:txBody>
          <a:bodyPr/>
          <a:lstStyle/>
          <a:p>
            <a:pPr>
              <a:defRPr/>
            </a:pPr>
            <a:fld id="{ACE19D8F-7CFA-4774-B2E3-82542F32B369}" type="slidenum">
              <a:rPr lang="pt-BR" smtClean="0"/>
              <a:pPr>
                <a:defRPr/>
              </a:pPr>
              <a:t>44</a:t>
            </a:fld>
            <a:endParaRPr lang="pt-BR"/>
          </a:p>
        </p:txBody>
      </p:sp>
    </p:spTree>
    <p:extLst>
      <p:ext uri="{BB962C8B-B14F-4D97-AF65-F5344CB8AC3E}">
        <p14:creationId xmlns:p14="http://schemas.microsoft.com/office/powerpoint/2010/main" val="203210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45</a:t>
            </a:fld>
            <a:endParaRPr lang="pt-BR"/>
          </a:p>
        </p:txBody>
      </p:sp>
    </p:spTree>
    <p:extLst>
      <p:ext uri="{BB962C8B-B14F-4D97-AF65-F5344CB8AC3E}">
        <p14:creationId xmlns:p14="http://schemas.microsoft.com/office/powerpoint/2010/main" val="409113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“um processo humano dinâmico de justificar a crença</a:t>
            </a:r>
          </a:p>
          <a:p>
            <a:r>
              <a:rPr lang="pt-BR" dirty="0" smtClean="0"/>
              <a:t>pessoal com relação à verdade</a:t>
            </a:r>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9</a:t>
            </a:fld>
            <a:endParaRPr lang="pt-BR"/>
          </a:p>
        </p:txBody>
      </p:sp>
    </p:spTree>
    <p:extLst>
      <p:ext uri="{BB962C8B-B14F-4D97-AF65-F5344CB8AC3E}">
        <p14:creationId xmlns:p14="http://schemas.microsoft.com/office/powerpoint/2010/main" val="3612914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Por meios magnéticos. Exemplos: </a:t>
            </a:r>
            <a:r>
              <a:rPr lang="pt-BR" sz="1200" b="0" i="0" u="none" strike="noStrike" kern="1200" dirty="0" smtClean="0">
                <a:solidFill>
                  <a:schemeClr val="tx1"/>
                </a:solidFill>
                <a:effectLst/>
                <a:latin typeface="+mn-lt"/>
                <a:ea typeface="+mn-ea"/>
                <a:cs typeface="+mn-cs"/>
                <a:hlinkClick r:id="rId3" tooltip="Disco Rígido"/>
              </a:rPr>
              <a:t>Disco Rígido</a:t>
            </a:r>
            <a:r>
              <a:rPr lang="pt-BR" sz="1200" b="0" i="0" kern="1200" dirty="0" smtClean="0">
                <a:solidFill>
                  <a:schemeClr val="tx1"/>
                </a:solidFill>
                <a:effectLst/>
                <a:latin typeface="+mn-lt"/>
                <a:ea typeface="+mn-ea"/>
                <a:cs typeface="+mn-cs"/>
              </a:rPr>
              <a:t>, </a:t>
            </a:r>
            <a:r>
              <a:rPr lang="pt-BR" sz="1200" b="0" i="0" u="none" strike="noStrike" kern="1200" dirty="0" smtClean="0">
                <a:solidFill>
                  <a:schemeClr val="tx1"/>
                </a:solidFill>
                <a:effectLst/>
                <a:latin typeface="+mn-lt"/>
                <a:ea typeface="+mn-ea"/>
                <a:cs typeface="+mn-cs"/>
                <a:hlinkClick r:id="rId4" tooltip="Disquete"/>
              </a:rPr>
              <a:t>disquete</a:t>
            </a:r>
            <a:r>
              <a:rPr lang="pt-BR" sz="1200" b="0" i="0" kern="1200" dirty="0" smtClean="0">
                <a:solidFill>
                  <a:schemeClr val="tx1"/>
                </a:solidFill>
                <a:effectLst/>
                <a:latin typeface="+mn-lt"/>
                <a:ea typeface="+mn-ea"/>
                <a:cs typeface="+mn-cs"/>
              </a:rPr>
              <a:t>.</a:t>
            </a:r>
          </a:p>
          <a:p>
            <a:r>
              <a:rPr lang="pt-BR" sz="1200" b="0" i="0" kern="1200" dirty="0" smtClean="0">
                <a:solidFill>
                  <a:schemeClr val="tx1"/>
                </a:solidFill>
                <a:effectLst/>
                <a:latin typeface="+mn-lt"/>
                <a:ea typeface="+mn-ea"/>
                <a:cs typeface="+mn-cs"/>
              </a:rPr>
              <a:t>Por meios ópticos. Exemplos: </a:t>
            </a:r>
            <a:r>
              <a:rPr lang="pt-BR" sz="1200" b="0" i="0" u="none" strike="noStrike" kern="1200" dirty="0" smtClean="0">
                <a:solidFill>
                  <a:schemeClr val="tx1"/>
                </a:solidFill>
                <a:effectLst/>
                <a:latin typeface="+mn-lt"/>
                <a:ea typeface="+mn-ea"/>
                <a:cs typeface="+mn-cs"/>
                <a:hlinkClick r:id="rId5" tooltip="CD"/>
              </a:rPr>
              <a:t>CD</a:t>
            </a:r>
            <a:r>
              <a:rPr lang="pt-BR" sz="1200" b="0" i="0" kern="1200" dirty="0" smtClean="0">
                <a:solidFill>
                  <a:schemeClr val="tx1"/>
                </a:solidFill>
                <a:effectLst/>
                <a:latin typeface="+mn-lt"/>
                <a:ea typeface="+mn-ea"/>
                <a:cs typeface="+mn-cs"/>
              </a:rPr>
              <a:t>, </a:t>
            </a:r>
            <a:r>
              <a:rPr lang="pt-BR" sz="1200" b="0" i="0" u="none" strike="noStrike" kern="1200" dirty="0" smtClean="0">
                <a:solidFill>
                  <a:schemeClr val="tx1"/>
                </a:solidFill>
                <a:effectLst/>
                <a:latin typeface="+mn-lt"/>
                <a:ea typeface="+mn-ea"/>
                <a:cs typeface="+mn-cs"/>
                <a:hlinkClick r:id="rId6" tooltip="DVD"/>
              </a:rPr>
              <a:t>DVD</a:t>
            </a:r>
            <a:r>
              <a:rPr lang="pt-BR" sz="1200" b="0" i="0" kern="1200" dirty="0" smtClean="0">
                <a:solidFill>
                  <a:schemeClr val="tx1"/>
                </a:solidFill>
                <a:effectLst/>
                <a:latin typeface="+mn-lt"/>
                <a:ea typeface="+mn-ea"/>
                <a:cs typeface="+mn-cs"/>
              </a:rPr>
              <a:t>.</a:t>
            </a:r>
          </a:p>
          <a:p>
            <a:r>
              <a:rPr lang="pt-BR" sz="1200" b="0" i="0" kern="1200" dirty="0" smtClean="0">
                <a:solidFill>
                  <a:schemeClr val="tx1"/>
                </a:solidFill>
                <a:effectLst/>
                <a:latin typeface="+mn-lt"/>
                <a:ea typeface="+mn-ea"/>
                <a:cs typeface="+mn-cs"/>
              </a:rPr>
              <a:t>Por meios eletrônicos (</a:t>
            </a:r>
            <a:r>
              <a:rPr lang="pt-BR" sz="1200" b="0" i="0" kern="1200" dirty="0" err="1" smtClean="0">
                <a:solidFill>
                  <a:schemeClr val="tx1"/>
                </a:solidFill>
                <a:effectLst/>
                <a:latin typeface="+mn-lt"/>
                <a:ea typeface="+mn-ea"/>
                <a:cs typeface="+mn-cs"/>
              </a:rPr>
              <a:t>SSDs</a:t>
            </a:r>
            <a:r>
              <a:rPr lang="pt-BR" sz="1200" b="0" i="0" kern="1200" dirty="0" smtClean="0">
                <a:solidFill>
                  <a:schemeClr val="tx1"/>
                </a:solidFill>
                <a:effectLst/>
                <a:latin typeface="+mn-lt"/>
                <a:ea typeface="+mn-ea"/>
                <a:cs typeface="+mn-cs"/>
              </a:rPr>
              <a:t>) - </a:t>
            </a:r>
            <a:r>
              <a:rPr lang="pt-BR" sz="1200" b="0" i="1" kern="1200" dirty="0" smtClean="0">
                <a:solidFill>
                  <a:schemeClr val="tx1"/>
                </a:solidFill>
                <a:effectLst/>
                <a:latin typeface="+mn-lt"/>
                <a:ea typeface="+mn-ea"/>
                <a:cs typeface="+mn-cs"/>
              </a:rPr>
              <a:t>chip</a:t>
            </a:r>
            <a:r>
              <a:rPr lang="pt-BR" sz="1200" b="0" i="0" kern="1200" dirty="0" smtClean="0">
                <a:solidFill>
                  <a:schemeClr val="tx1"/>
                </a:solidFill>
                <a:effectLst/>
                <a:latin typeface="+mn-lt"/>
                <a:ea typeface="+mn-ea"/>
                <a:cs typeface="+mn-cs"/>
              </a:rPr>
              <a:t> - Exemplos: </a:t>
            </a:r>
            <a:r>
              <a:rPr lang="pt-BR" sz="1200" b="0" i="0" u="none" strike="noStrike" kern="1200" dirty="0" smtClean="0">
                <a:solidFill>
                  <a:schemeClr val="tx1"/>
                </a:solidFill>
                <a:effectLst/>
                <a:latin typeface="+mn-lt"/>
                <a:ea typeface="+mn-ea"/>
                <a:cs typeface="+mn-cs"/>
                <a:hlinkClick r:id="rId7" tooltip="Cartão de memória"/>
              </a:rPr>
              <a:t>cartão de memória</a:t>
            </a:r>
            <a:r>
              <a:rPr lang="pt-BR" sz="1200" b="0" i="0" kern="1200" dirty="0" smtClean="0">
                <a:solidFill>
                  <a:schemeClr val="tx1"/>
                </a:solidFill>
                <a:effectLst/>
                <a:latin typeface="+mn-lt"/>
                <a:ea typeface="+mn-ea"/>
                <a:cs typeface="+mn-cs"/>
              </a:rPr>
              <a:t>, </a:t>
            </a:r>
            <a:r>
              <a:rPr lang="pt-BR" sz="1200" b="0" i="1" u="none" strike="noStrike" kern="1200" dirty="0" smtClean="0">
                <a:solidFill>
                  <a:schemeClr val="tx1"/>
                </a:solidFill>
                <a:effectLst/>
                <a:latin typeface="+mn-lt"/>
                <a:ea typeface="+mn-ea"/>
                <a:cs typeface="+mn-cs"/>
                <a:hlinkClick r:id="rId8" tooltip="Pen drive"/>
              </a:rPr>
              <a:t>pen drive</a:t>
            </a:r>
            <a:r>
              <a:rPr lang="pt-BR" sz="1200" b="0" i="0" kern="1200" dirty="0" smtClean="0">
                <a:solidFill>
                  <a:schemeClr val="tx1"/>
                </a:solidFill>
                <a:effectLst/>
                <a:latin typeface="+mn-lt"/>
                <a:ea typeface="+mn-ea"/>
                <a:cs typeface="+mn-cs"/>
              </a:rPr>
              <a:t>.</a:t>
            </a:r>
          </a:p>
          <a:p>
            <a:endParaRPr lang="pt-BR" dirty="0"/>
          </a:p>
        </p:txBody>
      </p:sp>
      <p:sp>
        <p:nvSpPr>
          <p:cNvPr id="4" name="Espaço Reservado para Número de Slide 3"/>
          <p:cNvSpPr>
            <a:spLocks noGrp="1"/>
          </p:cNvSpPr>
          <p:nvPr>
            <p:ph type="sldNum" sz="quarter" idx="10"/>
          </p:nvPr>
        </p:nvSpPr>
        <p:spPr/>
        <p:txBody>
          <a:bodyPr/>
          <a:lstStyle/>
          <a:p>
            <a:pPr>
              <a:defRPr/>
            </a:pPr>
            <a:fld id="{ACE19D8F-7CFA-4774-B2E3-82542F32B369}" type="slidenum">
              <a:rPr lang="pt-BR" smtClean="0"/>
              <a:pPr>
                <a:defRPr/>
              </a:pPr>
              <a:t>50</a:t>
            </a:fld>
            <a:endParaRPr lang="pt-BR"/>
          </a:p>
        </p:txBody>
      </p:sp>
    </p:spTree>
    <p:extLst>
      <p:ext uri="{BB962C8B-B14F-4D97-AF65-F5344CB8AC3E}">
        <p14:creationId xmlns:p14="http://schemas.microsoft.com/office/powerpoint/2010/main" val="1892318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coleta, como salienta </a:t>
            </a:r>
            <a:r>
              <a:rPr lang="pt-BR" dirty="0" err="1" smtClean="0"/>
              <a:t>Daft</a:t>
            </a:r>
            <a:r>
              <a:rPr lang="pt-BR" dirty="0" smtClean="0"/>
              <a:t> e </a:t>
            </a:r>
            <a:r>
              <a:rPr lang="pt-BR" dirty="0" err="1" smtClean="0"/>
              <a:t>Weick</a:t>
            </a:r>
            <a:r>
              <a:rPr lang="pt-BR" dirty="0" smtClean="0"/>
              <a:t> (1984), é um jogo de perguntas e respostas. A </a:t>
            </a:r>
          </a:p>
          <a:p>
            <a:r>
              <a:rPr lang="pt-BR" dirty="0" smtClean="0"/>
              <a:t>organização vai para o ambiente à procura de respostas às suas dúvidas e espera encontrar no </a:t>
            </a:r>
          </a:p>
          <a:p>
            <a:r>
              <a:rPr lang="pt-BR" dirty="0" smtClean="0"/>
              <a:t>mercado as respostas mais adequadas. Os questionamentos são diversos, como: O que meus </a:t>
            </a:r>
          </a:p>
          <a:p>
            <a:r>
              <a:rPr lang="pt-BR" dirty="0" smtClean="0"/>
              <a:t>clientes esperam da minha empresa? Qual será a próxima decisão do governo sobre os juros? </a:t>
            </a:r>
          </a:p>
          <a:p>
            <a:r>
              <a:rPr lang="pt-BR" dirty="0" smtClean="0"/>
              <a:t>Meus fornecedores manterão a política atual de preços por quanto tempo? </a:t>
            </a:r>
          </a:p>
          <a:p>
            <a:endParaRPr lang="pt-BR" dirty="0" smtClean="0"/>
          </a:p>
          <a:p>
            <a:r>
              <a:rPr lang="pt-BR" dirty="0" smtClean="0"/>
              <a:t>A forma e a profundidade com que as informações são coletadas impactam, além da </a:t>
            </a:r>
          </a:p>
          <a:p>
            <a:r>
              <a:rPr lang="pt-BR" dirty="0" smtClean="0"/>
              <a:t>quantidade, o custo de obtenção. De acordo com Freitas e </a:t>
            </a:r>
            <a:r>
              <a:rPr lang="pt-BR" dirty="0" err="1" smtClean="0"/>
              <a:t>Janissek</a:t>
            </a:r>
            <a:r>
              <a:rPr lang="pt-BR" dirty="0" smtClean="0"/>
              <a:t> (2006), é possível obter </a:t>
            </a:r>
          </a:p>
          <a:p>
            <a:r>
              <a:rPr lang="pt-BR" dirty="0" smtClean="0"/>
              <a:t>100% das informações, com 100% de custo, ou então obter 80% da informação, com apenas </a:t>
            </a:r>
          </a:p>
          <a:p>
            <a:r>
              <a:rPr lang="pt-BR" dirty="0" smtClean="0"/>
              <a:t>20% de custo. Assim, a forma com que é feita a coleta influencia diretamente esses 2 </a:t>
            </a:r>
          </a:p>
          <a:p>
            <a:r>
              <a:rPr lang="pt-BR" dirty="0" smtClean="0"/>
              <a:t>elementos, custo e amplitude. Conforme </a:t>
            </a:r>
            <a:r>
              <a:rPr lang="pt-BR" dirty="0" err="1" smtClean="0"/>
              <a:t>Benamati</a:t>
            </a:r>
            <a:r>
              <a:rPr lang="pt-BR" dirty="0" smtClean="0"/>
              <a:t> e </a:t>
            </a:r>
            <a:r>
              <a:rPr lang="pt-BR" dirty="0" err="1" smtClean="0"/>
              <a:t>Lederer</a:t>
            </a:r>
            <a:r>
              <a:rPr lang="pt-BR" dirty="0" smtClean="0"/>
              <a:t> (2001), a forma errada de coletar </a:t>
            </a:r>
          </a:p>
          <a:p>
            <a:r>
              <a:rPr lang="pt-BR" dirty="0" smtClean="0"/>
              <a:t>pode ser muito dispendiosa, além de fornecer informações incompletas e equivocadas. </a:t>
            </a:r>
            <a:endParaRPr lang="pt-BR" dirty="0"/>
          </a:p>
        </p:txBody>
      </p:sp>
      <p:sp>
        <p:nvSpPr>
          <p:cNvPr id="4" name="Espaço Reservado para Número de Slide 3"/>
          <p:cNvSpPr>
            <a:spLocks noGrp="1"/>
          </p:cNvSpPr>
          <p:nvPr>
            <p:ph type="sldNum" sz="quarter" idx="10"/>
          </p:nvPr>
        </p:nvSpPr>
        <p:spPr/>
        <p:txBody>
          <a:bodyPr/>
          <a:lstStyle/>
          <a:p>
            <a:pPr>
              <a:defRPr/>
            </a:pPr>
            <a:fld id="{ACE19D8F-7CFA-4774-B2E3-82542F32B369}" type="slidenum">
              <a:rPr lang="pt-BR" smtClean="0"/>
              <a:pPr>
                <a:defRPr/>
              </a:pPr>
              <a:t>51</a:t>
            </a:fld>
            <a:endParaRPr lang="pt-BR"/>
          </a:p>
        </p:txBody>
      </p:sp>
    </p:spTree>
    <p:extLst>
      <p:ext uri="{BB962C8B-B14F-4D97-AF65-F5344CB8AC3E}">
        <p14:creationId xmlns:p14="http://schemas.microsoft.com/office/powerpoint/2010/main" val="3824468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tomada de decisão, planejamento estratégico </a:t>
            </a:r>
          </a:p>
          <a:p>
            <a:r>
              <a:rPr lang="pt-BR" dirty="0" smtClean="0"/>
              <a:t>e redução das incertezas.</a:t>
            </a:r>
            <a:endParaRPr lang="pt-BR" dirty="0"/>
          </a:p>
        </p:txBody>
      </p:sp>
      <p:sp>
        <p:nvSpPr>
          <p:cNvPr id="4" name="Espaço Reservado para Número de Slide 3"/>
          <p:cNvSpPr>
            <a:spLocks noGrp="1"/>
          </p:cNvSpPr>
          <p:nvPr>
            <p:ph type="sldNum" sz="quarter" idx="10"/>
          </p:nvPr>
        </p:nvSpPr>
        <p:spPr/>
        <p:txBody>
          <a:bodyPr/>
          <a:lstStyle/>
          <a:p>
            <a:pPr>
              <a:defRPr/>
            </a:pPr>
            <a:fld id="{ACE19D8F-7CFA-4774-B2E3-82542F32B369}" type="slidenum">
              <a:rPr lang="pt-BR" smtClean="0"/>
              <a:pPr>
                <a:defRPr/>
              </a:pPr>
              <a:t>52</a:t>
            </a:fld>
            <a:endParaRPr lang="pt-BR"/>
          </a:p>
        </p:txBody>
      </p:sp>
    </p:spTree>
    <p:extLst>
      <p:ext uri="{BB962C8B-B14F-4D97-AF65-F5344CB8AC3E}">
        <p14:creationId xmlns:p14="http://schemas.microsoft.com/office/powerpoint/2010/main" val="3824468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CE19D8F-7CFA-4774-B2E3-82542F32B369}" type="slidenum">
              <a:rPr lang="pt-BR" smtClean="0"/>
              <a:pPr>
                <a:defRPr/>
              </a:pPr>
              <a:t>53</a:t>
            </a:fld>
            <a:endParaRPr lang="pt-BR"/>
          </a:p>
        </p:txBody>
      </p:sp>
    </p:spTree>
    <p:extLst>
      <p:ext uri="{BB962C8B-B14F-4D97-AF65-F5344CB8AC3E}">
        <p14:creationId xmlns:p14="http://schemas.microsoft.com/office/powerpoint/2010/main" val="3824468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É o estudo dos juízos de apreciação que se referem à conduta </a:t>
            </a:r>
          </a:p>
          <a:p>
            <a:r>
              <a:rPr lang="pt-BR" dirty="0" smtClean="0"/>
              <a:t>humana suscetível de qualificação do ponto de vista do bem e do </a:t>
            </a:r>
          </a:p>
          <a:p>
            <a:r>
              <a:rPr lang="pt-BR" dirty="0" smtClean="0"/>
              <a:t>mal, seja relativamente à determinada sociedade, seja de modo </a:t>
            </a:r>
          </a:p>
          <a:p>
            <a:r>
              <a:rPr lang="pt-BR" dirty="0" smtClean="0"/>
              <a:t>absoluto (Ferreira).</a:t>
            </a:r>
          </a:p>
          <a:p>
            <a:endParaRPr lang="pt-BR" dirty="0" smtClean="0"/>
          </a:p>
          <a:p>
            <a:r>
              <a:rPr lang="pt-BR" dirty="0" smtClean="0"/>
              <a:t>Estudo da forma pela qual as normas morais pessoais se aplicam </a:t>
            </a:r>
          </a:p>
          <a:p>
            <a:r>
              <a:rPr lang="pt-BR" dirty="0" smtClean="0"/>
              <a:t>às atividades e aos objetivos da empresa... (Nash, 1993)</a:t>
            </a:r>
          </a:p>
          <a:p>
            <a:r>
              <a:rPr lang="pt-BR" dirty="0" smtClean="0"/>
              <a:t>Logo: se os gestores fazem escolhas no desempenho de suas </a:t>
            </a:r>
          </a:p>
          <a:p>
            <a:r>
              <a:rPr lang="pt-BR" dirty="0" smtClean="0"/>
              <a:t>atividades, estas podem ser influenciadas pelo sistema moral </a:t>
            </a:r>
          </a:p>
          <a:p>
            <a:r>
              <a:rPr lang="pt-BR" dirty="0" smtClean="0"/>
              <a:t>pessoal que, por sua vez, tem prioridades constantemente </a:t>
            </a:r>
          </a:p>
          <a:p>
            <a:r>
              <a:rPr lang="pt-BR" dirty="0" smtClean="0"/>
              <a:t>restritivas ou estimuladas pelo ambiente na qual estão inseridos.</a:t>
            </a:r>
            <a:endParaRPr lang="pt-BR" dirty="0"/>
          </a:p>
        </p:txBody>
      </p:sp>
      <p:sp>
        <p:nvSpPr>
          <p:cNvPr id="4" name="Espaço Reservado para Número de Slide 3"/>
          <p:cNvSpPr>
            <a:spLocks noGrp="1"/>
          </p:cNvSpPr>
          <p:nvPr>
            <p:ph type="sldNum" sz="quarter" idx="10"/>
          </p:nvPr>
        </p:nvSpPr>
        <p:spPr/>
        <p:txBody>
          <a:bodyPr/>
          <a:lstStyle/>
          <a:p>
            <a:pPr>
              <a:defRPr/>
            </a:pPr>
            <a:fld id="{ACE19D8F-7CFA-4774-B2E3-82542F32B369}" type="slidenum">
              <a:rPr lang="pt-BR" smtClean="0"/>
              <a:pPr>
                <a:defRPr/>
              </a:pPr>
              <a:t>55</a:t>
            </a:fld>
            <a:endParaRPr lang="pt-BR"/>
          </a:p>
        </p:txBody>
      </p:sp>
    </p:spTree>
    <p:extLst>
      <p:ext uri="{BB962C8B-B14F-4D97-AF65-F5344CB8AC3E}">
        <p14:creationId xmlns:p14="http://schemas.microsoft.com/office/powerpoint/2010/main" val="1652960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Coletar e processar informações de forma tendenciosa.</a:t>
            </a:r>
          </a:p>
          <a:p>
            <a:r>
              <a:rPr lang="pt-BR" dirty="0" smtClean="0"/>
              <a:t>z Disseminar informações falsas em prejuízo dos </a:t>
            </a:r>
          </a:p>
          <a:p>
            <a:r>
              <a:rPr lang="pt-BR" dirty="0" smtClean="0"/>
              <a:t>concorrentes.</a:t>
            </a:r>
          </a:p>
          <a:p>
            <a:r>
              <a:rPr lang="pt-BR" dirty="0" smtClean="0"/>
              <a:t>z Coletar informações de forma ilícitas.</a:t>
            </a:r>
            <a:endParaRPr lang="pt-BR" dirty="0"/>
          </a:p>
        </p:txBody>
      </p:sp>
      <p:sp>
        <p:nvSpPr>
          <p:cNvPr id="4" name="Espaço Reservado para Número de Slide 3"/>
          <p:cNvSpPr>
            <a:spLocks noGrp="1"/>
          </p:cNvSpPr>
          <p:nvPr>
            <p:ph type="sldNum" sz="quarter" idx="10"/>
          </p:nvPr>
        </p:nvSpPr>
        <p:spPr/>
        <p:txBody>
          <a:bodyPr/>
          <a:lstStyle/>
          <a:p>
            <a:pPr>
              <a:defRPr/>
            </a:pPr>
            <a:fld id="{ACE19D8F-7CFA-4774-B2E3-82542F32B369}" type="slidenum">
              <a:rPr lang="pt-BR" smtClean="0"/>
              <a:pPr>
                <a:defRPr/>
              </a:pPr>
              <a:t>56</a:t>
            </a:fld>
            <a:endParaRPr lang="pt-BR"/>
          </a:p>
        </p:txBody>
      </p:sp>
    </p:spTree>
    <p:extLst>
      <p:ext uri="{BB962C8B-B14F-4D97-AF65-F5344CB8AC3E}">
        <p14:creationId xmlns:p14="http://schemas.microsoft.com/office/powerpoint/2010/main" val="186972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primeira forma, coletar e processar as informações de </a:t>
            </a:r>
          </a:p>
          <a:p>
            <a:r>
              <a:rPr lang="pt-BR" dirty="0" smtClean="0"/>
              <a:t>forma tendenciosa, não é um risco exclusivo de um </a:t>
            </a:r>
          </a:p>
          <a:p>
            <a:r>
              <a:rPr lang="pt-BR" dirty="0" smtClean="0"/>
              <a:t>Sistema de Inteligência Competitiva. Qualquer análise ou </a:t>
            </a:r>
          </a:p>
          <a:p>
            <a:r>
              <a:rPr lang="pt-BR" dirty="0" smtClean="0"/>
              <a:t>pesquisa, de uso acadêmico ou não, padece do risco de ser </a:t>
            </a:r>
          </a:p>
          <a:p>
            <a:r>
              <a:rPr lang="pt-BR" dirty="0" smtClean="0"/>
              <a:t>conduzida de maneira </a:t>
            </a:r>
            <a:r>
              <a:rPr lang="pt-BR" dirty="0" err="1" smtClean="0"/>
              <a:t>viesada</a:t>
            </a:r>
            <a:r>
              <a:rPr lang="pt-BR" dirty="0" smtClean="0"/>
              <a:t> no intuito de produzir </a:t>
            </a:r>
          </a:p>
          <a:p>
            <a:r>
              <a:rPr lang="pt-BR" dirty="0" smtClean="0"/>
              <a:t>benefícios para um grupo específico, ou não, apenas </a:t>
            </a:r>
          </a:p>
          <a:p>
            <a:r>
              <a:rPr lang="pt-BR" dirty="0" smtClean="0"/>
              <a:t>refletindo juízos de valor das pessoas envolvidas.</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CE19D8F-7CFA-4774-B2E3-82542F32B369}" type="slidenum">
              <a:rPr lang="pt-BR" smtClean="0"/>
              <a:pPr>
                <a:defRPr/>
              </a:pPr>
              <a:t>57</a:t>
            </a:fld>
            <a:endParaRPr lang="pt-BR"/>
          </a:p>
        </p:txBody>
      </p:sp>
    </p:spTree>
    <p:extLst>
      <p:ext uri="{BB962C8B-B14F-4D97-AF65-F5344CB8AC3E}">
        <p14:creationId xmlns:p14="http://schemas.microsoft.com/office/powerpoint/2010/main" val="3925179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partir destes, concluímos que a </a:t>
            </a:r>
            <a:r>
              <a:rPr lang="pt-BR" dirty="0" err="1" smtClean="0"/>
              <a:t>contrainteligência</a:t>
            </a:r>
            <a:r>
              <a:rPr lang="pt-BR" dirty="0" smtClean="0"/>
              <a:t> quando utilizada de modo a ludibriar, a </a:t>
            </a:r>
          </a:p>
          <a:p>
            <a:r>
              <a:rPr lang="pt-BR" dirty="0" smtClean="0"/>
              <a:t>desinformar, pode ser considerada como uma atividade </a:t>
            </a:r>
          </a:p>
          <a:p>
            <a:r>
              <a:rPr lang="pt-BR" dirty="0" smtClean="0"/>
              <a:t>ilícita. Isto é, não é crime tentar proteger suas informações, </a:t>
            </a:r>
          </a:p>
          <a:p>
            <a:r>
              <a:rPr lang="pt-BR" dirty="0" smtClean="0"/>
              <a:t>mas pode ser considerado crime publicar informações </a:t>
            </a:r>
          </a:p>
          <a:p>
            <a:r>
              <a:rPr lang="pt-BR" dirty="0" smtClean="0"/>
              <a:t>enganosas.</a:t>
            </a:r>
            <a:endParaRPr lang="pt-BR" dirty="0"/>
          </a:p>
        </p:txBody>
      </p:sp>
      <p:sp>
        <p:nvSpPr>
          <p:cNvPr id="4" name="Espaço Reservado para Número de Slide 3"/>
          <p:cNvSpPr>
            <a:spLocks noGrp="1"/>
          </p:cNvSpPr>
          <p:nvPr>
            <p:ph type="sldNum" sz="quarter" idx="10"/>
          </p:nvPr>
        </p:nvSpPr>
        <p:spPr/>
        <p:txBody>
          <a:bodyPr/>
          <a:lstStyle/>
          <a:p>
            <a:pPr>
              <a:defRPr/>
            </a:pPr>
            <a:fld id="{ACE19D8F-7CFA-4774-B2E3-82542F32B369}" type="slidenum">
              <a:rPr lang="pt-BR" smtClean="0"/>
              <a:pPr>
                <a:defRPr/>
              </a:pPr>
              <a:t>58</a:t>
            </a:fld>
            <a:endParaRPr lang="pt-BR"/>
          </a:p>
        </p:txBody>
      </p:sp>
    </p:spTree>
    <p:extLst>
      <p:ext uri="{BB962C8B-B14F-4D97-AF65-F5344CB8AC3E}">
        <p14:creationId xmlns:p14="http://schemas.microsoft.com/office/powerpoint/2010/main" val="1974255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terceira forma é a de maior risco, pois há diversas formas </a:t>
            </a:r>
          </a:p>
          <a:p>
            <a:r>
              <a:rPr lang="pt-BR" dirty="0" smtClean="0"/>
              <a:t>de coleta ilícita de informações. Neste caso, entramos no </a:t>
            </a:r>
          </a:p>
          <a:p>
            <a:r>
              <a:rPr lang="pt-BR" dirty="0" smtClean="0"/>
              <a:t>terreno da espionagem e estamos sujeitos às penas que a lei </a:t>
            </a:r>
          </a:p>
          <a:p>
            <a:r>
              <a:rPr lang="pt-BR" dirty="0" smtClean="0"/>
              <a:t>determina.</a:t>
            </a:r>
            <a:endParaRPr lang="pt-BR" dirty="0"/>
          </a:p>
        </p:txBody>
      </p:sp>
      <p:sp>
        <p:nvSpPr>
          <p:cNvPr id="4" name="Espaço Reservado para Número de Slide 3"/>
          <p:cNvSpPr>
            <a:spLocks noGrp="1"/>
          </p:cNvSpPr>
          <p:nvPr>
            <p:ph type="sldNum" sz="quarter" idx="10"/>
          </p:nvPr>
        </p:nvSpPr>
        <p:spPr/>
        <p:txBody>
          <a:bodyPr/>
          <a:lstStyle/>
          <a:p>
            <a:pPr>
              <a:defRPr/>
            </a:pPr>
            <a:fld id="{ACE19D8F-7CFA-4774-B2E3-82542F32B369}" type="slidenum">
              <a:rPr lang="pt-BR" smtClean="0"/>
              <a:pPr>
                <a:defRPr/>
              </a:pPr>
              <a:t>59</a:t>
            </a:fld>
            <a:endParaRPr lang="pt-BR"/>
          </a:p>
        </p:txBody>
      </p:sp>
    </p:spTree>
    <p:extLst>
      <p:ext uri="{BB962C8B-B14F-4D97-AF65-F5344CB8AC3E}">
        <p14:creationId xmlns:p14="http://schemas.microsoft.com/office/powerpoint/2010/main" val="3707794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 certamente dependente do ambiente </a:t>
            </a:r>
            <a:r>
              <a:rPr lang="pt-BR" dirty="0" err="1" smtClean="0"/>
              <a:t>sócio-cultural</a:t>
            </a:r>
            <a:r>
              <a:rPr lang="pt-BR" dirty="0" smtClean="0"/>
              <a:t> em que as </a:t>
            </a:r>
          </a:p>
          <a:p>
            <a:r>
              <a:rPr lang="pt-BR" dirty="0" smtClean="0"/>
              <a:t>unidades econômicas estão inseridas.</a:t>
            </a:r>
          </a:p>
          <a:p>
            <a:endParaRPr lang="pt-BR" dirty="0" smtClean="0"/>
          </a:p>
          <a:p>
            <a:r>
              <a:rPr lang="pt-BR" dirty="0" smtClean="0"/>
              <a:t>Logo, o padrão de conduta dos colaboradores </a:t>
            </a:r>
          </a:p>
          <a:p>
            <a:r>
              <a:rPr lang="pt-BR" dirty="0" smtClean="0"/>
              <a:t>de uma empresa é um ativo importante.</a:t>
            </a:r>
            <a:endParaRPr lang="pt-BR" dirty="0"/>
          </a:p>
        </p:txBody>
      </p:sp>
      <p:sp>
        <p:nvSpPr>
          <p:cNvPr id="4" name="Espaço Reservado para Número de Slide 3"/>
          <p:cNvSpPr>
            <a:spLocks noGrp="1"/>
          </p:cNvSpPr>
          <p:nvPr>
            <p:ph type="sldNum" sz="quarter" idx="10"/>
          </p:nvPr>
        </p:nvSpPr>
        <p:spPr/>
        <p:txBody>
          <a:bodyPr/>
          <a:lstStyle/>
          <a:p>
            <a:pPr>
              <a:defRPr/>
            </a:pPr>
            <a:fld id="{ACE19D8F-7CFA-4774-B2E3-82542F32B369}" type="slidenum">
              <a:rPr lang="pt-BR" smtClean="0"/>
              <a:pPr>
                <a:defRPr/>
              </a:pPr>
              <a:t>60</a:t>
            </a:fld>
            <a:endParaRPr lang="pt-BR"/>
          </a:p>
        </p:txBody>
      </p:sp>
    </p:spTree>
    <p:extLst>
      <p:ext uri="{BB962C8B-B14F-4D97-AF65-F5344CB8AC3E}">
        <p14:creationId xmlns:p14="http://schemas.microsoft.com/office/powerpoint/2010/main" val="63527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i="0" kern="1200" dirty="0" smtClean="0">
                <a:solidFill>
                  <a:schemeClr val="tx1"/>
                </a:solidFill>
                <a:effectLst/>
                <a:latin typeface="+mn-lt"/>
                <a:ea typeface="+mn-ea"/>
                <a:cs typeface="+mn-cs"/>
              </a:rPr>
              <a:t>Thomas Newcomen</a:t>
            </a:r>
            <a:r>
              <a:rPr lang="pt-BR" sz="1200" b="0" i="0" kern="1200" dirty="0" smtClean="0">
                <a:solidFill>
                  <a:schemeClr val="tx1"/>
                </a:solidFill>
                <a:effectLst/>
                <a:latin typeface="+mn-lt"/>
                <a:ea typeface="+mn-ea"/>
                <a:cs typeface="+mn-cs"/>
              </a:rPr>
              <a:t> (Dartmouth, 24 de fevereiro de 1663 — Bunhill Fields, 1729) foi um ferreiro e mecânico </a:t>
            </a:r>
            <a:r>
              <a:rPr lang="pt-BR" sz="1200" b="0" i="0" u="none" strike="noStrike" kern="1200" dirty="0" smtClean="0">
                <a:solidFill>
                  <a:schemeClr val="tx1"/>
                </a:solidFill>
                <a:effectLst/>
                <a:latin typeface="+mn-lt"/>
                <a:ea typeface="+mn-ea"/>
                <a:cs typeface="+mn-cs"/>
                <a:hlinkClick r:id="rId3" tooltip="Inglaterra"/>
              </a:rPr>
              <a:t>inglês</a:t>
            </a:r>
            <a:r>
              <a:rPr lang="pt-BR" sz="1200" b="0" i="0" kern="1200" dirty="0" smtClean="0">
                <a:solidFill>
                  <a:schemeClr val="tx1"/>
                </a:solidFill>
                <a:effectLst/>
                <a:latin typeface="+mn-lt"/>
                <a:ea typeface="+mn-ea"/>
                <a:cs typeface="+mn-cs"/>
              </a:rPr>
              <a:t>. É considerado o pai da</a:t>
            </a:r>
            <a:r>
              <a:rPr lang="pt-BR" sz="1200" b="0" i="0" u="none" strike="noStrike" kern="1200" dirty="0" smtClean="0">
                <a:solidFill>
                  <a:schemeClr val="tx1"/>
                </a:solidFill>
                <a:effectLst/>
                <a:latin typeface="+mn-lt"/>
                <a:ea typeface="+mn-ea"/>
                <a:cs typeface="+mn-cs"/>
                <a:hlinkClick r:id="rId4" tooltip="Máquina a vapor"/>
              </a:rPr>
              <a:t>máquina a vapor</a:t>
            </a:r>
            <a:r>
              <a:rPr lang="pt-BR" sz="1200" b="0" i="0" kern="1200" dirty="0" smtClean="0">
                <a:solidFill>
                  <a:schemeClr val="tx1"/>
                </a:solidFill>
                <a:effectLst/>
                <a:latin typeface="+mn-lt"/>
                <a:ea typeface="+mn-ea"/>
                <a:cs typeface="+mn-cs"/>
              </a:rPr>
              <a:t>.</a:t>
            </a:r>
          </a:p>
          <a:p>
            <a:r>
              <a:rPr lang="pt-BR" sz="1200" b="0" i="0" kern="1200" dirty="0" smtClean="0">
                <a:solidFill>
                  <a:schemeClr val="tx1"/>
                </a:solidFill>
                <a:effectLst/>
                <a:latin typeface="+mn-lt"/>
                <a:ea typeface="+mn-ea"/>
                <a:cs typeface="+mn-cs"/>
              </a:rPr>
              <a:t>Em 1712 Newcomen instalou uma máquina para drenar a água acumulada nas minas de carvão em </a:t>
            </a:r>
            <a:r>
              <a:rPr lang="pt-BR" sz="1200" b="0" i="0" u="none" strike="noStrike" kern="1200" dirty="0" smtClean="0">
                <a:solidFill>
                  <a:schemeClr val="tx1"/>
                </a:solidFill>
                <a:effectLst/>
                <a:latin typeface="+mn-lt"/>
                <a:ea typeface="+mn-ea"/>
                <a:cs typeface="+mn-cs"/>
                <a:hlinkClick r:id="rId5" tooltip="Staffordshire"/>
              </a:rPr>
              <a:t>Staffordshire</a:t>
            </a:r>
            <a:r>
              <a:rPr lang="pt-BR" sz="1200" b="0" i="0" kern="1200" dirty="0" smtClean="0">
                <a:solidFill>
                  <a:schemeClr val="tx1"/>
                </a:solidFill>
                <a:effectLst/>
                <a:latin typeface="+mn-lt"/>
                <a:ea typeface="+mn-ea"/>
                <a:cs typeface="+mn-cs"/>
              </a:rPr>
              <a:t>, na </a:t>
            </a:r>
            <a:r>
              <a:rPr lang="pt-BR" sz="1200" b="0" i="0" u="none" strike="noStrike" kern="1200" dirty="0" smtClean="0">
                <a:solidFill>
                  <a:schemeClr val="tx1"/>
                </a:solidFill>
                <a:effectLst/>
                <a:latin typeface="+mn-lt"/>
                <a:ea typeface="+mn-ea"/>
                <a:cs typeface="+mn-cs"/>
                <a:hlinkClick r:id="rId6" tooltip="Grã-Bretanha"/>
              </a:rPr>
              <a:t>Grã-Bretanha</a:t>
            </a:r>
            <a:r>
              <a:rPr lang="pt-BR" sz="1200" b="0" i="0" kern="1200" dirty="0" smtClean="0">
                <a:solidFill>
                  <a:schemeClr val="tx1"/>
                </a:solidFill>
                <a:effectLst/>
                <a:latin typeface="+mn-lt"/>
                <a:ea typeface="+mn-ea"/>
                <a:cs typeface="+mn-cs"/>
              </a:rPr>
              <a:t>, a primeira movida a vapor, patenteada em 1712. Posteriormente, em 1765, </a:t>
            </a:r>
            <a:r>
              <a:rPr lang="pt-BR" sz="1200" b="0" i="0" u="none" strike="noStrike" kern="1200" dirty="0" smtClean="0">
                <a:solidFill>
                  <a:schemeClr val="tx1"/>
                </a:solidFill>
                <a:effectLst/>
                <a:latin typeface="+mn-lt"/>
                <a:ea typeface="+mn-ea"/>
                <a:cs typeface="+mn-cs"/>
                <a:hlinkClick r:id="rId7" tooltip="James Watt"/>
              </a:rPr>
              <a:t>James Watt</a:t>
            </a:r>
            <a:r>
              <a:rPr lang="pt-BR" sz="1200" b="0" i="0" kern="1200" dirty="0" smtClean="0">
                <a:solidFill>
                  <a:schemeClr val="tx1"/>
                </a:solidFill>
                <a:effectLst/>
                <a:latin typeface="+mn-lt"/>
                <a:ea typeface="+mn-ea"/>
                <a:cs typeface="+mn-cs"/>
              </a:rPr>
              <a:t>, mecânico </a:t>
            </a:r>
            <a:r>
              <a:rPr lang="pt-BR" sz="1200" b="0" i="0" u="none" strike="noStrike" kern="1200" dirty="0" smtClean="0">
                <a:solidFill>
                  <a:schemeClr val="tx1"/>
                </a:solidFill>
                <a:effectLst/>
                <a:latin typeface="+mn-lt"/>
                <a:ea typeface="+mn-ea"/>
                <a:cs typeface="+mn-cs"/>
                <a:hlinkClick r:id="rId8" tooltip="Escócia"/>
              </a:rPr>
              <a:t>escocês</a:t>
            </a:r>
            <a:r>
              <a:rPr lang="pt-BR" sz="1200" b="0" i="0" kern="1200" dirty="0" smtClean="0">
                <a:solidFill>
                  <a:schemeClr val="tx1"/>
                </a:solidFill>
                <a:effectLst/>
                <a:latin typeface="+mn-lt"/>
                <a:ea typeface="+mn-ea"/>
                <a:cs typeface="+mn-cs"/>
              </a:rPr>
              <a:t>, aperfeiçoou o modelo de Newcomen. Este seu invento deflagrou a </a:t>
            </a:r>
            <a:r>
              <a:rPr lang="pt-BR" sz="1200" b="0" i="0" u="none" strike="noStrike" kern="1200" dirty="0" smtClean="0">
                <a:solidFill>
                  <a:schemeClr val="tx1"/>
                </a:solidFill>
                <a:effectLst/>
                <a:latin typeface="+mn-lt"/>
                <a:ea typeface="+mn-ea"/>
                <a:cs typeface="+mn-cs"/>
                <a:hlinkClick r:id="rId9" tooltip="Revolução Industrial"/>
              </a:rPr>
              <a:t>Revolução Industrial</a:t>
            </a:r>
            <a:r>
              <a:rPr lang="pt-BR" sz="1200" b="0" i="0" kern="1200" dirty="0" smtClean="0">
                <a:solidFill>
                  <a:schemeClr val="tx1"/>
                </a:solidFill>
                <a:effectLst/>
                <a:latin typeface="+mn-lt"/>
                <a:ea typeface="+mn-ea"/>
                <a:cs typeface="+mn-cs"/>
              </a:rPr>
              <a:t> e serviu de base para a mecanização de toda a indústria. Em 1814 o inglês</a:t>
            </a:r>
            <a:r>
              <a:rPr lang="pt-BR" sz="1200" b="0" i="0" u="none" strike="noStrike" kern="1200" dirty="0" smtClean="0">
                <a:solidFill>
                  <a:schemeClr val="tx1"/>
                </a:solidFill>
                <a:effectLst/>
                <a:latin typeface="+mn-lt"/>
                <a:ea typeface="+mn-ea"/>
                <a:cs typeface="+mn-cs"/>
                <a:hlinkClick r:id="rId10" tooltip="George Stephenson"/>
              </a:rPr>
              <a:t>George Stephenson</a:t>
            </a:r>
            <a:r>
              <a:rPr lang="pt-BR" sz="1200" b="0" i="0" kern="1200" dirty="0" smtClean="0">
                <a:solidFill>
                  <a:schemeClr val="tx1"/>
                </a:solidFill>
                <a:effectLst/>
                <a:latin typeface="+mn-lt"/>
                <a:ea typeface="+mn-ea"/>
                <a:cs typeface="+mn-cs"/>
              </a:rPr>
              <a:t> revolucionou os transportes com a invenção da </a:t>
            </a:r>
            <a:r>
              <a:rPr lang="pt-BR" sz="1200" b="0" i="0" u="none" strike="noStrike" kern="1200" dirty="0" smtClean="0">
                <a:solidFill>
                  <a:schemeClr val="tx1"/>
                </a:solidFill>
                <a:effectLst/>
                <a:latin typeface="+mn-lt"/>
                <a:ea typeface="+mn-ea"/>
                <a:cs typeface="+mn-cs"/>
                <a:hlinkClick r:id="rId11" tooltip="Locomotiva a vapor"/>
              </a:rPr>
              <a:t>locomotiva a vapor</a:t>
            </a:r>
            <a:r>
              <a:rPr lang="pt-BR" sz="1200" b="0" i="0" kern="1200" dirty="0" smtClean="0">
                <a:solidFill>
                  <a:schemeClr val="tx1"/>
                </a:solidFill>
                <a:effectLst/>
                <a:latin typeface="+mn-lt"/>
                <a:ea typeface="+mn-ea"/>
                <a:cs typeface="+mn-cs"/>
              </a:rPr>
              <a:t>.</a:t>
            </a:r>
          </a:p>
          <a:p>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23</a:t>
            </a:fld>
            <a:endParaRPr lang="pt-BR"/>
          </a:p>
        </p:txBody>
      </p:sp>
    </p:spTree>
    <p:extLst>
      <p:ext uri="{BB962C8B-B14F-4D97-AF65-F5344CB8AC3E}">
        <p14:creationId xmlns:p14="http://schemas.microsoft.com/office/powerpoint/2010/main" val="3262552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z Comprar lixo do concorrente</a:t>
            </a:r>
          </a:p>
          <a:p>
            <a:r>
              <a:rPr lang="pt-BR" dirty="0" smtClean="0"/>
              <a:t>z Verificar fotografias aéreas</a:t>
            </a:r>
          </a:p>
          <a:p>
            <a:r>
              <a:rPr lang="pt-BR" dirty="0" smtClean="0"/>
              <a:t>z Oferecer empregos inexistentes, no intuito de coletar </a:t>
            </a:r>
          </a:p>
          <a:p>
            <a:r>
              <a:rPr lang="pt-BR" dirty="0" smtClean="0"/>
              <a:t>informações dos concorrentes com seus colaboradores</a:t>
            </a:r>
          </a:p>
          <a:p>
            <a:r>
              <a:rPr lang="pt-BR" dirty="0" smtClean="0"/>
              <a:t>z Escolher profissionais com base nas informações que </a:t>
            </a:r>
          </a:p>
          <a:p>
            <a:r>
              <a:rPr lang="pt-BR" dirty="0" smtClean="0"/>
              <a:t>revelará e não nas suas habilidades</a:t>
            </a:r>
          </a:p>
          <a:p>
            <a:r>
              <a:rPr lang="pt-BR" dirty="0" smtClean="0"/>
              <a:t>z Obter informações confidenciais sob falsa alegação</a:t>
            </a:r>
          </a:p>
          <a:p>
            <a:r>
              <a:rPr lang="pt-BR" dirty="0" smtClean="0"/>
              <a:t>z Usar informação que possa interferir com a privacidade das </a:t>
            </a:r>
          </a:p>
          <a:p>
            <a:r>
              <a:rPr lang="pt-BR" dirty="0" smtClean="0"/>
              <a:t>pessoas................</a:t>
            </a:r>
          </a:p>
          <a:p>
            <a:endParaRPr lang="pt-BR" dirty="0" smtClean="0"/>
          </a:p>
          <a:p>
            <a:r>
              <a:rPr lang="pt-BR" dirty="0" smtClean="0"/>
              <a:t>Ex.1: na fórmula 1 é aceitável tirar fotografias com lentes </a:t>
            </a:r>
          </a:p>
          <a:p>
            <a:r>
              <a:rPr lang="pt-BR" dirty="0" smtClean="0"/>
              <a:t>zoom e colocar escutas de rádio nas corridas. Mas, não é </a:t>
            </a:r>
          </a:p>
          <a:p>
            <a:r>
              <a:rPr lang="pt-BR" dirty="0" smtClean="0"/>
              <a:t>aceito gravar conversas particulares e instalar dispositivos </a:t>
            </a:r>
          </a:p>
          <a:p>
            <a:r>
              <a:rPr lang="pt-BR" dirty="0" smtClean="0"/>
              <a:t>eletrônicos para invadir privacidade.</a:t>
            </a:r>
          </a:p>
          <a:p>
            <a:r>
              <a:rPr lang="pt-BR" dirty="0" err="1" smtClean="0"/>
              <a:t>Ex</a:t>
            </a:r>
            <a:r>
              <a:rPr lang="pt-BR" dirty="0" smtClean="0"/>
              <a:t> 2: olhar para dentro de uma janela escancarada de uma </a:t>
            </a:r>
          </a:p>
          <a:p>
            <a:r>
              <a:rPr lang="pt-BR" dirty="0" smtClean="0"/>
              <a:t>residência pode ser deselegante, mas não proibido. Mas se </a:t>
            </a:r>
          </a:p>
          <a:p>
            <a:r>
              <a:rPr lang="pt-BR" dirty="0" smtClean="0"/>
              <a:t>esconder e tirar fotografias de pessoas que estão dentro da </a:t>
            </a:r>
          </a:p>
          <a:p>
            <a:r>
              <a:rPr lang="pt-BR" dirty="0" smtClean="0"/>
              <a:t>residência e gravar conversas, pode ser considerado invasão </a:t>
            </a:r>
          </a:p>
          <a:p>
            <a:r>
              <a:rPr lang="pt-BR" dirty="0" smtClean="0"/>
              <a:t>de privacidade.</a:t>
            </a:r>
          </a:p>
          <a:p>
            <a:r>
              <a:rPr lang="pt-BR" dirty="0" smtClean="0"/>
              <a:t>Questões éticas ou legais </a:t>
            </a:r>
            <a:r>
              <a:rPr lang="pt-BR" dirty="0" smtClean="0"/>
              <a:t>?</a:t>
            </a:r>
            <a:endParaRPr lang="pt-BR" dirty="0"/>
          </a:p>
        </p:txBody>
      </p:sp>
      <p:sp>
        <p:nvSpPr>
          <p:cNvPr id="4" name="Espaço Reservado para Número de Slide 3"/>
          <p:cNvSpPr>
            <a:spLocks noGrp="1"/>
          </p:cNvSpPr>
          <p:nvPr>
            <p:ph type="sldNum" sz="quarter" idx="10"/>
          </p:nvPr>
        </p:nvSpPr>
        <p:spPr/>
        <p:txBody>
          <a:bodyPr/>
          <a:lstStyle/>
          <a:p>
            <a:pPr>
              <a:defRPr/>
            </a:pPr>
            <a:fld id="{ACE19D8F-7CFA-4774-B2E3-82542F32B369}" type="slidenum">
              <a:rPr lang="pt-BR" smtClean="0"/>
              <a:pPr>
                <a:defRPr/>
              </a:pPr>
              <a:t>61</a:t>
            </a:fld>
            <a:endParaRPr lang="pt-BR"/>
          </a:p>
        </p:txBody>
      </p:sp>
    </p:spTree>
    <p:extLst>
      <p:ext uri="{BB962C8B-B14F-4D97-AF65-F5344CB8AC3E}">
        <p14:creationId xmlns:p14="http://schemas.microsoft.com/office/powerpoint/2010/main" val="3152816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inteligência não decorre das informações coletadas, </a:t>
            </a:r>
          </a:p>
          <a:p>
            <a:r>
              <a:rPr lang="pt-BR" dirty="0" smtClean="0"/>
              <a:t>mas da forma como se processa as informações. A </a:t>
            </a:r>
          </a:p>
          <a:p>
            <a:r>
              <a:rPr lang="pt-BR" dirty="0" smtClean="0"/>
              <a:t>capacidade analítica é o ativo mais relevante neste </a:t>
            </a:r>
          </a:p>
          <a:p>
            <a:r>
              <a:rPr lang="pt-BR" dirty="0" smtClean="0"/>
              <a:t>processo (pessoas)</a:t>
            </a:r>
          </a:p>
          <a:p>
            <a:r>
              <a:rPr lang="pt-BR" dirty="0" smtClean="0"/>
              <a:t>E como é comum considerar o legal como ético, isto </a:t>
            </a:r>
          </a:p>
          <a:p>
            <a:r>
              <a:rPr lang="pt-BR" dirty="0" smtClean="0"/>
              <a:t>é, tudo que é aceito pela lei é justo. </a:t>
            </a:r>
          </a:p>
          <a:p>
            <a:r>
              <a:rPr lang="pt-BR" dirty="0" smtClean="0"/>
              <a:t>A pergunta que fica é: </a:t>
            </a:r>
          </a:p>
          <a:p>
            <a:r>
              <a:rPr lang="pt-BR" dirty="0" smtClean="0"/>
              <a:t>• O que é ético? </a:t>
            </a:r>
          </a:p>
          <a:p>
            <a:r>
              <a:rPr lang="pt-BR" dirty="0" smtClean="0"/>
              <a:t>• O que é legal e o que é moral?</a:t>
            </a:r>
          </a:p>
          <a:p>
            <a:endParaRPr lang="pt-BR" dirty="0" smtClean="0"/>
          </a:p>
          <a:p>
            <a:r>
              <a:rPr lang="pt-BR" dirty="0" smtClean="0"/>
              <a:t>Usando a</a:t>
            </a:r>
            <a:r>
              <a:rPr lang="pt-BR" baseline="0" dirty="0" smtClean="0"/>
              <a:t> web...</a:t>
            </a:r>
            <a:endParaRPr lang="pt-BR" dirty="0" smtClean="0"/>
          </a:p>
          <a:p>
            <a:r>
              <a:rPr lang="pt-BR" dirty="0" smtClean="0">
                <a:hlinkClick r:id="rId3"/>
              </a:rPr>
              <a:t>http://barryhurd.com/2012/08/online-competitive-intelligence-tools/</a:t>
            </a:r>
            <a:endParaRPr lang="pt-BR" dirty="0"/>
          </a:p>
        </p:txBody>
      </p:sp>
      <p:sp>
        <p:nvSpPr>
          <p:cNvPr id="4" name="Espaço Reservado para Número de Slide 3"/>
          <p:cNvSpPr>
            <a:spLocks noGrp="1"/>
          </p:cNvSpPr>
          <p:nvPr>
            <p:ph type="sldNum" sz="quarter" idx="10"/>
          </p:nvPr>
        </p:nvSpPr>
        <p:spPr/>
        <p:txBody>
          <a:bodyPr/>
          <a:lstStyle/>
          <a:p>
            <a:pPr>
              <a:defRPr/>
            </a:pPr>
            <a:fld id="{ACE19D8F-7CFA-4774-B2E3-82542F32B369}" type="slidenum">
              <a:rPr lang="pt-BR" smtClean="0"/>
              <a:pPr>
                <a:defRPr/>
              </a:pPr>
              <a:t>62</a:t>
            </a:fld>
            <a:endParaRPr lang="pt-BR"/>
          </a:p>
        </p:txBody>
      </p:sp>
    </p:spTree>
    <p:extLst>
      <p:ext uri="{BB962C8B-B14F-4D97-AF65-F5344CB8AC3E}">
        <p14:creationId xmlns:p14="http://schemas.microsoft.com/office/powerpoint/2010/main" val="726425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0" i="0" kern="1200" dirty="0" smtClean="0">
                <a:solidFill>
                  <a:schemeClr val="tx1"/>
                </a:solidFill>
                <a:effectLst/>
                <a:latin typeface="+mn-lt"/>
                <a:ea typeface="+mn-ea"/>
                <a:cs typeface="+mn-cs"/>
              </a:rPr>
              <a:t>Enquanto o grupo enfoca prioritariamente as ligações afetivas entre os componentes, a equipe volta-se principalmente para o resultado. Já o time reúne os aspectos emocionais presentes no conceito de grupo com a noção de responsabilidade pelo resultado presente no conceito de equipe.</a:t>
            </a:r>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63</a:t>
            </a:fld>
            <a:endParaRPr lang="pt-BR"/>
          </a:p>
        </p:txBody>
      </p:sp>
    </p:spTree>
    <p:extLst>
      <p:ext uri="{BB962C8B-B14F-4D97-AF65-F5344CB8AC3E}">
        <p14:creationId xmlns:p14="http://schemas.microsoft.com/office/powerpoint/2010/main" val="4920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64</a:t>
            </a:fld>
            <a:endParaRPr lang="pt-BR"/>
          </a:p>
        </p:txBody>
      </p:sp>
    </p:spTree>
    <p:extLst>
      <p:ext uri="{BB962C8B-B14F-4D97-AF65-F5344CB8AC3E}">
        <p14:creationId xmlns:p14="http://schemas.microsoft.com/office/powerpoint/2010/main" val="2587428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0" i="0" kern="1200" dirty="0" smtClean="0">
                <a:solidFill>
                  <a:schemeClr val="tx1"/>
                </a:solidFill>
                <a:effectLst/>
                <a:latin typeface="+mn-lt"/>
                <a:ea typeface="+mn-ea"/>
                <a:cs typeface="+mn-cs"/>
              </a:rPr>
              <a:t>Antes da Revolução Industrial, a atividade produtiva era </a:t>
            </a:r>
            <a:r>
              <a:rPr lang="pt-BR" sz="1200" b="0" i="0" u="none" strike="noStrike" kern="1200" dirty="0" smtClean="0">
                <a:solidFill>
                  <a:schemeClr val="tx1"/>
                </a:solidFill>
                <a:effectLst/>
                <a:latin typeface="+mn-lt"/>
                <a:ea typeface="+mn-ea"/>
                <a:cs typeface="+mn-cs"/>
                <a:hlinkClick r:id="rId3" tooltip="Artesanato"/>
              </a:rPr>
              <a:t>artesanal</a:t>
            </a:r>
            <a:r>
              <a:rPr lang="pt-BR" sz="1200" b="0" i="0" kern="1200" dirty="0" smtClean="0">
                <a:solidFill>
                  <a:schemeClr val="tx1"/>
                </a:solidFill>
                <a:effectLst/>
                <a:latin typeface="+mn-lt"/>
                <a:ea typeface="+mn-ea"/>
                <a:cs typeface="+mn-cs"/>
              </a:rPr>
              <a:t> e manual (daí o termo </a:t>
            </a:r>
            <a:r>
              <a:rPr lang="pt-BR" sz="1200" b="0" i="1" u="none" strike="noStrike" kern="1200" dirty="0" smtClean="0">
                <a:solidFill>
                  <a:schemeClr val="tx1"/>
                </a:solidFill>
                <a:effectLst/>
                <a:latin typeface="+mn-lt"/>
                <a:ea typeface="+mn-ea"/>
                <a:cs typeface="+mn-cs"/>
                <a:hlinkClick r:id="rId4" tooltip="Manufatura"/>
              </a:rPr>
              <a:t>manufatura</a:t>
            </a:r>
            <a:r>
              <a:rPr lang="pt-BR" sz="1200" b="0" i="0" kern="1200" dirty="0" smtClean="0">
                <a:solidFill>
                  <a:schemeClr val="tx1"/>
                </a:solidFill>
                <a:effectLst/>
                <a:latin typeface="+mn-lt"/>
                <a:ea typeface="+mn-ea"/>
                <a:cs typeface="+mn-cs"/>
              </a:rPr>
              <a:t>), no máximo com o emprego de algumas máquinas simples. Dependendo da escala, grupos de artesãos podiam se organizar e dividir algumas etapas do processo, mas muitas vezes um mesmo artesão cuidava de todo o processo, desde a obtenção da </a:t>
            </a:r>
            <a:r>
              <a:rPr lang="pt-BR" sz="1200" b="0" i="0" u="none" strike="noStrike" kern="1200" dirty="0" smtClean="0">
                <a:solidFill>
                  <a:schemeClr val="tx1"/>
                </a:solidFill>
                <a:effectLst/>
                <a:latin typeface="+mn-lt"/>
                <a:ea typeface="+mn-ea"/>
                <a:cs typeface="+mn-cs"/>
                <a:hlinkClick r:id="rId5" tooltip="Matéria-prima"/>
              </a:rPr>
              <a:t>matéria-prima</a:t>
            </a:r>
            <a:r>
              <a:rPr lang="pt-BR" sz="1200" b="0" i="0" kern="1200" dirty="0" smtClean="0">
                <a:solidFill>
                  <a:schemeClr val="tx1"/>
                </a:solidFill>
                <a:effectLst/>
                <a:latin typeface="+mn-lt"/>
                <a:ea typeface="+mn-ea"/>
                <a:cs typeface="+mn-cs"/>
              </a:rPr>
              <a:t> até à </a:t>
            </a:r>
            <a:r>
              <a:rPr lang="pt-BR" sz="1200" b="0" i="0" u="none" strike="noStrike" kern="1200" dirty="0" smtClean="0">
                <a:solidFill>
                  <a:schemeClr val="tx1"/>
                </a:solidFill>
                <a:effectLst/>
                <a:latin typeface="+mn-lt"/>
                <a:ea typeface="+mn-ea"/>
                <a:cs typeface="+mn-cs"/>
                <a:hlinkClick r:id="rId6" tooltip="Comércio"/>
              </a:rPr>
              <a:t>comercialização</a:t>
            </a:r>
            <a:r>
              <a:rPr lang="pt-BR" sz="1200" b="0" i="0" kern="1200" dirty="0" smtClean="0">
                <a:solidFill>
                  <a:schemeClr val="tx1"/>
                </a:solidFill>
                <a:effectLst/>
                <a:latin typeface="+mn-lt"/>
                <a:ea typeface="+mn-ea"/>
                <a:cs typeface="+mn-cs"/>
              </a:rPr>
              <a:t> do produto final. Esses trabalhos eram realizados em </a:t>
            </a:r>
            <a:r>
              <a:rPr lang="pt-BR" sz="1200" b="0" i="0" u="none" strike="noStrike" kern="1200" dirty="0" smtClean="0">
                <a:solidFill>
                  <a:schemeClr val="tx1"/>
                </a:solidFill>
                <a:effectLst/>
                <a:latin typeface="+mn-lt"/>
                <a:ea typeface="+mn-ea"/>
                <a:cs typeface="+mn-cs"/>
                <a:hlinkClick r:id="rId7" tooltip="Oficina"/>
              </a:rPr>
              <a:t>oficinas</a:t>
            </a:r>
            <a:r>
              <a:rPr lang="pt-BR" sz="1200" b="0" i="0" kern="1200" dirty="0" smtClean="0">
                <a:solidFill>
                  <a:schemeClr val="tx1"/>
                </a:solidFill>
                <a:effectLst/>
                <a:latin typeface="+mn-lt"/>
                <a:ea typeface="+mn-ea"/>
                <a:cs typeface="+mn-cs"/>
              </a:rPr>
              <a:t> nas casas dos próprios artesãos e os profissionais da época dominavam muitas (se não todas) etapas do processo produtivo.</a:t>
            </a:r>
          </a:p>
          <a:p>
            <a:r>
              <a:rPr lang="pt-BR" sz="1200" b="0" i="0" kern="1200" dirty="0" smtClean="0">
                <a:solidFill>
                  <a:schemeClr val="tx1"/>
                </a:solidFill>
                <a:effectLst/>
                <a:latin typeface="+mn-lt"/>
                <a:ea typeface="+mn-ea"/>
                <a:cs typeface="+mn-cs"/>
              </a:rPr>
              <a:t>Com a Revolução Industrial os trabalhadores perderam o controle do processo produtivo, uma vez que passaram a trabalhar para um patrão (na qualidade de empregados ou operários), perdendo a posse da matéria-prima, do produto final e do </a:t>
            </a:r>
            <a:r>
              <a:rPr lang="pt-BR" sz="1200" b="0" i="0" u="none" strike="noStrike" kern="1200" dirty="0" smtClean="0">
                <a:solidFill>
                  <a:schemeClr val="tx1"/>
                </a:solidFill>
                <a:effectLst/>
                <a:latin typeface="+mn-lt"/>
                <a:ea typeface="+mn-ea"/>
                <a:cs typeface="+mn-cs"/>
                <a:hlinkClick r:id="rId8" tooltip="Lucro"/>
              </a:rPr>
              <a:t>lucro</a:t>
            </a:r>
            <a:r>
              <a:rPr lang="pt-BR" sz="1200" b="0" i="0" kern="1200" dirty="0" smtClean="0">
                <a:solidFill>
                  <a:schemeClr val="tx1"/>
                </a:solidFill>
                <a:effectLst/>
                <a:latin typeface="+mn-lt"/>
                <a:ea typeface="+mn-ea"/>
                <a:cs typeface="+mn-cs"/>
              </a:rPr>
              <a:t>. Esses trabalhadores passaram a controlar máquinas que pertenciam aos donos dos meios de produção os quais passaram a receber todos os lucros. O trabalho realizado com as máquinas ficou conhecido por </a:t>
            </a:r>
            <a:r>
              <a:rPr lang="pt-BR" sz="1200" b="0" i="1" kern="1200" dirty="0" smtClean="0">
                <a:solidFill>
                  <a:schemeClr val="tx1"/>
                </a:solidFill>
                <a:effectLst/>
                <a:latin typeface="+mn-lt"/>
                <a:ea typeface="+mn-ea"/>
                <a:cs typeface="+mn-cs"/>
              </a:rPr>
              <a:t>maquinofatura</a:t>
            </a:r>
            <a:r>
              <a:rPr lang="pt-BR" sz="1200" b="0" i="0" kern="1200" dirty="0" smtClean="0">
                <a:solidFill>
                  <a:schemeClr val="tx1"/>
                </a:solidFill>
                <a:effectLst/>
                <a:latin typeface="+mn-lt"/>
                <a:ea typeface="+mn-ea"/>
                <a:cs typeface="+mn-cs"/>
              </a:rPr>
              <a:t>. De acordo com a teoria de </a:t>
            </a:r>
            <a:r>
              <a:rPr lang="pt-BR" sz="1200" b="0" i="0" u="none" strike="noStrike" kern="1200" dirty="0" smtClean="0">
                <a:solidFill>
                  <a:schemeClr val="tx1"/>
                </a:solidFill>
                <a:effectLst/>
                <a:latin typeface="+mn-lt"/>
                <a:ea typeface="+mn-ea"/>
                <a:cs typeface="+mn-cs"/>
                <a:hlinkClick r:id="rId9" tooltip="Karl Marx"/>
              </a:rPr>
              <a:t>Karl Marx</a:t>
            </a:r>
            <a:r>
              <a:rPr lang="pt-BR" sz="1200" b="0" i="0" kern="1200" dirty="0" smtClean="0">
                <a:solidFill>
                  <a:schemeClr val="tx1"/>
                </a:solidFill>
                <a:effectLst/>
                <a:latin typeface="+mn-lt"/>
                <a:ea typeface="+mn-ea"/>
                <a:cs typeface="+mn-cs"/>
              </a:rPr>
              <a:t>, a Revolução Industrial, iniciada na Grã-Bretanha, integrou o conjunto das chamadas </a:t>
            </a:r>
            <a:r>
              <a:rPr lang="pt-BR" sz="1200" b="0" i="0" u="none" strike="noStrike" kern="1200" dirty="0" smtClean="0">
                <a:solidFill>
                  <a:schemeClr val="tx1"/>
                </a:solidFill>
                <a:effectLst/>
                <a:latin typeface="+mn-lt"/>
                <a:ea typeface="+mn-ea"/>
                <a:cs typeface="+mn-cs"/>
                <a:hlinkClick r:id="rId10" tooltip="Revoluções Burguesas"/>
              </a:rPr>
              <a:t>Revoluções Burguesas</a:t>
            </a:r>
            <a:r>
              <a:rPr lang="pt-BR" sz="1200" b="0" i="0" kern="1200" dirty="0" smtClean="0">
                <a:solidFill>
                  <a:schemeClr val="tx1"/>
                </a:solidFill>
                <a:effectLst/>
                <a:latin typeface="+mn-lt"/>
                <a:ea typeface="+mn-ea"/>
                <a:cs typeface="+mn-cs"/>
              </a:rPr>
              <a:t> do século XVIII, responsáveis pela crise do </a:t>
            </a:r>
            <a:r>
              <a:rPr lang="pt-BR" sz="1200" b="0" i="0" u="none" strike="noStrike" kern="1200" dirty="0" smtClean="0">
                <a:solidFill>
                  <a:schemeClr val="tx1"/>
                </a:solidFill>
                <a:effectLst/>
                <a:latin typeface="+mn-lt"/>
                <a:ea typeface="+mn-ea"/>
                <a:cs typeface="+mn-cs"/>
                <a:hlinkClick r:id="rId11" tooltip="Antigo Regime"/>
              </a:rPr>
              <a:t>Antigo Regime</a:t>
            </a:r>
            <a:r>
              <a:rPr lang="pt-BR" sz="1200" b="0" i="0" kern="1200" dirty="0" smtClean="0">
                <a:solidFill>
                  <a:schemeClr val="tx1"/>
                </a:solidFill>
                <a:effectLst/>
                <a:latin typeface="+mn-lt"/>
                <a:ea typeface="+mn-ea"/>
                <a:cs typeface="+mn-cs"/>
              </a:rPr>
              <a:t>, na passagem do capitalismo comercial para o industrial. Os outros dois movimentos que a acompanham são a </a:t>
            </a:r>
            <a:r>
              <a:rPr lang="pt-BR" sz="1200" b="0" i="0" u="none" strike="noStrike" kern="1200" dirty="0" smtClean="0">
                <a:solidFill>
                  <a:schemeClr val="tx1"/>
                </a:solidFill>
                <a:effectLst/>
                <a:latin typeface="+mn-lt"/>
                <a:ea typeface="+mn-ea"/>
                <a:cs typeface="+mn-cs"/>
                <a:hlinkClick r:id="rId12" tooltip="Revolução Americana"/>
              </a:rPr>
              <a:t>Independência dos Estados Unidos</a:t>
            </a:r>
            <a:r>
              <a:rPr lang="pt-BR" sz="1200" b="0" i="0" kern="1200" dirty="0" smtClean="0">
                <a:solidFill>
                  <a:schemeClr val="tx1"/>
                </a:solidFill>
                <a:effectLst/>
                <a:latin typeface="+mn-lt"/>
                <a:ea typeface="+mn-ea"/>
                <a:cs typeface="+mn-cs"/>
              </a:rPr>
              <a:t> e a </a:t>
            </a:r>
            <a:r>
              <a:rPr lang="pt-BR" sz="1200" b="0" i="0" u="none" strike="noStrike" kern="1200" dirty="0" smtClean="0">
                <a:solidFill>
                  <a:schemeClr val="tx1"/>
                </a:solidFill>
                <a:effectLst/>
                <a:latin typeface="+mn-lt"/>
                <a:ea typeface="+mn-ea"/>
                <a:cs typeface="+mn-cs"/>
                <a:hlinkClick r:id="rId13" tooltip="Revolução Francesa"/>
              </a:rPr>
              <a:t>Revolução Francesa</a:t>
            </a:r>
            <a:r>
              <a:rPr lang="pt-BR" sz="1200" b="0" i="0" kern="1200" dirty="0" smtClean="0">
                <a:solidFill>
                  <a:schemeClr val="tx1"/>
                </a:solidFill>
                <a:effectLst/>
                <a:latin typeface="+mn-lt"/>
                <a:ea typeface="+mn-ea"/>
                <a:cs typeface="+mn-cs"/>
              </a:rPr>
              <a:t> que, sob influência dos princípios </a:t>
            </a:r>
            <a:r>
              <a:rPr lang="pt-BR" sz="1200" b="0" i="0" u="none" strike="noStrike" kern="1200" dirty="0" smtClean="0">
                <a:solidFill>
                  <a:schemeClr val="tx1"/>
                </a:solidFill>
                <a:effectLst/>
                <a:latin typeface="+mn-lt"/>
                <a:ea typeface="+mn-ea"/>
                <a:cs typeface="+mn-cs"/>
                <a:hlinkClick r:id="rId14" tooltip="Iluminismo"/>
              </a:rPr>
              <a:t>iluministas</a:t>
            </a:r>
            <a:r>
              <a:rPr lang="pt-BR" sz="1200" b="0" i="0" kern="1200" dirty="0" smtClean="0">
                <a:solidFill>
                  <a:schemeClr val="tx1"/>
                </a:solidFill>
                <a:effectLst/>
                <a:latin typeface="+mn-lt"/>
                <a:ea typeface="+mn-ea"/>
                <a:cs typeface="+mn-cs"/>
              </a:rPr>
              <a:t>, assinalam a transição da </a:t>
            </a:r>
            <a:r>
              <a:rPr lang="pt-BR" sz="1200" b="0" i="0" u="none" strike="noStrike" kern="1200" dirty="0" smtClean="0">
                <a:solidFill>
                  <a:schemeClr val="tx1"/>
                </a:solidFill>
                <a:effectLst/>
                <a:latin typeface="+mn-lt"/>
                <a:ea typeface="+mn-ea"/>
                <a:cs typeface="+mn-cs"/>
                <a:hlinkClick r:id="rId15" tooltip="Idade Moderna"/>
              </a:rPr>
              <a:t>Idade Moderna</a:t>
            </a:r>
            <a:r>
              <a:rPr lang="pt-BR" sz="1200" b="0" i="0" kern="1200" dirty="0" smtClean="0">
                <a:solidFill>
                  <a:schemeClr val="tx1"/>
                </a:solidFill>
                <a:effectLst/>
                <a:latin typeface="+mn-lt"/>
                <a:ea typeface="+mn-ea"/>
                <a:cs typeface="+mn-cs"/>
              </a:rPr>
              <a:t> para a </a:t>
            </a:r>
            <a:r>
              <a:rPr lang="pt-BR" sz="1200" b="0" i="0" u="none" strike="noStrike" kern="1200" dirty="0" smtClean="0">
                <a:solidFill>
                  <a:schemeClr val="tx1"/>
                </a:solidFill>
                <a:effectLst/>
                <a:latin typeface="+mn-lt"/>
                <a:ea typeface="+mn-ea"/>
                <a:cs typeface="+mn-cs"/>
                <a:hlinkClick r:id="rId16" tooltip="Idade Contemporânea"/>
              </a:rPr>
              <a:t>Idade Contemporânea</a:t>
            </a:r>
            <a:r>
              <a:rPr lang="pt-BR" sz="1200" b="0" i="0" kern="1200" dirty="0" smtClean="0">
                <a:solidFill>
                  <a:schemeClr val="tx1"/>
                </a:solidFill>
                <a:effectLst/>
                <a:latin typeface="+mn-lt"/>
                <a:ea typeface="+mn-ea"/>
                <a:cs typeface="+mn-cs"/>
              </a:rPr>
              <a:t>. Para Marx, o capitalismo seria um produto da Revolução Industrial e não sua causa.</a:t>
            </a:r>
          </a:p>
          <a:p>
            <a:r>
              <a:rPr lang="pt-BR" sz="1200" b="0" i="0" kern="1200" dirty="0" smtClean="0">
                <a:solidFill>
                  <a:schemeClr val="tx1"/>
                </a:solidFill>
                <a:effectLst/>
                <a:latin typeface="+mn-lt"/>
                <a:ea typeface="+mn-ea"/>
                <a:cs typeface="+mn-cs"/>
              </a:rPr>
              <a:t>Com a evolução do processo, no plano das </a:t>
            </a:r>
            <a:r>
              <a:rPr lang="pt-BR" sz="1200" b="0" i="0" u="none" strike="noStrike" kern="1200" dirty="0" smtClean="0">
                <a:solidFill>
                  <a:schemeClr val="tx1"/>
                </a:solidFill>
                <a:effectLst/>
                <a:latin typeface="+mn-lt"/>
                <a:ea typeface="+mn-ea"/>
                <a:cs typeface="+mn-cs"/>
                <a:hlinkClick r:id="rId17" tooltip="Relações Internacionais"/>
              </a:rPr>
              <a:t>Relações Internacionais</a:t>
            </a:r>
            <a:r>
              <a:rPr lang="pt-BR" sz="1200" b="0" i="0" kern="1200" dirty="0" smtClean="0">
                <a:solidFill>
                  <a:schemeClr val="tx1"/>
                </a:solidFill>
                <a:effectLst/>
                <a:latin typeface="+mn-lt"/>
                <a:ea typeface="+mn-ea"/>
                <a:cs typeface="+mn-cs"/>
              </a:rPr>
              <a:t>, o século XIX foi marcado pela hegemonia mundial britânica, um período de acelerado progresso econômico-tecnológico, de expansão colonialista e das primeiras lutas e conquistas dos trabalhadores. Durante a maior parte do período, o trono britânico foi ocupado pela rainha </a:t>
            </a:r>
            <a:r>
              <a:rPr lang="pt-BR" sz="1200" b="0" i="0" u="none" strike="noStrike" kern="1200" dirty="0" smtClean="0">
                <a:solidFill>
                  <a:schemeClr val="tx1"/>
                </a:solidFill>
                <a:effectLst/>
                <a:latin typeface="+mn-lt"/>
                <a:ea typeface="+mn-ea"/>
                <a:cs typeface="+mn-cs"/>
                <a:hlinkClick r:id="rId18" tooltip="Vitória do Reino Unido"/>
              </a:rPr>
              <a:t>Vitória</a:t>
            </a:r>
            <a:r>
              <a:rPr lang="pt-BR" sz="1200" b="0" i="0" kern="1200" dirty="0" smtClean="0">
                <a:solidFill>
                  <a:schemeClr val="tx1"/>
                </a:solidFill>
                <a:effectLst/>
                <a:latin typeface="+mn-lt"/>
                <a:ea typeface="+mn-ea"/>
                <a:cs typeface="+mn-cs"/>
              </a:rPr>
              <a:t>(1837-1901), razão pela qual é denominado como </a:t>
            </a:r>
            <a:r>
              <a:rPr lang="pt-BR" sz="1200" b="0" i="1" u="none" strike="noStrike" kern="1200" dirty="0" smtClean="0">
                <a:solidFill>
                  <a:schemeClr val="tx1"/>
                </a:solidFill>
                <a:effectLst/>
                <a:latin typeface="+mn-lt"/>
                <a:ea typeface="+mn-ea"/>
                <a:cs typeface="+mn-cs"/>
                <a:hlinkClick r:id="rId19" tooltip="Era Vitoriana"/>
              </a:rPr>
              <a:t>Era Vitoriana</a:t>
            </a:r>
            <a:r>
              <a:rPr lang="pt-BR" sz="1200" b="0" i="0" kern="1200" dirty="0" smtClean="0">
                <a:solidFill>
                  <a:schemeClr val="tx1"/>
                </a:solidFill>
                <a:effectLst/>
                <a:latin typeface="+mn-lt"/>
                <a:ea typeface="+mn-ea"/>
                <a:cs typeface="+mn-cs"/>
              </a:rPr>
              <a:t>. Ao final do período, a busca por novas áreas para colonizar e descarregar os produtos maciçamente produzidos pela Europa produziu uma acirrada disputa entre as potências industrializadas, causando diversos conflitos e um crescente espírito armamentista que culminou, mais tarde, na eclosão, da </a:t>
            </a:r>
            <a:r>
              <a:rPr lang="pt-BR" sz="1200" b="0" i="0" u="none" strike="noStrike" kern="1200" dirty="0" smtClean="0">
                <a:solidFill>
                  <a:schemeClr val="tx1"/>
                </a:solidFill>
                <a:effectLst/>
                <a:latin typeface="+mn-lt"/>
                <a:ea typeface="+mn-ea"/>
                <a:cs typeface="+mn-cs"/>
                <a:hlinkClick r:id="rId20" tooltip="Primeira Guerra Mundial"/>
              </a:rPr>
              <a:t>Primeira Guerra Mundial</a:t>
            </a:r>
            <a:r>
              <a:rPr lang="pt-BR" sz="1200" b="0" i="0" kern="1200" dirty="0" smtClean="0">
                <a:solidFill>
                  <a:schemeClr val="tx1"/>
                </a:solidFill>
                <a:effectLst/>
                <a:latin typeface="+mn-lt"/>
                <a:ea typeface="+mn-ea"/>
                <a:cs typeface="+mn-cs"/>
              </a:rPr>
              <a:t> (1914).</a:t>
            </a:r>
          </a:p>
          <a:p>
            <a:r>
              <a:rPr lang="pt-BR" sz="1200" b="0" i="0" kern="1200" dirty="0" smtClean="0">
                <a:solidFill>
                  <a:schemeClr val="tx1"/>
                </a:solidFill>
                <a:effectLst/>
                <a:latin typeface="+mn-lt"/>
                <a:ea typeface="+mn-ea"/>
                <a:cs typeface="+mn-cs"/>
              </a:rPr>
              <a:t>A Revolução Industrial ocorreu primeiramente na Europa devido a três fatores: 1) os comerciantes e os mercadores europeus eram vistos como os principais manufaturadores e comerciantes do mundo, detendo ainda a confiança e reciprocidade dos governantes quanto à manutenção da economia em seus estados; 2) a existência de um mercado em expansão para seus produtos, tendo a </a:t>
            </a:r>
            <a:r>
              <a:rPr lang="pt-BR" sz="1200" b="0" i="0" u="none" strike="noStrike" kern="1200" dirty="0" smtClean="0">
                <a:solidFill>
                  <a:schemeClr val="tx1"/>
                </a:solidFill>
                <a:effectLst/>
                <a:latin typeface="+mn-lt"/>
                <a:ea typeface="+mn-ea"/>
                <a:cs typeface="+mn-cs"/>
                <a:hlinkClick r:id="rId21" tooltip="Índia"/>
              </a:rPr>
              <a:t>Índia</a:t>
            </a:r>
            <a:r>
              <a:rPr lang="pt-BR" sz="1200" b="0" i="0" kern="1200" dirty="0" smtClean="0">
                <a:solidFill>
                  <a:schemeClr val="tx1"/>
                </a:solidFill>
                <a:effectLst/>
                <a:latin typeface="+mn-lt"/>
                <a:ea typeface="+mn-ea"/>
                <a:cs typeface="+mn-cs"/>
              </a:rPr>
              <a:t>, a </a:t>
            </a:r>
            <a:r>
              <a:rPr lang="pt-BR" sz="1200" b="0" i="0" u="none" strike="noStrike" kern="1200" dirty="0" smtClean="0">
                <a:solidFill>
                  <a:schemeClr val="tx1"/>
                </a:solidFill>
                <a:effectLst/>
                <a:latin typeface="+mn-lt"/>
                <a:ea typeface="+mn-ea"/>
                <a:cs typeface="+mn-cs"/>
                <a:hlinkClick r:id="rId22" tooltip="África"/>
              </a:rPr>
              <a:t>África</a:t>
            </a:r>
            <a:r>
              <a:rPr lang="pt-BR" sz="1200" b="0" i="0" kern="1200" dirty="0" smtClean="0">
                <a:solidFill>
                  <a:schemeClr val="tx1"/>
                </a:solidFill>
                <a:effectLst/>
                <a:latin typeface="+mn-lt"/>
                <a:ea typeface="+mn-ea"/>
                <a:cs typeface="+mn-cs"/>
              </a:rPr>
              <a:t>, a </a:t>
            </a:r>
            <a:r>
              <a:rPr lang="pt-BR" sz="1200" b="0" i="0" u="none" strike="noStrike" kern="1200" dirty="0" smtClean="0">
                <a:solidFill>
                  <a:schemeClr val="tx1"/>
                </a:solidFill>
                <a:effectLst/>
                <a:latin typeface="+mn-lt"/>
                <a:ea typeface="+mn-ea"/>
                <a:cs typeface="+mn-cs"/>
                <a:hlinkClick r:id="rId23" tooltip="América do Norte"/>
              </a:rPr>
              <a:t>América do Norte</a:t>
            </a:r>
            <a:r>
              <a:rPr lang="pt-BR" sz="1200" b="0" i="0" kern="1200" dirty="0" smtClean="0">
                <a:solidFill>
                  <a:schemeClr val="tx1"/>
                </a:solidFill>
                <a:effectLst/>
                <a:latin typeface="+mn-lt"/>
                <a:ea typeface="+mn-ea"/>
                <a:cs typeface="+mn-cs"/>
              </a:rPr>
              <a:t> e a </a:t>
            </a:r>
            <a:r>
              <a:rPr lang="pt-BR" sz="1200" b="0" i="0" u="none" strike="noStrike" kern="1200" dirty="0" smtClean="0">
                <a:solidFill>
                  <a:schemeClr val="tx1"/>
                </a:solidFill>
                <a:effectLst/>
                <a:latin typeface="+mn-lt"/>
                <a:ea typeface="+mn-ea"/>
                <a:cs typeface="+mn-cs"/>
                <a:hlinkClick r:id="rId24" tooltip="América do Sul"/>
              </a:rPr>
              <a:t>América do Sul</a:t>
            </a:r>
            <a:r>
              <a:rPr lang="pt-BR" sz="1200" b="0" i="0" kern="1200" dirty="0" smtClean="0">
                <a:solidFill>
                  <a:schemeClr val="tx1"/>
                </a:solidFill>
                <a:effectLst/>
                <a:latin typeface="+mn-lt"/>
                <a:ea typeface="+mn-ea"/>
                <a:cs typeface="+mn-cs"/>
              </a:rPr>
              <a:t> sido integradas ao esquema da expansão econômica européia; e 3) o contínuo crescimento de sua população, que oferecia um mercado sempre crescente de bens manufaturados, além de uma reserva adequada (e posteriormente excedente) de mão-de-obra.</a:t>
            </a:r>
            <a:r>
              <a:rPr lang="pt-BR" sz="1200" b="0" i="0" u="none" strike="noStrike" kern="1200" baseline="30000" dirty="0" smtClean="0">
                <a:solidFill>
                  <a:schemeClr val="tx1"/>
                </a:solidFill>
                <a:effectLst/>
                <a:latin typeface="+mn-lt"/>
                <a:ea typeface="+mn-ea"/>
                <a:cs typeface="+mn-cs"/>
                <a:hlinkClick r:id="rId25"/>
              </a:rPr>
              <a:t>11</a:t>
            </a:r>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O incentivo ao avanço tecnológico, assim como a crescente influência da mídia prepara-nos para enfrentar situações atípicas decorrentes das diversas correntes de pensamento. Por outro lado, a complexidade dos estudos efetuados cumpre um papel essencial na formulação dos modos de operação convencionais. Não obstante, a contínua expansão de nossa atividade facilita a criação dos paradigmas corporativos.</a:t>
            </a:r>
          </a:p>
          <a:p>
            <a:endParaRPr lang="pt-BR" sz="1200" b="0" i="0" kern="1200" dirty="0" smtClean="0">
              <a:solidFill>
                <a:schemeClr val="tx1"/>
              </a:solidFill>
              <a:effectLst/>
              <a:latin typeface="+mn-lt"/>
              <a:ea typeface="+mn-ea"/>
              <a:cs typeface="+mn-cs"/>
            </a:endParaRPr>
          </a:p>
          <a:p>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Brasil</a:t>
            </a:r>
          </a:p>
          <a:p>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Primeiro período (1500 - 1808): de "proibição"[</a:t>
            </a:r>
            <a:r>
              <a:rPr lang="pt-BR" sz="1200" b="0" i="0" u="none" strike="noStrike" kern="1200" dirty="0" smtClean="0">
                <a:solidFill>
                  <a:schemeClr val="tx1"/>
                </a:solidFill>
                <a:effectLst/>
                <a:latin typeface="+mn-lt"/>
                <a:ea typeface="+mn-ea"/>
                <a:cs typeface="+mn-cs"/>
                <a:hlinkClick r:id="rId26" tooltip="Editar seção: Primeiro período (1500 - 1808): de &quot;proibição&quot;"/>
              </a:rPr>
              <a:t>editar</a:t>
            </a:r>
            <a:r>
              <a:rPr lang="pt-BR" sz="1200" b="0" i="0" kern="1200" dirty="0" smtClean="0">
                <a:solidFill>
                  <a:schemeClr val="tx1"/>
                </a:solidFill>
                <a:effectLst/>
                <a:latin typeface="+mn-lt"/>
                <a:ea typeface="+mn-ea"/>
                <a:cs typeface="+mn-cs"/>
              </a:rPr>
              <a:t>]</a:t>
            </a:r>
          </a:p>
          <a:p>
            <a:r>
              <a:rPr lang="pt-BR" sz="1200" b="0" i="0" kern="1200" dirty="0" smtClean="0">
                <a:solidFill>
                  <a:schemeClr val="tx1"/>
                </a:solidFill>
                <a:effectLst/>
                <a:latin typeface="+mn-lt"/>
                <a:ea typeface="+mn-ea"/>
                <a:cs typeface="+mn-cs"/>
              </a:rPr>
              <a:t>Nesta época se fazia restrição ao desenvolvimento de atividades industriais no Brasil. Apenas uma pequena indústria para consumo interno era permitida, devido às distâncias entre a metrópole e a colônia. Eram, principalmente, de fiação, calçados, vasilhames.</a:t>
            </a:r>
          </a:p>
          <a:p>
            <a:r>
              <a:rPr lang="pt-BR" sz="1200" b="0" i="0" kern="1200" dirty="0" smtClean="0">
                <a:solidFill>
                  <a:schemeClr val="tx1"/>
                </a:solidFill>
                <a:effectLst/>
                <a:latin typeface="+mn-lt"/>
                <a:ea typeface="+mn-ea"/>
                <a:cs typeface="+mn-cs"/>
              </a:rPr>
              <a:t>Na segunda metade do </a:t>
            </a:r>
            <a:r>
              <a:rPr lang="pt-BR" sz="1200" b="0" i="0" u="none" strike="noStrike" kern="1200" dirty="0" smtClean="0">
                <a:solidFill>
                  <a:schemeClr val="tx1"/>
                </a:solidFill>
                <a:effectLst/>
                <a:latin typeface="+mn-lt"/>
                <a:ea typeface="+mn-ea"/>
                <a:cs typeface="+mn-cs"/>
                <a:hlinkClick r:id="rId27" tooltip="Século XVIII"/>
              </a:rPr>
              <a:t>século XVIII</a:t>
            </a:r>
            <a:r>
              <a:rPr lang="pt-BR" sz="1200" b="0" i="0" kern="1200" dirty="0" smtClean="0">
                <a:solidFill>
                  <a:schemeClr val="tx1"/>
                </a:solidFill>
                <a:effectLst/>
                <a:latin typeface="+mn-lt"/>
                <a:ea typeface="+mn-ea"/>
                <a:cs typeface="+mn-cs"/>
              </a:rPr>
              <a:t> algumas indústrias começaram a crescer, como a do </a:t>
            </a:r>
            <a:r>
              <a:rPr lang="pt-BR" sz="1200" b="0" i="0" u="none" strike="noStrike" kern="1200" dirty="0" smtClean="0">
                <a:solidFill>
                  <a:schemeClr val="tx1"/>
                </a:solidFill>
                <a:effectLst/>
                <a:latin typeface="+mn-lt"/>
                <a:ea typeface="+mn-ea"/>
                <a:cs typeface="+mn-cs"/>
                <a:hlinkClick r:id="rId28" tooltip="Mármore"/>
              </a:rPr>
              <a:t>mármore</a:t>
            </a:r>
            <a:r>
              <a:rPr lang="pt-BR" sz="1200" b="0" i="0" kern="1200" dirty="0" smtClean="0">
                <a:solidFill>
                  <a:schemeClr val="tx1"/>
                </a:solidFill>
                <a:effectLst/>
                <a:latin typeface="+mn-lt"/>
                <a:ea typeface="+mn-ea"/>
                <a:cs typeface="+mn-cs"/>
              </a:rPr>
              <a:t> e a </a:t>
            </a:r>
            <a:r>
              <a:rPr lang="pt-BR" sz="1200" b="0" i="0" u="none" strike="noStrike" kern="1200" dirty="0" smtClean="0">
                <a:solidFill>
                  <a:schemeClr val="tx1"/>
                </a:solidFill>
                <a:effectLst/>
                <a:latin typeface="+mn-lt"/>
                <a:ea typeface="+mn-ea"/>
                <a:cs typeface="+mn-cs"/>
                <a:hlinkClick r:id="rId29" tooltip="Têxtil"/>
              </a:rPr>
              <a:t>têxtil</a:t>
            </a:r>
            <a:r>
              <a:rPr lang="pt-BR" sz="1200" b="0" i="0" kern="1200" dirty="0" smtClean="0">
                <a:solidFill>
                  <a:schemeClr val="tx1"/>
                </a:solidFill>
                <a:effectLst/>
                <a:latin typeface="+mn-lt"/>
                <a:ea typeface="+mn-ea"/>
                <a:cs typeface="+mn-cs"/>
              </a:rPr>
              <a:t>. Portugal já possuía essas indústrias, abrindo assim uma concorrência ao comércio da corte e poderiam tornar a colônia independente financeiramente, adquirindo a possibilidade da </a:t>
            </a:r>
            <a:r>
              <a:rPr lang="pt-BR" sz="1200" b="0" i="0" u="none" strike="noStrike" kern="1200" dirty="0" smtClean="0">
                <a:solidFill>
                  <a:schemeClr val="tx1"/>
                </a:solidFill>
                <a:effectLst/>
                <a:latin typeface="+mn-lt"/>
                <a:ea typeface="+mn-ea"/>
                <a:cs typeface="+mn-cs"/>
                <a:hlinkClick r:id="rId30" tooltip="Independência do Brasil"/>
              </a:rPr>
              <a:t>independência</a:t>
            </a:r>
            <a:r>
              <a:rPr lang="pt-BR" sz="1200" b="0" i="0" kern="1200" dirty="0" smtClean="0">
                <a:solidFill>
                  <a:schemeClr val="tx1"/>
                </a:solidFill>
                <a:effectLst/>
                <a:latin typeface="+mn-lt"/>
                <a:ea typeface="+mn-ea"/>
                <a:cs typeface="+mn-cs"/>
              </a:rPr>
              <a:t> política. Assim, em </a:t>
            </a:r>
            <a:r>
              <a:rPr lang="pt-BR" sz="1200" b="0" i="0" u="none" strike="noStrike" kern="1200" dirty="0" smtClean="0">
                <a:solidFill>
                  <a:schemeClr val="tx1"/>
                </a:solidFill>
                <a:effectLst/>
                <a:latin typeface="+mn-lt"/>
                <a:ea typeface="+mn-ea"/>
                <a:cs typeface="+mn-cs"/>
                <a:hlinkClick r:id="rId31" tooltip="5 de janeiro"/>
              </a:rPr>
              <a:t>5 de janeiro</a:t>
            </a:r>
            <a:r>
              <a:rPr lang="pt-BR" sz="1200" b="0" i="0" kern="1200" dirty="0" smtClean="0">
                <a:solidFill>
                  <a:schemeClr val="tx1"/>
                </a:solidFill>
                <a:effectLst/>
                <a:latin typeface="+mn-lt"/>
                <a:ea typeface="+mn-ea"/>
                <a:cs typeface="+mn-cs"/>
              </a:rPr>
              <a:t> de </a:t>
            </a:r>
            <a:r>
              <a:rPr lang="pt-BR" sz="1200" b="0" i="0" u="none" strike="noStrike" kern="1200" dirty="0" smtClean="0">
                <a:solidFill>
                  <a:schemeClr val="tx1"/>
                </a:solidFill>
                <a:effectLst/>
                <a:latin typeface="+mn-lt"/>
                <a:ea typeface="+mn-ea"/>
                <a:cs typeface="+mn-cs"/>
                <a:hlinkClick r:id="rId32" tooltip="1785"/>
              </a:rPr>
              <a:t>1785</a:t>
            </a:r>
            <a:r>
              <a:rPr lang="pt-BR" sz="1200" b="0" i="0" kern="1200" dirty="0" smtClean="0">
                <a:solidFill>
                  <a:schemeClr val="tx1"/>
                </a:solidFill>
                <a:effectLst/>
                <a:latin typeface="+mn-lt"/>
                <a:ea typeface="+mn-ea"/>
                <a:cs typeface="+mn-cs"/>
              </a:rPr>
              <a:t>, </a:t>
            </a:r>
            <a:r>
              <a:rPr lang="pt-BR" sz="1200" b="0" i="0" u="none" strike="noStrike" kern="1200" dirty="0" smtClean="0">
                <a:solidFill>
                  <a:schemeClr val="tx1"/>
                </a:solidFill>
                <a:effectLst/>
                <a:latin typeface="+mn-lt"/>
                <a:ea typeface="+mn-ea"/>
                <a:cs typeface="+mn-cs"/>
                <a:hlinkClick r:id="rId33" tooltip="D. Maria I"/>
              </a:rPr>
              <a:t>D. Maria I</a:t>
            </a:r>
            <a:r>
              <a:rPr lang="pt-BR" sz="1200" b="0" i="0" kern="1200" dirty="0" smtClean="0">
                <a:solidFill>
                  <a:schemeClr val="tx1"/>
                </a:solidFill>
                <a:effectLst/>
                <a:latin typeface="+mn-lt"/>
                <a:ea typeface="+mn-ea"/>
                <a:cs typeface="+mn-cs"/>
              </a:rPr>
              <a:t> assinou um </a:t>
            </a:r>
            <a:r>
              <a:rPr lang="pt-BR" sz="1200" b="0" i="0" u="none" strike="noStrike" kern="1200" dirty="0" smtClean="0">
                <a:solidFill>
                  <a:schemeClr val="tx1"/>
                </a:solidFill>
                <a:effectLst/>
                <a:latin typeface="+mn-lt"/>
                <a:ea typeface="+mn-ea"/>
                <a:cs typeface="+mn-cs"/>
                <a:hlinkClick r:id="rId34" tooltip="Alvará"/>
              </a:rPr>
              <a:t>alvará</a:t>
            </a:r>
            <a:r>
              <a:rPr lang="pt-BR" sz="1200" b="0" i="0" kern="1200" dirty="0" smtClean="0">
                <a:solidFill>
                  <a:schemeClr val="tx1"/>
                </a:solidFill>
                <a:effectLst/>
                <a:latin typeface="+mn-lt"/>
                <a:ea typeface="+mn-ea"/>
                <a:cs typeface="+mn-cs"/>
              </a:rPr>
              <a:t>, extinguindo todas as manufaturas têxteis da colônia, exceto a dos panos grossos para uso dos escravos e trabalhadores.</a:t>
            </a:r>
          </a:p>
          <a:p>
            <a:endParaRPr lang="pt-BR" sz="1200" b="0" i="0" kern="1200" dirty="0" smtClean="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24</a:t>
            </a:fld>
            <a:endParaRPr lang="pt-BR"/>
          </a:p>
        </p:txBody>
      </p:sp>
    </p:spTree>
    <p:extLst>
      <p:ext uri="{BB962C8B-B14F-4D97-AF65-F5344CB8AC3E}">
        <p14:creationId xmlns:p14="http://schemas.microsoft.com/office/powerpoint/2010/main" val="326255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BR" sz="1200" b="1" kern="1200" dirty="0" smtClean="0">
                <a:solidFill>
                  <a:schemeClr val="tx1"/>
                </a:solidFill>
                <a:effectLst/>
                <a:latin typeface="+mn-lt"/>
                <a:ea typeface="+mn-ea"/>
                <a:cs typeface="+mn-cs"/>
              </a:rPr>
              <a:t>Centralização</a:t>
            </a:r>
          </a:p>
          <a:p>
            <a:pPr fontAlgn="base"/>
            <a:r>
              <a:rPr lang="pt-BR" sz="1200" kern="1200" dirty="0" smtClean="0">
                <a:solidFill>
                  <a:schemeClr val="tx1"/>
                </a:solidFill>
                <a:effectLst/>
                <a:latin typeface="+mn-lt"/>
                <a:ea typeface="+mn-ea"/>
                <a:cs typeface="+mn-cs"/>
              </a:rPr>
              <a:t>Durante muito tempo, a história das organizações era principalmente a história de centralização e controle sempre crescentes. Essa mudança pareceu ter uma significância ainda maior após a Revolução Industrial, a qual mudou a face do mundo nos séculos XIX e início do XX. Grandes organizações empresariais passaram a controlar a economia mundial, alavancando tremendas quantidades de capital para financiar amplos empreendimentos comerciais. Os governos responderam na mesma moeda, com organismos regulatórios amplamente centralizados e programas de bem-estar social.</a:t>
            </a:r>
          </a:p>
          <a:p>
            <a:pPr fontAlgn="base"/>
            <a:r>
              <a:rPr lang="pt-BR" sz="1200" b="1" kern="1200" dirty="0" smtClean="0">
                <a:solidFill>
                  <a:schemeClr val="tx1"/>
                </a:solidFill>
                <a:effectLst/>
                <a:latin typeface="+mn-lt"/>
                <a:ea typeface="+mn-ea"/>
                <a:cs typeface="+mn-cs"/>
              </a:rPr>
              <a:t>Descentralização</a:t>
            </a:r>
          </a:p>
          <a:p>
            <a:pPr fontAlgn="base"/>
            <a:r>
              <a:rPr lang="pt-BR" sz="1200" kern="1200" dirty="0" smtClean="0">
                <a:solidFill>
                  <a:schemeClr val="tx1"/>
                </a:solidFill>
                <a:effectLst/>
                <a:latin typeface="+mn-lt"/>
                <a:ea typeface="+mn-ea"/>
                <a:cs typeface="+mn-cs"/>
              </a:rPr>
              <a:t>Gradualmente, após a segunda Guerra Mundial, um novo tipo de evolução estrutural pareceu ganhar certa influência sobre as organizações. A descentralização, onde o processo de tomada das decisões é delegado a menores unidades autônomas ao invés de um grande controle central, tornou-se o modelo. Organizações menores passaram a ter uma vantagem sobre as grandes na economia pós-industrial, porque se tornaram mais ágeis para reagir às mudanças e dinamismo. Os governos também responderam à altura, delegando mais poder às autoridades locais no novo federalismo.</a:t>
            </a:r>
          </a:p>
          <a:p>
            <a:pPr fontAlgn="base"/>
            <a:r>
              <a:rPr lang="pt-BR" sz="1200" b="1" kern="1200" dirty="0" smtClean="0">
                <a:solidFill>
                  <a:schemeClr val="tx1"/>
                </a:solidFill>
                <a:effectLst/>
                <a:latin typeface="+mn-lt"/>
                <a:ea typeface="+mn-ea"/>
                <a:cs typeface="+mn-cs"/>
              </a:rPr>
              <a:t>Globalização</a:t>
            </a:r>
          </a:p>
          <a:p>
            <a:pPr fontAlgn="base"/>
            <a:r>
              <a:rPr lang="pt-BR" sz="1200" kern="1200" dirty="0" smtClean="0">
                <a:solidFill>
                  <a:schemeClr val="tx1"/>
                </a:solidFill>
                <a:effectLst/>
                <a:latin typeface="+mn-lt"/>
                <a:ea typeface="+mn-ea"/>
                <a:cs typeface="+mn-cs"/>
              </a:rPr>
              <a:t>À medida que a tecnologia foi se desenvolvendo, as organizações passaram à tendência de tornar-se mais globais em sua natureza. As revoluções em tecnologia de transportes e em comunicações fizeram isso possível. É lugar comum até mesmo para um pequeno negócio contratar empregados de todo o mundo. As organizações governamentais também têm se tornado mais globais em sua natureza, cooperando umas com as outras através de organismos como as Nações Unidas e o Fundo Monetário Internacional.</a:t>
            </a:r>
          </a:p>
          <a:p>
            <a:pPr fontAlgn="base"/>
            <a:r>
              <a:rPr lang="pt-BR" sz="1200" b="1" kern="1200" dirty="0" smtClean="0">
                <a:solidFill>
                  <a:schemeClr val="tx1"/>
                </a:solidFill>
                <a:effectLst/>
                <a:latin typeface="+mn-lt"/>
                <a:ea typeface="+mn-ea"/>
                <a:cs typeface="+mn-cs"/>
              </a:rPr>
              <a:t>Leis</a:t>
            </a:r>
          </a:p>
          <a:p>
            <a:pPr fontAlgn="base"/>
            <a:r>
              <a:rPr lang="pt-BR" sz="1200" kern="1200" dirty="0" smtClean="0">
                <a:solidFill>
                  <a:schemeClr val="tx1"/>
                </a:solidFill>
                <a:effectLst/>
                <a:latin typeface="+mn-lt"/>
                <a:ea typeface="+mn-ea"/>
                <a:cs typeface="+mn-cs"/>
              </a:rPr>
              <a:t>À medida em que evoluem, as organizações têm passado a impor sobre si próprias, ou tiveram impostas sobre elas, cada vez maiores restrições para prevenir o abuso. A maioria dos governos no mundo pelo menos diz operar de acordo com uma constituição que restringe os poderes das corporações e garante aos seus cidadãos alguns direitos. Os negócios também estão restritos às leis de vários países, ditando modelos organizacionais definidos, como a corporação com seu conselho de diretores.</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25</a:t>
            </a:fld>
            <a:endParaRPr lang="pt-BR"/>
          </a:p>
        </p:txBody>
      </p:sp>
    </p:spTree>
    <p:extLst>
      <p:ext uri="{BB962C8B-B14F-4D97-AF65-F5344CB8AC3E}">
        <p14:creationId xmlns:p14="http://schemas.microsoft.com/office/powerpoint/2010/main" val="326255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0" i="0" kern="1200" dirty="0" smtClean="0">
                <a:solidFill>
                  <a:schemeClr val="tx1"/>
                </a:solidFill>
                <a:effectLst/>
                <a:latin typeface="+mn-lt"/>
                <a:ea typeface="+mn-ea"/>
                <a:cs typeface="+mn-cs"/>
              </a:rPr>
              <a:t>Outra condição muito importante: é o ambiente em que a organização actua e que é caracterizado por três tipos:</a:t>
            </a:r>
          </a:p>
          <a:p>
            <a:r>
              <a:rPr lang="pt-BR" sz="1200" b="0" i="0" kern="1200" dirty="0" smtClean="0">
                <a:solidFill>
                  <a:schemeClr val="tx1"/>
                </a:solidFill>
                <a:effectLst/>
                <a:latin typeface="+mn-lt"/>
                <a:ea typeface="+mn-ea"/>
                <a:cs typeface="+mn-cs"/>
              </a:rPr>
              <a:t>O ambiente estável, com pequena variação, que quando ocorre é previsível e controlável;</a:t>
            </a:r>
          </a:p>
          <a:p>
            <a:r>
              <a:rPr lang="pt-BR" sz="1200" b="0" i="0" kern="1200" dirty="0" smtClean="0">
                <a:solidFill>
                  <a:schemeClr val="tx1"/>
                </a:solidFill>
                <a:effectLst/>
                <a:latin typeface="+mn-lt"/>
                <a:ea typeface="+mn-ea"/>
                <a:cs typeface="+mn-cs"/>
              </a:rPr>
              <a:t>O ambiente em transformação, em que as tendências de mudanças são visíveis e constantes;</a:t>
            </a:r>
          </a:p>
          <a:p>
            <a:r>
              <a:rPr lang="pt-BR" sz="1200" b="0" i="0" kern="1200" dirty="0" smtClean="0">
                <a:solidFill>
                  <a:schemeClr val="tx1"/>
                </a:solidFill>
                <a:effectLst/>
                <a:latin typeface="+mn-lt"/>
                <a:ea typeface="+mn-ea"/>
                <a:cs typeface="+mn-cs"/>
              </a:rPr>
              <a:t>O ambiente turbulento, em que as mudanças são velozes, oportunistas e, não raro, surpreendentes.</a:t>
            </a:r>
          </a:p>
          <a:p>
            <a:endParaRPr lang="pt-BR" sz="1200" b="1" i="0" kern="1200" dirty="0" smtClean="0">
              <a:solidFill>
                <a:schemeClr val="tx1"/>
              </a:solidFill>
              <a:effectLst/>
              <a:latin typeface="+mn-lt"/>
              <a:ea typeface="+mn-ea"/>
              <a:cs typeface="+mn-cs"/>
            </a:endParaRPr>
          </a:p>
          <a:p>
            <a:endParaRPr lang="pt-BR" sz="1200" b="1" i="0" kern="1200" dirty="0" smtClean="0">
              <a:solidFill>
                <a:schemeClr val="tx1"/>
              </a:solidFill>
              <a:effectLst/>
              <a:latin typeface="+mn-lt"/>
              <a:ea typeface="+mn-ea"/>
              <a:cs typeface="+mn-cs"/>
            </a:endParaRPr>
          </a:p>
          <a:p>
            <a:r>
              <a:rPr lang="pt-BR" sz="1200" b="1" i="0" kern="1200" dirty="0" smtClean="0">
                <a:solidFill>
                  <a:schemeClr val="tx1"/>
                </a:solidFill>
                <a:effectLst/>
                <a:latin typeface="+mn-lt"/>
                <a:ea typeface="+mn-ea"/>
                <a:cs typeface="+mn-cs"/>
              </a:rPr>
              <a:t>Estrutura Formal</a:t>
            </a:r>
            <a:r>
              <a:rPr lang="pt-BR" sz="1200" b="0" i="0" kern="1200" dirty="0" smtClean="0">
                <a:solidFill>
                  <a:schemeClr val="tx1"/>
                </a:solidFill>
                <a:effectLst/>
                <a:latin typeface="+mn-lt"/>
                <a:ea typeface="+mn-ea"/>
                <a:cs typeface="+mn-cs"/>
              </a:rPr>
              <a:t>[</a:t>
            </a:r>
            <a:r>
              <a:rPr lang="pt-BR" sz="1200" b="0" i="0" u="none" strike="noStrike" kern="1200" dirty="0" smtClean="0">
                <a:solidFill>
                  <a:schemeClr val="tx1"/>
                </a:solidFill>
                <a:effectLst/>
                <a:latin typeface="+mn-lt"/>
                <a:ea typeface="+mn-ea"/>
                <a:cs typeface="+mn-cs"/>
                <a:hlinkClick r:id="rId3" tooltip="Editar seção: Estrutura Formal"/>
              </a:rPr>
              <a:t>editar</a:t>
            </a:r>
            <a:r>
              <a:rPr lang="pt-BR" sz="1200" b="0" i="0" kern="1200" dirty="0" smtClean="0">
                <a:solidFill>
                  <a:schemeClr val="tx1"/>
                </a:solidFill>
                <a:effectLst/>
                <a:latin typeface="+mn-lt"/>
                <a:ea typeface="+mn-ea"/>
                <a:cs typeface="+mn-cs"/>
              </a:rPr>
              <a:t>]</a:t>
            </a:r>
            <a:endParaRPr lang="pt-BR" sz="1200" b="1"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É uma estrutura que é planejada, é "oficial", o fluxo de autoridade é descendente, ela é mais estável, é sujeita ao controle da direção e pode crescer a um tamanho imenso, dependendo da organização. A comunicação é basicamente vertical, onde os funcionários respondem aos chefes diretos. As estruturas formais são, em outras palavras, a idealização da organização.</a:t>
            </a:r>
          </a:p>
          <a:p>
            <a:r>
              <a:rPr lang="pt-BR" sz="1200" b="1" i="0" kern="1200" dirty="0" smtClean="0">
                <a:solidFill>
                  <a:schemeClr val="tx1"/>
                </a:solidFill>
                <a:effectLst/>
                <a:latin typeface="+mn-lt"/>
                <a:ea typeface="+mn-ea"/>
                <a:cs typeface="+mn-cs"/>
              </a:rPr>
              <a:t>Estrutura Informal</a:t>
            </a:r>
            <a:r>
              <a:rPr lang="pt-BR" sz="1200" b="0" i="0" kern="1200" dirty="0" smtClean="0">
                <a:solidFill>
                  <a:schemeClr val="tx1"/>
                </a:solidFill>
                <a:effectLst/>
                <a:latin typeface="+mn-lt"/>
                <a:ea typeface="+mn-ea"/>
                <a:cs typeface="+mn-cs"/>
              </a:rPr>
              <a:t>[</a:t>
            </a:r>
            <a:r>
              <a:rPr lang="pt-BR" sz="1200" b="0" i="0" u="none" strike="noStrike" kern="1200" dirty="0" smtClean="0">
                <a:solidFill>
                  <a:schemeClr val="tx1"/>
                </a:solidFill>
                <a:effectLst/>
                <a:latin typeface="+mn-lt"/>
                <a:ea typeface="+mn-ea"/>
                <a:cs typeface="+mn-cs"/>
                <a:hlinkClick r:id="rId4" tooltip="Editar seção: Estrutura Informal"/>
              </a:rPr>
              <a:t>editar</a:t>
            </a:r>
            <a:r>
              <a:rPr lang="pt-BR" sz="1200" b="0" i="0" kern="1200" dirty="0" smtClean="0">
                <a:solidFill>
                  <a:schemeClr val="tx1"/>
                </a:solidFill>
                <a:effectLst/>
                <a:latin typeface="+mn-lt"/>
                <a:ea typeface="+mn-ea"/>
                <a:cs typeface="+mn-cs"/>
              </a:rPr>
              <a:t>]</a:t>
            </a:r>
            <a:endParaRPr lang="pt-BR" sz="1200" b="1"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São identificadas com a interação social estabelecidas entre as pessoas, desse modo, progride espontaneamente no momento que as pessoas se reúnem. Traduz as relações que habitualmente não surgem no organograma. São comportamentos pessoais e sociais que não são documentados e reconhecidos oficialmente entre os membros organizacionais, aparecendo inevitavelmente em decorrência das necessidades pessoais e grupais dos empregados.</a:t>
            </a:r>
          </a:p>
          <a:p>
            <a:r>
              <a:rPr lang="pt-BR" sz="1200" b="1" i="0" kern="1200" dirty="0" smtClean="0">
                <a:solidFill>
                  <a:schemeClr val="tx1"/>
                </a:solidFill>
                <a:effectLst/>
                <a:latin typeface="+mn-lt"/>
                <a:ea typeface="+mn-ea"/>
                <a:cs typeface="+mn-cs"/>
              </a:rPr>
              <a:t>Características do Grupo Informal</a:t>
            </a:r>
            <a:r>
              <a:rPr lang="pt-BR" sz="1200" b="0" i="0" kern="1200" dirty="0" smtClean="0">
                <a:solidFill>
                  <a:schemeClr val="tx1"/>
                </a:solidFill>
                <a:effectLst/>
                <a:latin typeface="+mn-lt"/>
                <a:ea typeface="+mn-ea"/>
                <a:cs typeface="+mn-cs"/>
              </a:rPr>
              <a:t>[</a:t>
            </a:r>
            <a:r>
              <a:rPr lang="pt-BR" sz="1200" b="0" i="0" u="none" strike="noStrike" kern="1200" dirty="0" smtClean="0">
                <a:solidFill>
                  <a:schemeClr val="tx1"/>
                </a:solidFill>
                <a:effectLst/>
                <a:latin typeface="+mn-lt"/>
                <a:ea typeface="+mn-ea"/>
                <a:cs typeface="+mn-cs"/>
                <a:hlinkClick r:id="rId5" tooltip="Editar seção: Características do Grupo Informal"/>
              </a:rPr>
              <a:t>editar</a:t>
            </a:r>
            <a:r>
              <a:rPr lang="pt-BR" sz="1200" b="0" i="0" kern="1200" dirty="0" smtClean="0">
                <a:solidFill>
                  <a:schemeClr val="tx1"/>
                </a:solidFill>
                <a:effectLst/>
                <a:latin typeface="+mn-lt"/>
                <a:ea typeface="+mn-ea"/>
                <a:cs typeface="+mn-cs"/>
              </a:rPr>
              <a:t>]</a:t>
            </a:r>
            <a:endParaRPr lang="pt-BR" sz="1200" b="1"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Presente nos indivíduos.</a:t>
            </a:r>
          </a:p>
          <a:p>
            <a:r>
              <a:rPr lang="pt-BR" sz="1200" b="0" i="0" kern="1200" dirty="0" smtClean="0">
                <a:solidFill>
                  <a:schemeClr val="tx1"/>
                </a:solidFill>
                <a:effectLst/>
                <a:latin typeface="+mn-lt"/>
                <a:ea typeface="+mn-ea"/>
                <a:cs typeface="+mn-cs"/>
              </a:rPr>
              <a:t>Sempre existirão.</a:t>
            </a:r>
          </a:p>
          <a:p>
            <a:r>
              <a:rPr lang="pt-BR" sz="1200" b="0" i="0" kern="1200" dirty="0" smtClean="0">
                <a:solidFill>
                  <a:schemeClr val="tx1"/>
                </a:solidFill>
                <a:effectLst/>
                <a:latin typeface="+mn-lt"/>
                <a:ea typeface="+mn-ea"/>
                <a:cs typeface="+mn-cs"/>
              </a:rPr>
              <a:t>A autoridade flui na maioria das vezes na horizontal.</a:t>
            </a:r>
          </a:p>
          <a:p>
            <a:r>
              <a:rPr lang="pt-BR" sz="1200" b="0" i="0" kern="1200" dirty="0" smtClean="0">
                <a:solidFill>
                  <a:schemeClr val="tx1"/>
                </a:solidFill>
                <a:effectLst/>
                <a:latin typeface="+mn-lt"/>
                <a:ea typeface="+mn-ea"/>
                <a:cs typeface="+mn-cs"/>
              </a:rPr>
              <a:t>É instável.</a:t>
            </a:r>
          </a:p>
          <a:p>
            <a:r>
              <a:rPr lang="pt-BR" sz="1200" b="0" i="0" kern="1200" dirty="0" smtClean="0">
                <a:solidFill>
                  <a:schemeClr val="tx1"/>
                </a:solidFill>
                <a:effectLst/>
                <a:latin typeface="+mn-lt"/>
                <a:ea typeface="+mn-ea"/>
                <a:cs typeface="+mn-cs"/>
              </a:rPr>
              <a:t>Não está sujeita a controle.Está sujeita aos sentimentos.</a:t>
            </a:r>
          </a:p>
          <a:p>
            <a:r>
              <a:rPr lang="pt-BR" sz="1200" b="0" i="0" kern="1200" dirty="0" smtClean="0">
                <a:solidFill>
                  <a:schemeClr val="tx1"/>
                </a:solidFill>
                <a:effectLst/>
                <a:latin typeface="+mn-lt"/>
                <a:ea typeface="+mn-ea"/>
                <a:cs typeface="+mn-cs"/>
              </a:rPr>
              <a:t>Líder informal.</a:t>
            </a:r>
          </a:p>
          <a:p>
            <a:r>
              <a:rPr lang="pt-BR" sz="1200" b="0" i="0" kern="1200" dirty="0" smtClean="0">
                <a:solidFill>
                  <a:schemeClr val="tx1"/>
                </a:solidFill>
                <a:effectLst/>
                <a:latin typeface="+mn-lt"/>
                <a:ea typeface="+mn-ea"/>
                <a:cs typeface="+mn-cs"/>
              </a:rPr>
              <a:t>Desenvolve sistemas e canais de comunicação.</a:t>
            </a:r>
          </a:p>
          <a:p>
            <a:r>
              <a:rPr lang="pt-BR" sz="1200" b="0" i="0" kern="1200" dirty="0" smtClean="0">
                <a:solidFill>
                  <a:schemeClr val="tx1"/>
                </a:solidFill>
                <a:effectLst/>
                <a:latin typeface="+mn-lt"/>
                <a:ea typeface="+mn-ea"/>
                <a:cs typeface="+mn-cs"/>
              </a:rPr>
              <a:t>Sistema de interação casual e espontâneo</a:t>
            </a:r>
          </a:p>
          <a:p>
            <a:r>
              <a:rPr lang="pt-BR" sz="1200" b="0" i="0" kern="1200" dirty="0" smtClean="0">
                <a:solidFill>
                  <a:schemeClr val="tx1"/>
                </a:solidFill>
                <a:effectLst/>
                <a:latin typeface="+mn-lt"/>
                <a:ea typeface="+mn-ea"/>
                <a:cs typeface="+mn-cs"/>
              </a:rPr>
              <a:t>Enfoque voltado para inter-relacionamento pessoal</a:t>
            </a:r>
          </a:p>
          <a:p>
            <a:r>
              <a:rPr lang="pt-BR" sz="1200" b="0" i="0" kern="1200" dirty="0" smtClean="0">
                <a:solidFill>
                  <a:schemeClr val="tx1"/>
                </a:solidFill>
                <a:effectLst/>
                <a:latin typeface="+mn-lt"/>
                <a:ea typeface="+mn-ea"/>
                <a:cs typeface="+mn-cs"/>
              </a:rPr>
              <a:t>Não são requeridos nem controlados pela administração</a:t>
            </a:r>
          </a:p>
          <a:p>
            <a:r>
              <a:rPr lang="pt-BR" sz="1200" b="0" i="0" kern="1200" dirty="0" smtClean="0">
                <a:solidFill>
                  <a:schemeClr val="tx1"/>
                </a:solidFill>
                <a:effectLst/>
                <a:latin typeface="+mn-lt"/>
                <a:ea typeface="+mn-ea"/>
                <a:cs typeface="+mn-cs"/>
              </a:rPr>
              <a:t>São variáveis, dinâmicos e mudam a sua direção rapidamente</a:t>
            </a:r>
          </a:p>
          <a:p>
            <a:r>
              <a:rPr lang="pt-BR" sz="1200" b="1" i="0" kern="1200" dirty="0" smtClean="0">
                <a:solidFill>
                  <a:schemeClr val="tx1"/>
                </a:solidFill>
                <a:effectLst/>
                <a:latin typeface="+mn-lt"/>
                <a:ea typeface="+mn-ea"/>
                <a:cs typeface="+mn-cs"/>
              </a:rPr>
              <a:t>Vantagens da estrutura informal</a:t>
            </a:r>
            <a:r>
              <a:rPr lang="pt-BR" sz="1200" b="0" i="0" kern="1200" dirty="0" smtClean="0">
                <a:solidFill>
                  <a:schemeClr val="tx1"/>
                </a:solidFill>
                <a:effectLst/>
                <a:latin typeface="+mn-lt"/>
                <a:ea typeface="+mn-ea"/>
                <a:cs typeface="+mn-cs"/>
              </a:rPr>
              <a:t>[</a:t>
            </a:r>
            <a:r>
              <a:rPr lang="pt-BR" sz="1200" b="0" i="0" u="none" strike="noStrike" kern="1200" dirty="0" smtClean="0">
                <a:solidFill>
                  <a:schemeClr val="tx1"/>
                </a:solidFill>
                <a:effectLst/>
                <a:latin typeface="+mn-lt"/>
                <a:ea typeface="+mn-ea"/>
                <a:cs typeface="+mn-cs"/>
                <a:hlinkClick r:id="rId6" tooltip="Editar seção: Vantagens da estrutura informal"/>
              </a:rPr>
              <a:t>editar</a:t>
            </a:r>
            <a:r>
              <a:rPr lang="pt-BR" sz="1200" b="0" i="0" kern="1200" dirty="0" smtClean="0">
                <a:solidFill>
                  <a:schemeClr val="tx1"/>
                </a:solidFill>
                <a:effectLst/>
                <a:latin typeface="+mn-lt"/>
                <a:ea typeface="+mn-ea"/>
                <a:cs typeface="+mn-cs"/>
              </a:rPr>
              <a:t>]</a:t>
            </a:r>
            <a:endParaRPr lang="pt-BR" sz="1200" b="1"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Proporciona maior rapidez no processo.</a:t>
            </a:r>
          </a:p>
          <a:p>
            <a:r>
              <a:rPr lang="pt-BR" sz="1200" b="0" i="0" kern="1200" dirty="0" smtClean="0">
                <a:solidFill>
                  <a:schemeClr val="tx1"/>
                </a:solidFill>
                <a:effectLst/>
                <a:latin typeface="+mn-lt"/>
                <a:ea typeface="+mn-ea"/>
                <a:cs typeface="+mn-cs"/>
              </a:rPr>
              <a:t>Complementa e estrutura formal.</a:t>
            </a:r>
          </a:p>
          <a:p>
            <a:r>
              <a:rPr lang="pt-BR" sz="1200" b="0" i="0" kern="1200" dirty="0" smtClean="0">
                <a:solidFill>
                  <a:schemeClr val="tx1"/>
                </a:solidFill>
                <a:effectLst/>
                <a:latin typeface="+mn-lt"/>
                <a:ea typeface="+mn-ea"/>
                <a:cs typeface="+mn-cs"/>
              </a:rPr>
              <a:t>Reduz a carga de comunicação dos chefes.</a:t>
            </a:r>
          </a:p>
          <a:p>
            <a:r>
              <a:rPr lang="pt-BR" sz="1200" b="0" i="0" kern="1200" dirty="0" smtClean="0">
                <a:solidFill>
                  <a:schemeClr val="tx1"/>
                </a:solidFill>
                <a:effectLst/>
                <a:latin typeface="+mn-lt"/>
                <a:ea typeface="+mn-ea"/>
                <a:cs typeface="+mn-cs"/>
              </a:rPr>
              <a:t>Motiva e integra as pessoas na empresa.</a:t>
            </a:r>
          </a:p>
          <a:p>
            <a:r>
              <a:rPr lang="pt-BR" sz="1200" b="1" i="0" kern="1200" dirty="0" smtClean="0">
                <a:solidFill>
                  <a:schemeClr val="tx1"/>
                </a:solidFill>
                <a:effectLst/>
                <a:latin typeface="+mn-lt"/>
                <a:ea typeface="+mn-ea"/>
                <a:cs typeface="+mn-cs"/>
              </a:rPr>
              <a:t>Desvantagens</a:t>
            </a:r>
            <a:r>
              <a:rPr lang="pt-BR" sz="1200" b="0" i="0" kern="1200" dirty="0" smtClean="0">
                <a:solidFill>
                  <a:schemeClr val="tx1"/>
                </a:solidFill>
                <a:effectLst/>
                <a:latin typeface="+mn-lt"/>
                <a:ea typeface="+mn-ea"/>
                <a:cs typeface="+mn-cs"/>
              </a:rPr>
              <a:t>[</a:t>
            </a:r>
            <a:r>
              <a:rPr lang="pt-BR" sz="1200" b="0" i="0" u="none" strike="noStrike" kern="1200" dirty="0" smtClean="0">
                <a:solidFill>
                  <a:schemeClr val="tx1"/>
                </a:solidFill>
                <a:effectLst/>
                <a:latin typeface="+mn-lt"/>
                <a:ea typeface="+mn-ea"/>
                <a:cs typeface="+mn-cs"/>
                <a:hlinkClick r:id="rId7" tooltip="Editar seção: Desvantagens"/>
              </a:rPr>
              <a:t>editar</a:t>
            </a:r>
            <a:r>
              <a:rPr lang="pt-BR" sz="1200" b="0" i="0" kern="1200" dirty="0" smtClean="0">
                <a:solidFill>
                  <a:schemeClr val="tx1"/>
                </a:solidFill>
                <a:effectLst/>
                <a:latin typeface="+mn-lt"/>
                <a:ea typeface="+mn-ea"/>
                <a:cs typeface="+mn-cs"/>
              </a:rPr>
              <a:t>]</a:t>
            </a:r>
            <a:endParaRPr lang="pt-BR" sz="1200" b="1"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Desconhecimento das chefias.</a:t>
            </a:r>
          </a:p>
          <a:p>
            <a:r>
              <a:rPr lang="pt-BR" sz="1200" b="0" i="0" kern="1200" dirty="0" smtClean="0">
                <a:solidFill>
                  <a:schemeClr val="tx1"/>
                </a:solidFill>
                <a:effectLst/>
                <a:latin typeface="+mn-lt"/>
                <a:ea typeface="+mn-ea"/>
                <a:cs typeface="+mn-cs"/>
              </a:rPr>
              <a:t>Dificuldade de controle.</a:t>
            </a:r>
          </a:p>
          <a:p>
            <a:r>
              <a:rPr lang="pt-BR" sz="1200" b="0" i="0" kern="1200" dirty="0" smtClean="0">
                <a:solidFill>
                  <a:schemeClr val="tx1"/>
                </a:solidFill>
                <a:effectLst/>
                <a:latin typeface="+mn-lt"/>
                <a:ea typeface="+mn-ea"/>
                <a:cs typeface="+mn-cs"/>
              </a:rPr>
              <a:t>Possibilidade de atritos entre pessoas</a:t>
            </a:r>
          </a:p>
          <a:p>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26</a:t>
            </a:fld>
            <a:endParaRPr lang="pt-BR"/>
          </a:p>
        </p:txBody>
      </p:sp>
    </p:spTree>
    <p:extLst>
      <p:ext uri="{BB962C8B-B14F-4D97-AF65-F5344CB8AC3E}">
        <p14:creationId xmlns:p14="http://schemas.microsoft.com/office/powerpoint/2010/main" val="47802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27</a:t>
            </a:fld>
            <a:endParaRPr lang="pt-BR"/>
          </a:p>
        </p:txBody>
      </p:sp>
    </p:spTree>
    <p:extLst>
      <p:ext uri="{BB962C8B-B14F-4D97-AF65-F5344CB8AC3E}">
        <p14:creationId xmlns:p14="http://schemas.microsoft.com/office/powerpoint/2010/main" val="478026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28</a:t>
            </a:fld>
            <a:endParaRPr lang="pt-BR"/>
          </a:p>
        </p:txBody>
      </p:sp>
    </p:spTree>
    <p:extLst>
      <p:ext uri="{BB962C8B-B14F-4D97-AF65-F5344CB8AC3E}">
        <p14:creationId xmlns:p14="http://schemas.microsoft.com/office/powerpoint/2010/main" val="478026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defRPr/>
            </a:pPr>
            <a:fld id="{ACE19D8F-7CFA-4774-B2E3-82542F32B369}" type="slidenum">
              <a:rPr lang="pt-BR" smtClean="0"/>
              <a:pPr>
                <a:defRPr/>
              </a:pPr>
              <a:t>29</a:t>
            </a:fld>
            <a:endParaRPr lang="pt-BR"/>
          </a:p>
        </p:txBody>
      </p:sp>
    </p:spTree>
    <p:extLst>
      <p:ext uri="{BB962C8B-B14F-4D97-AF65-F5344CB8AC3E}">
        <p14:creationId xmlns:p14="http://schemas.microsoft.com/office/powerpoint/2010/main" val="478026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51060" t="23882" r="4790" b="55988"/>
          <a:stretch>
            <a:fillRect/>
          </a:stretch>
        </p:blipFill>
        <p:spPr bwMode="auto">
          <a:xfrm>
            <a:off x="5013325" y="100013"/>
            <a:ext cx="200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51060" t="44012" r="4790" b="35855"/>
          <a:stretch>
            <a:fillRect/>
          </a:stretch>
        </p:blipFill>
        <p:spPr bwMode="auto">
          <a:xfrm>
            <a:off x="7019925" y="100013"/>
            <a:ext cx="1944688"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ctrTitle"/>
          </p:nvPr>
        </p:nvSpPr>
        <p:spPr>
          <a:xfrm>
            <a:off x="685800" y="2130425"/>
            <a:ext cx="7772400" cy="1470025"/>
          </a:xfrm>
        </p:spPr>
        <p:txBody>
          <a:body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Tree>
    <p:extLst>
      <p:ext uri="{BB962C8B-B14F-4D97-AF65-F5344CB8AC3E}">
        <p14:creationId xmlns:p14="http://schemas.microsoft.com/office/powerpoint/2010/main" val="28934636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5373" t="45061" r="27847" b="36594"/>
          <a:stretch>
            <a:fillRect/>
          </a:stretch>
        </p:blipFill>
        <p:spPr bwMode="auto">
          <a:xfrm>
            <a:off x="6924675" y="973138"/>
            <a:ext cx="21113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p:spPr>
        <p:txBody>
          <a:bodyPr/>
          <a:lstStyle>
            <a:lvl1pPr>
              <a:defRPr sz="1200" b="0">
                <a:solidFill>
                  <a:schemeClr val="tx1"/>
                </a:solidFill>
              </a:defRPr>
            </a:lvl1pPr>
          </a:lstStyle>
          <a:p>
            <a:pPr>
              <a:defRPr/>
            </a:pPr>
            <a:fld id="{EEAA0DBF-9D4A-4822-BA46-084C486BB016}" type="datetimeFigureOut">
              <a:rPr lang="pt-BR"/>
              <a:pPr>
                <a:defRPr/>
              </a:pPr>
              <a:t>17/09/2013</a:t>
            </a:fld>
            <a:endParaRPr 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A4397F9-9C60-4C3A-8285-79BD7A540389}" type="slidenum">
              <a:rPr lang="pt-BR"/>
              <a:pPr>
                <a:defRPr/>
              </a:pPr>
              <a:t>‹nº›</a:t>
            </a:fld>
            <a:endParaRPr lang="pt-BR"/>
          </a:p>
        </p:txBody>
      </p:sp>
    </p:spTree>
    <p:extLst>
      <p:ext uri="{BB962C8B-B14F-4D97-AF65-F5344CB8AC3E}">
        <p14:creationId xmlns:p14="http://schemas.microsoft.com/office/powerpoint/2010/main" val="333202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p:spPr>
        <p:txBody>
          <a:bodyPr/>
          <a:lstStyle>
            <a:lvl1pPr>
              <a:defRPr sz="1200" b="0">
                <a:solidFill>
                  <a:schemeClr val="tx1"/>
                </a:solidFill>
              </a:defRPr>
            </a:lvl1pPr>
          </a:lstStyle>
          <a:p>
            <a:pPr>
              <a:defRPr/>
            </a:pPr>
            <a:fld id="{6D3E1D26-F519-4943-AFB6-D5A68D545108}" type="datetimeFigureOut">
              <a:rPr lang="pt-BR"/>
              <a:pPr>
                <a:defRPr/>
              </a:pPr>
              <a:t>17/09/2013</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9FCF4E7-A988-41A1-AB66-32880B383978}" type="slidenum">
              <a:rPr lang="pt-BR"/>
              <a:pPr>
                <a:defRPr/>
              </a:pPr>
              <a:t>‹nº›</a:t>
            </a:fld>
            <a:endParaRPr lang="pt-BR"/>
          </a:p>
        </p:txBody>
      </p:sp>
    </p:spTree>
    <p:extLst>
      <p:ext uri="{BB962C8B-B14F-4D97-AF65-F5344CB8AC3E}">
        <p14:creationId xmlns:p14="http://schemas.microsoft.com/office/powerpoint/2010/main" val="93091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51060" t="23882" r="4790" b="55988"/>
          <a:stretch>
            <a:fillRect/>
          </a:stretch>
        </p:blipFill>
        <p:spPr bwMode="auto">
          <a:xfrm>
            <a:off x="5013325" y="100013"/>
            <a:ext cx="200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51060" t="44012" r="4790" b="35855"/>
          <a:stretch>
            <a:fillRect/>
          </a:stretch>
        </p:blipFill>
        <p:spPr bwMode="auto">
          <a:xfrm>
            <a:off x="7019925" y="100013"/>
            <a:ext cx="1944688"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57200" y="0"/>
            <a:ext cx="4556125" cy="908720"/>
          </a:xfrm>
        </p:spPr>
        <p:txBody>
          <a:bodyPr/>
          <a:lstStyle>
            <a:lvl1pPr>
              <a:defRPr sz="3600"/>
            </a:lvl1p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Data 3"/>
          <p:cNvSpPr>
            <a:spLocks noGrp="1"/>
          </p:cNvSpPr>
          <p:nvPr>
            <p:ph type="dt" sz="half" idx="10"/>
          </p:nvPr>
        </p:nvSpPr>
        <p:spPr>
          <a:xfrm>
            <a:off x="457200" y="6356350"/>
            <a:ext cx="2133600" cy="365125"/>
          </a:xfrm>
        </p:spPr>
        <p:txBody>
          <a:bodyPr/>
          <a:lstStyle>
            <a:lvl1pPr>
              <a:defRPr sz="1200" b="0">
                <a:solidFill>
                  <a:schemeClr val="tx1"/>
                </a:solidFill>
              </a:defRPr>
            </a:lvl1pPr>
          </a:lstStyle>
          <a:p>
            <a:pPr>
              <a:defRPr/>
            </a:pPr>
            <a:fld id="{B4201ABE-498F-406E-AEE6-0FD84BEC2890}" type="datetimeFigureOut">
              <a:rPr lang="pt-BR"/>
              <a:pPr>
                <a:defRPr/>
              </a:pPr>
              <a:t>17/09/2013</a:t>
            </a:fld>
            <a:endParaRPr lang="pt-BR"/>
          </a:p>
        </p:txBody>
      </p:sp>
      <p:sp>
        <p:nvSpPr>
          <p:cNvPr id="7"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8"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3B2972F-926C-493C-B4C8-EADDF13E79E9}" type="slidenum">
              <a:rPr lang="pt-BR"/>
              <a:pPr>
                <a:defRPr/>
              </a:pPr>
              <a:t>‹nº›</a:t>
            </a:fld>
            <a:endParaRPr lang="pt-BR"/>
          </a:p>
        </p:txBody>
      </p:sp>
    </p:spTree>
    <p:extLst>
      <p:ext uri="{BB962C8B-B14F-4D97-AF65-F5344CB8AC3E}">
        <p14:creationId xmlns:p14="http://schemas.microsoft.com/office/powerpoint/2010/main" val="38790384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51060" t="23882" r="4790" b="55988"/>
          <a:stretch>
            <a:fillRect/>
          </a:stretch>
        </p:blipFill>
        <p:spPr bwMode="auto">
          <a:xfrm>
            <a:off x="5013325" y="100013"/>
            <a:ext cx="200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51060" t="44012" r="4790" b="35855"/>
          <a:stretch>
            <a:fillRect/>
          </a:stretch>
        </p:blipFill>
        <p:spPr bwMode="auto">
          <a:xfrm>
            <a:off x="7019925" y="100013"/>
            <a:ext cx="1944688"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6" name="Espaço Reservado para Data 3"/>
          <p:cNvSpPr>
            <a:spLocks noGrp="1"/>
          </p:cNvSpPr>
          <p:nvPr>
            <p:ph type="dt" sz="half" idx="10"/>
          </p:nvPr>
        </p:nvSpPr>
        <p:spPr>
          <a:xfrm>
            <a:off x="457200" y="6356350"/>
            <a:ext cx="2133600" cy="365125"/>
          </a:xfrm>
        </p:spPr>
        <p:txBody>
          <a:bodyPr/>
          <a:lstStyle>
            <a:lvl1pPr>
              <a:defRPr sz="1200" b="0">
                <a:solidFill>
                  <a:schemeClr val="tx1"/>
                </a:solidFill>
              </a:defRPr>
            </a:lvl1pPr>
          </a:lstStyle>
          <a:p>
            <a:pPr>
              <a:defRPr/>
            </a:pPr>
            <a:fld id="{5114C9D8-E38C-4FAA-8CEC-960E97314C27}" type="datetimeFigureOut">
              <a:rPr lang="pt-BR"/>
              <a:pPr>
                <a:defRPr/>
              </a:pPr>
              <a:t>17/09/2013</a:t>
            </a:fld>
            <a:endParaRPr lang="pt-BR"/>
          </a:p>
        </p:txBody>
      </p:sp>
      <p:sp>
        <p:nvSpPr>
          <p:cNvPr id="7"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8" name="Espaço Reservado para Número de Slid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C1C728A-F0C0-4B76-8884-594BD4ABDE63}" type="slidenum">
              <a:rPr lang="pt-BR"/>
              <a:pPr>
                <a:defRPr/>
              </a:pPr>
              <a:t>‹nº›</a:t>
            </a:fld>
            <a:endParaRPr lang="pt-BR"/>
          </a:p>
        </p:txBody>
      </p:sp>
    </p:spTree>
    <p:extLst>
      <p:ext uri="{BB962C8B-B14F-4D97-AF65-F5344CB8AC3E}">
        <p14:creationId xmlns:p14="http://schemas.microsoft.com/office/powerpoint/2010/main" val="11390686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5"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51060" t="23882" r="4790" b="55988"/>
          <a:stretch>
            <a:fillRect/>
          </a:stretch>
        </p:blipFill>
        <p:spPr bwMode="auto">
          <a:xfrm>
            <a:off x="5013325" y="100013"/>
            <a:ext cx="200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51060" t="44012" r="4790" b="35855"/>
          <a:stretch>
            <a:fillRect/>
          </a:stretch>
        </p:blipFill>
        <p:spPr bwMode="auto">
          <a:xfrm>
            <a:off x="7019925" y="100013"/>
            <a:ext cx="1944688"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323528" y="-7366"/>
            <a:ext cx="4689797" cy="916086"/>
          </a:xfrm>
        </p:spPr>
        <p:txBody>
          <a:bodyPr/>
          <a:lstStyle>
            <a:lvl1pPr>
              <a:defRPr sz="3600"/>
            </a:lvl1pPr>
          </a:lstStyle>
          <a:p>
            <a:r>
              <a:rPr lang="pt-BR" dirty="0" smtClean="0"/>
              <a:t>Clique para editar o estilo do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4"/>
          <p:cNvSpPr>
            <a:spLocks noGrp="1"/>
          </p:cNvSpPr>
          <p:nvPr>
            <p:ph type="dt" sz="half" idx="10"/>
          </p:nvPr>
        </p:nvSpPr>
        <p:spPr>
          <a:xfrm>
            <a:off x="457200" y="6356350"/>
            <a:ext cx="2133600" cy="365125"/>
          </a:xfrm>
        </p:spPr>
        <p:txBody>
          <a:bodyPr/>
          <a:lstStyle>
            <a:lvl1pPr>
              <a:defRPr sz="1200" b="0">
                <a:solidFill>
                  <a:schemeClr val="tx1"/>
                </a:solidFill>
              </a:defRPr>
            </a:lvl1pPr>
          </a:lstStyle>
          <a:p>
            <a:pPr>
              <a:defRPr/>
            </a:pPr>
            <a:fld id="{29A75C79-FD71-4BC5-9BCA-D80E091611C1}" type="datetimeFigureOut">
              <a:rPr lang="pt-BR"/>
              <a:pPr>
                <a:defRPr/>
              </a:pPr>
              <a:t>17/09/2013</a:t>
            </a:fld>
            <a:endParaRPr lang="pt-BR"/>
          </a:p>
        </p:txBody>
      </p:sp>
      <p:sp>
        <p:nvSpPr>
          <p:cNvPr id="8"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9" name="Espaço Reservado para Número de Slid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8415C7A-B419-453B-9BFE-49469B138B5F}" type="slidenum">
              <a:rPr lang="pt-BR"/>
              <a:pPr>
                <a:defRPr/>
              </a:pPr>
              <a:t>‹nº›</a:t>
            </a:fld>
            <a:endParaRPr lang="pt-BR"/>
          </a:p>
        </p:txBody>
      </p:sp>
    </p:spTree>
    <p:extLst>
      <p:ext uri="{BB962C8B-B14F-4D97-AF65-F5344CB8AC3E}">
        <p14:creationId xmlns:p14="http://schemas.microsoft.com/office/powerpoint/2010/main" val="16285271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51060" t="23882" r="4790" b="55988"/>
          <a:stretch>
            <a:fillRect/>
          </a:stretch>
        </p:blipFill>
        <p:spPr bwMode="auto">
          <a:xfrm>
            <a:off x="5013325" y="100013"/>
            <a:ext cx="200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51060" t="44012" r="4790" b="35855"/>
          <a:stretch>
            <a:fillRect/>
          </a:stretch>
        </p:blipFill>
        <p:spPr bwMode="auto">
          <a:xfrm>
            <a:off x="7019925" y="100013"/>
            <a:ext cx="1944688"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395536" y="0"/>
            <a:ext cx="4617789" cy="785813"/>
          </a:xfrm>
        </p:spPr>
        <p:txBody>
          <a:bodyPr/>
          <a:lstStyle>
            <a:lvl1pPr>
              <a:defRPr sz="3600"/>
            </a:lvl1p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9" name="Espaço Reservado para Data 6"/>
          <p:cNvSpPr>
            <a:spLocks noGrp="1"/>
          </p:cNvSpPr>
          <p:nvPr>
            <p:ph type="dt" sz="half" idx="10"/>
          </p:nvPr>
        </p:nvSpPr>
        <p:spPr>
          <a:xfrm>
            <a:off x="457200" y="6356350"/>
            <a:ext cx="2133600" cy="365125"/>
          </a:xfrm>
        </p:spPr>
        <p:txBody>
          <a:bodyPr/>
          <a:lstStyle>
            <a:lvl1pPr>
              <a:defRPr sz="1200" b="0">
                <a:solidFill>
                  <a:schemeClr val="tx1"/>
                </a:solidFill>
              </a:defRPr>
            </a:lvl1pPr>
          </a:lstStyle>
          <a:p>
            <a:pPr>
              <a:defRPr/>
            </a:pPr>
            <a:fld id="{EA3B7055-6E4F-4C68-B089-59C6791E8742}" type="datetimeFigureOut">
              <a:rPr lang="pt-BR"/>
              <a:pPr>
                <a:defRPr/>
              </a:pPr>
              <a:t>17/09/2013</a:t>
            </a:fld>
            <a:endParaRPr lang="pt-BR"/>
          </a:p>
        </p:txBody>
      </p:sp>
      <p:sp>
        <p:nvSpPr>
          <p:cNvPr id="10" name="Espaço Reservado para Rodapé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11" name="Espaço Reservado para Número de Slid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66105C5-6D06-4B85-A589-C19B174DB6AD}" type="slidenum">
              <a:rPr lang="pt-BR"/>
              <a:pPr>
                <a:defRPr/>
              </a:pPr>
              <a:t>‹nº›</a:t>
            </a:fld>
            <a:endParaRPr lang="pt-BR"/>
          </a:p>
        </p:txBody>
      </p:sp>
    </p:spTree>
    <p:extLst>
      <p:ext uri="{BB962C8B-B14F-4D97-AF65-F5344CB8AC3E}">
        <p14:creationId xmlns:p14="http://schemas.microsoft.com/office/powerpoint/2010/main" val="1271953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3"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5373" t="45061" r="27847" b="36594"/>
          <a:stretch>
            <a:fillRect/>
          </a:stretch>
        </p:blipFill>
        <p:spPr bwMode="auto">
          <a:xfrm>
            <a:off x="6924675" y="973138"/>
            <a:ext cx="21113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67544" y="-20090"/>
            <a:ext cx="6457131" cy="856802"/>
          </a:xfrm>
        </p:spPr>
        <p:txBody>
          <a:bodyPr/>
          <a:lstStyle>
            <a:lvl1pPr>
              <a:defRPr sz="3600"/>
            </a:lvl1pPr>
          </a:lstStyle>
          <a:p>
            <a:r>
              <a:rPr lang="pt-BR" dirty="0" smtClean="0"/>
              <a:t>Clique para editar o estilo do título mestre</a:t>
            </a:r>
            <a:endParaRPr lang="pt-BR" dirty="0"/>
          </a:p>
        </p:txBody>
      </p:sp>
      <p:sp>
        <p:nvSpPr>
          <p:cNvPr id="4" name="Espaço Reservado para Data 2"/>
          <p:cNvSpPr>
            <a:spLocks noGrp="1"/>
          </p:cNvSpPr>
          <p:nvPr>
            <p:ph type="dt" sz="half" idx="10"/>
          </p:nvPr>
        </p:nvSpPr>
        <p:spPr>
          <a:xfrm>
            <a:off x="457200" y="6356350"/>
            <a:ext cx="2133600" cy="365125"/>
          </a:xfrm>
        </p:spPr>
        <p:txBody>
          <a:bodyPr/>
          <a:lstStyle>
            <a:lvl1pPr>
              <a:defRPr sz="1200" b="0">
                <a:solidFill>
                  <a:schemeClr val="tx1"/>
                </a:solidFill>
              </a:defRPr>
            </a:lvl1pPr>
          </a:lstStyle>
          <a:p>
            <a:pPr>
              <a:defRPr/>
            </a:pPr>
            <a:fld id="{8DB98435-1C56-47F5-8CD5-E6B961C5E2A3}" type="datetimeFigureOut">
              <a:rPr lang="pt-BR"/>
              <a:pPr>
                <a:defRPr/>
              </a:pPr>
              <a:t>17/09/2013</a:t>
            </a:fld>
            <a:endParaRPr lang="pt-BR"/>
          </a:p>
        </p:txBody>
      </p:sp>
      <p:sp>
        <p:nvSpPr>
          <p:cNvPr id="5" name="Espaço Reservado para Rodapé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5A95430-7093-4706-BD71-1FAB0262A940}" type="slidenum">
              <a:rPr lang="pt-BR"/>
              <a:pPr>
                <a:defRPr/>
              </a:pPr>
              <a:t>‹nº›</a:t>
            </a:fld>
            <a:endParaRPr lang="pt-BR"/>
          </a:p>
        </p:txBody>
      </p:sp>
    </p:spTree>
    <p:extLst>
      <p:ext uri="{BB962C8B-B14F-4D97-AF65-F5344CB8AC3E}">
        <p14:creationId xmlns:p14="http://schemas.microsoft.com/office/powerpoint/2010/main" val="4337393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p:spPr>
        <p:txBody>
          <a:bodyPr/>
          <a:lstStyle>
            <a:lvl1pPr>
              <a:defRPr sz="1200" b="0">
                <a:solidFill>
                  <a:schemeClr val="tx1"/>
                </a:solidFill>
              </a:defRPr>
            </a:lvl1pPr>
          </a:lstStyle>
          <a:p>
            <a:pPr>
              <a:defRPr/>
            </a:pPr>
            <a:fld id="{CC9855A3-7F90-4B08-9F97-62010E339D47}" type="datetimeFigureOut">
              <a:rPr lang="pt-BR"/>
              <a:pPr>
                <a:defRPr/>
              </a:pPr>
              <a:t>17/09/2013</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C456DBF-BD71-4B93-916F-CAC8E42B6E66}" type="slidenum">
              <a:rPr lang="pt-BR"/>
              <a:pPr>
                <a:defRPr/>
              </a:pPr>
              <a:t>‹nº›</a:t>
            </a:fld>
            <a:endParaRPr lang="pt-BR"/>
          </a:p>
        </p:txBody>
      </p:sp>
    </p:spTree>
    <p:extLst>
      <p:ext uri="{BB962C8B-B14F-4D97-AF65-F5344CB8AC3E}">
        <p14:creationId xmlns:p14="http://schemas.microsoft.com/office/powerpoint/2010/main" val="31025420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5"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51060" t="23882" r="4790" b="55988"/>
          <a:stretch>
            <a:fillRect/>
          </a:stretch>
        </p:blipFill>
        <p:spPr bwMode="auto">
          <a:xfrm>
            <a:off x="5013325" y="100013"/>
            <a:ext cx="200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51060" t="44012" r="4790" b="35855"/>
          <a:stretch>
            <a:fillRect/>
          </a:stretch>
        </p:blipFill>
        <p:spPr bwMode="auto">
          <a:xfrm>
            <a:off x="7019925" y="100013"/>
            <a:ext cx="1944688"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7" name="Espaço Reservado para Data 4"/>
          <p:cNvSpPr>
            <a:spLocks noGrp="1"/>
          </p:cNvSpPr>
          <p:nvPr>
            <p:ph type="dt" sz="half" idx="10"/>
          </p:nvPr>
        </p:nvSpPr>
        <p:spPr>
          <a:xfrm>
            <a:off x="457200" y="6356350"/>
            <a:ext cx="2133600" cy="365125"/>
          </a:xfrm>
        </p:spPr>
        <p:txBody>
          <a:bodyPr/>
          <a:lstStyle>
            <a:lvl1pPr>
              <a:defRPr sz="1200" b="0">
                <a:solidFill>
                  <a:schemeClr val="tx1"/>
                </a:solidFill>
              </a:defRPr>
            </a:lvl1pPr>
          </a:lstStyle>
          <a:p>
            <a:pPr>
              <a:defRPr/>
            </a:pPr>
            <a:fld id="{2B9D6F2F-036D-4BC9-95DB-D47359BD424C}" type="datetimeFigureOut">
              <a:rPr lang="pt-BR"/>
              <a:pPr>
                <a:defRPr/>
              </a:pPr>
              <a:t>17/09/2013</a:t>
            </a:fld>
            <a:endParaRPr lang="pt-BR"/>
          </a:p>
        </p:txBody>
      </p:sp>
      <p:sp>
        <p:nvSpPr>
          <p:cNvPr id="8"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9" name="Espaço Reservado para Número de Slid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8AEA283-314C-4737-AA47-4901FFD6F72A}" type="slidenum">
              <a:rPr lang="pt-BR"/>
              <a:pPr>
                <a:defRPr/>
              </a:pPr>
              <a:t>‹nº›</a:t>
            </a:fld>
            <a:endParaRPr lang="pt-BR"/>
          </a:p>
        </p:txBody>
      </p:sp>
    </p:spTree>
    <p:extLst>
      <p:ext uri="{BB962C8B-B14F-4D97-AF65-F5344CB8AC3E}">
        <p14:creationId xmlns:p14="http://schemas.microsoft.com/office/powerpoint/2010/main" val="126256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5"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51060" t="23882" r="4790" b="55988"/>
          <a:stretch>
            <a:fillRect/>
          </a:stretch>
        </p:blipFill>
        <p:spPr bwMode="auto">
          <a:xfrm>
            <a:off x="5013325" y="100013"/>
            <a:ext cx="200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51060" t="44012" r="4790" b="35855"/>
          <a:stretch>
            <a:fillRect/>
          </a:stretch>
        </p:blipFill>
        <p:spPr bwMode="auto">
          <a:xfrm>
            <a:off x="7019925" y="100013"/>
            <a:ext cx="1944688"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7" name="Espaço Reservado para Data 4"/>
          <p:cNvSpPr>
            <a:spLocks noGrp="1"/>
          </p:cNvSpPr>
          <p:nvPr>
            <p:ph type="dt" sz="half" idx="10"/>
          </p:nvPr>
        </p:nvSpPr>
        <p:spPr>
          <a:xfrm>
            <a:off x="457200" y="6356350"/>
            <a:ext cx="2133600" cy="365125"/>
          </a:xfrm>
        </p:spPr>
        <p:txBody>
          <a:bodyPr/>
          <a:lstStyle>
            <a:lvl1pPr>
              <a:defRPr sz="1200" b="0">
                <a:solidFill>
                  <a:schemeClr val="tx1"/>
                </a:solidFill>
              </a:defRPr>
            </a:lvl1pPr>
          </a:lstStyle>
          <a:p>
            <a:pPr>
              <a:defRPr/>
            </a:pPr>
            <a:fld id="{9536EF84-6108-4ABD-AF32-1CE5CF54EB0C}" type="datetimeFigureOut">
              <a:rPr lang="pt-BR"/>
              <a:pPr>
                <a:defRPr/>
              </a:pPr>
              <a:t>17/09/2013</a:t>
            </a:fld>
            <a:endParaRPr lang="pt-BR"/>
          </a:p>
        </p:txBody>
      </p:sp>
      <p:sp>
        <p:nvSpPr>
          <p:cNvPr id="8"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9" name="Espaço Reservado para Número de Slid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8ADDD49-D544-4E8A-B6A2-E5E3929E6B1C}" type="slidenum">
              <a:rPr lang="pt-BR"/>
              <a:pPr>
                <a:defRPr/>
              </a:pPr>
              <a:t>‹nº›</a:t>
            </a:fld>
            <a:endParaRPr lang="pt-BR"/>
          </a:p>
        </p:txBody>
      </p:sp>
    </p:spTree>
    <p:extLst>
      <p:ext uri="{BB962C8B-B14F-4D97-AF65-F5344CB8AC3E}">
        <p14:creationId xmlns:p14="http://schemas.microsoft.com/office/powerpoint/2010/main" val="274920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dirty="0"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p>
        </p:txBody>
      </p:sp>
      <p:pic>
        <p:nvPicPr>
          <p:cNvPr id="102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8" y="6600825"/>
            <a:ext cx="91011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ço Reservado para Data 3"/>
          <p:cNvSpPr>
            <a:spLocks noGrp="1"/>
          </p:cNvSpPr>
          <p:nvPr>
            <p:ph type="dt" sz="half" idx="2"/>
          </p:nvPr>
        </p:nvSpPr>
        <p:spPr>
          <a:xfrm>
            <a:off x="250825" y="6597650"/>
            <a:ext cx="6275388" cy="2413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tx1"/>
                </a:solidFill>
                <a:latin typeface="+mn-lt"/>
              </a:defRPr>
            </a:lvl1pPr>
          </a:lstStyle>
          <a:p>
            <a:pPr>
              <a:defRPr/>
            </a:pPr>
            <a:r>
              <a:rPr lang="pt-BR" b="1">
                <a:solidFill>
                  <a:srgbClr val="074468"/>
                </a:solidFill>
              </a:rPr>
              <a:t>NOME DA ÁREA OU CAMPUS (CAIXA ALTA) – Responsável pela apresentação (caixa alta e baixa)</a:t>
            </a:r>
          </a:p>
          <a:p>
            <a:pPr>
              <a:defRPr/>
            </a:pPr>
            <a:endParaRPr lang="pt-BR" sz="110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rgbClr val="074468"/>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74468"/>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hyperlink" Target="http://pt.wikipedia.org/wiki/Intelig%C3%AAncia#cite_note-etimo-intelecto-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19654" y="4307185"/>
            <a:ext cx="9144000" cy="561975"/>
          </a:xfrm>
          <a:prstGeom prst="rect">
            <a:avLst/>
          </a:prstGeom>
        </p:spPr>
        <p:txBody>
          <a:bodyPr anchor="ctr"/>
          <a:lstStyle/>
          <a:p>
            <a:pPr algn="ctr" fontAlgn="auto">
              <a:spcAft>
                <a:spcPts val="0"/>
              </a:spcAft>
              <a:defRPr/>
            </a:pPr>
            <a:r>
              <a:rPr lang="pt-BR" sz="3200" dirty="0"/>
              <a:t>GESTÃO DA INFORMAÇÃO E DA INTELIGÊNCIA COMPETITIVA</a:t>
            </a:r>
            <a:endParaRPr lang="pt-BR" sz="3200" b="1" dirty="0">
              <a:solidFill>
                <a:srgbClr val="074468"/>
              </a:solidFill>
            </a:endParaRPr>
          </a:p>
        </p:txBody>
      </p:sp>
      <p:sp>
        <p:nvSpPr>
          <p:cNvPr id="13315" name="Título 1"/>
          <p:cNvSpPr txBox="1">
            <a:spLocks/>
          </p:cNvSpPr>
          <p:nvPr/>
        </p:nvSpPr>
        <p:spPr bwMode="auto">
          <a:xfrm>
            <a:off x="0" y="5229225"/>
            <a:ext cx="9144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pt-BR" b="1" dirty="0" smtClean="0">
                <a:solidFill>
                  <a:srgbClr val="B1C800"/>
                </a:solidFill>
              </a:rPr>
              <a:t>MBA em Gestão Empresarial</a:t>
            </a:r>
            <a:endParaRPr lang="pt-BR" b="1" dirty="0">
              <a:solidFill>
                <a:srgbClr val="B1C800"/>
              </a:solidFill>
            </a:endParaRPr>
          </a:p>
        </p:txBody>
      </p:sp>
      <p:sp>
        <p:nvSpPr>
          <p:cNvPr id="6" name="Título 1"/>
          <p:cNvSpPr txBox="1">
            <a:spLocks/>
          </p:cNvSpPr>
          <p:nvPr/>
        </p:nvSpPr>
        <p:spPr>
          <a:xfrm>
            <a:off x="-36513" y="5949950"/>
            <a:ext cx="9144001" cy="561975"/>
          </a:xfrm>
          <a:prstGeom prst="rect">
            <a:avLst/>
          </a:prstGeom>
        </p:spPr>
        <p:txBody>
          <a:bodyPr anchor="ctr"/>
          <a:lstStyle/>
          <a:p>
            <a:pPr algn="ctr" fontAlgn="auto">
              <a:spcAft>
                <a:spcPts val="0"/>
              </a:spcAft>
              <a:defRPr/>
            </a:pPr>
            <a:r>
              <a:rPr lang="pt-BR" sz="1200" dirty="0">
                <a:solidFill>
                  <a:schemeClr val="tx2"/>
                </a:solidFill>
                <a:latin typeface="+mj-lt"/>
                <a:ea typeface="+mj-ea"/>
                <a:cs typeface="+mj-cs"/>
              </a:rPr>
              <a:t>Rio de Janeiro, </a:t>
            </a:r>
            <a:r>
              <a:rPr lang="pt-BR" sz="1200" dirty="0" smtClean="0">
                <a:solidFill>
                  <a:schemeClr val="tx2"/>
                </a:solidFill>
                <a:latin typeface="+mj-lt"/>
                <a:ea typeface="+mj-ea"/>
                <a:cs typeface="+mj-cs"/>
              </a:rPr>
              <a:t>25 de Agosto de 2013 </a:t>
            </a:r>
            <a:endParaRPr lang="pt-BR" sz="1200" dirty="0">
              <a:solidFill>
                <a:schemeClr val="tx2"/>
              </a:solidFill>
              <a:latin typeface="+mj-lt"/>
              <a:ea typeface="+mj-ea"/>
              <a:cs typeface="+mj-cs"/>
            </a:endParaRPr>
          </a:p>
        </p:txBody>
      </p:sp>
      <p:pic>
        <p:nvPicPr>
          <p:cNvPr id="13317" name="Picture 11"/>
          <p:cNvPicPr>
            <a:picLocks noChangeAspect="1" noChangeArrowheads="1"/>
          </p:cNvPicPr>
          <p:nvPr/>
        </p:nvPicPr>
        <p:blipFill>
          <a:blip r:embed="rId4">
            <a:extLst>
              <a:ext uri="{28A0092B-C50C-407E-A947-70E740481C1C}">
                <a14:useLocalDpi xmlns:a14="http://schemas.microsoft.com/office/drawing/2010/main" val="0"/>
              </a:ext>
            </a:extLst>
          </a:blip>
          <a:srcRect l="2579" t="6602"/>
          <a:stretch>
            <a:fillRect/>
          </a:stretch>
        </p:blipFill>
        <p:spPr bwMode="auto">
          <a:xfrm>
            <a:off x="398463" y="1238250"/>
            <a:ext cx="8264525"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Gestão da Informação</a:t>
            </a:r>
            <a:endParaRPr lang="pt-BR" dirty="0"/>
          </a:p>
        </p:txBody>
      </p:sp>
      <p:sp>
        <p:nvSpPr>
          <p:cNvPr id="4" name="Content Placeholder 3"/>
          <p:cNvSpPr>
            <a:spLocks noGrp="1"/>
          </p:cNvSpPr>
          <p:nvPr>
            <p:ph idx="1"/>
          </p:nvPr>
        </p:nvSpPr>
        <p:spPr/>
        <p:txBody>
          <a:bodyPr/>
          <a:lstStyle/>
          <a:p>
            <a:r>
              <a:rPr lang="pt-BR" dirty="0" smtClean="0"/>
              <a:t>Processo que consiste nas atividades de busca, identificação, classificação, processamento, armazenamento e disseminação de informações, independentemente do formato ou meio em que se encontra.</a:t>
            </a:r>
            <a:endParaRPr lang="pt-BR" dirty="0"/>
          </a:p>
        </p:txBody>
      </p:sp>
    </p:spTree>
    <p:extLst>
      <p:ext uri="{BB962C8B-B14F-4D97-AF65-F5344CB8AC3E}">
        <p14:creationId xmlns:p14="http://schemas.microsoft.com/office/powerpoint/2010/main" val="572851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Gestão da Informação</a:t>
            </a:r>
            <a:endParaRPr lang="pt-BR" dirty="0"/>
          </a:p>
        </p:txBody>
      </p:sp>
      <p:sp>
        <p:nvSpPr>
          <p:cNvPr id="4" name="Content Placeholder 3"/>
          <p:cNvSpPr>
            <a:spLocks noGrp="1"/>
          </p:cNvSpPr>
          <p:nvPr>
            <p:ph idx="1"/>
          </p:nvPr>
        </p:nvSpPr>
        <p:spPr/>
        <p:txBody>
          <a:bodyPr/>
          <a:lstStyle/>
          <a:p>
            <a:r>
              <a:rPr lang="pt-BR" dirty="0" smtClean="0"/>
              <a:t>Atividades</a:t>
            </a:r>
          </a:p>
          <a:p>
            <a:pPr lvl="1"/>
            <a:r>
              <a:rPr lang="pt-BR" dirty="0" smtClean="0"/>
              <a:t>Busca</a:t>
            </a:r>
          </a:p>
          <a:p>
            <a:pPr lvl="1"/>
            <a:r>
              <a:rPr lang="pt-BR" dirty="0" smtClean="0"/>
              <a:t>Identificação</a:t>
            </a:r>
          </a:p>
          <a:p>
            <a:pPr lvl="1"/>
            <a:r>
              <a:rPr lang="pt-BR" dirty="0" smtClean="0"/>
              <a:t>Classificação (Pública, Interna, Confidencial, Secreta)</a:t>
            </a:r>
          </a:p>
          <a:p>
            <a:pPr lvl="1"/>
            <a:r>
              <a:rPr lang="pt-BR" dirty="0" smtClean="0"/>
              <a:t>Processamento</a:t>
            </a:r>
          </a:p>
          <a:p>
            <a:pPr lvl="1"/>
            <a:r>
              <a:rPr lang="pt-BR" dirty="0" smtClean="0"/>
              <a:t>Armazenamento</a:t>
            </a:r>
          </a:p>
          <a:p>
            <a:pPr lvl="1"/>
            <a:r>
              <a:rPr lang="pt-BR" dirty="0" smtClean="0"/>
              <a:t>Disseminação</a:t>
            </a:r>
            <a:endParaRPr lang="pt-BR" dirty="0"/>
          </a:p>
        </p:txBody>
      </p:sp>
    </p:spTree>
    <p:extLst>
      <p:ext uri="{BB962C8B-B14F-4D97-AF65-F5344CB8AC3E}">
        <p14:creationId xmlns:p14="http://schemas.microsoft.com/office/powerpoint/2010/main" val="1302140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4330824" cy="634082"/>
          </a:xfrm>
        </p:spPr>
        <p:txBody>
          <a:bodyPr/>
          <a:lstStyle/>
          <a:p>
            <a:r>
              <a:rPr lang="en-US" dirty="0" smtClean="0"/>
              <a:t>3 </a:t>
            </a:r>
            <a:r>
              <a:rPr lang="en-US" dirty="0" err="1" smtClean="0"/>
              <a:t>Níveis</a:t>
            </a:r>
            <a:endParaRPr lang="pt-BR"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28011876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4557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Inteligência</a:t>
            </a:r>
            <a:endParaRPr lang="pt-BR" dirty="0"/>
          </a:p>
        </p:txBody>
      </p:sp>
      <p:sp>
        <p:nvSpPr>
          <p:cNvPr id="3" name="Content Placeholder 2"/>
          <p:cNvSpPr>
            <a:spLocks noGrp="1"/>
          </p:cNvSpPr>
          <p:nvPr>
            <p:ph idx="1"/>
          </p:nvPr>
        </p:nvSpPr>
        <p:spPr/>
        <p:txBody>
          <a:bodyPr/>
          <a:lstStyle/>
          <a:p>
            <a:r>
              <a:rPr lang="pt-BR" dirty="0"/>
              <a:t>Latim </a:t>
            </a:r>
            <a:r>
              <a:rPr lang="pt-BR" b="1" i="1" dirty="0"/>
              <a:t>intellectus</a:t>
            </a:r>
            <a:r>
              <a:rPr lang="pt-BR" baseline="30000" dirty="0">
                <a:hlinkClick r:id="rId2"/>
              </a:rPr>
              <a:t>2</a:t>
            </a:r>
            <a:r>
              <a:rPr lang="pt-BR" dirty="0"/>
              <a:t> , de </a:t>
            </a:r>
            <a:r>
              <a:rPr lang="pt-BR" i="1" dirty="0"/>
              <a:t>intelligere</a:t>
            </a:r>
            <a:r>
              <a:rPr lang="pt-BR" dirty="0"/>
              <a:t> = inteligir, entender, compreender. Composto de </a:t>
            </a:r>
            <a:r>
              <a:rPr lang="pt-BR" i="1" dirty="0"/>
              <a:t>íntus</a:t>
            </a:r>
            <a:r>
              <a:rPr lang="pt-BR" dirty="0"/>
              <a:t> = dentro e </a:t>
            </a:r>
            <a:r>
              <a:rPr lang="pt-BR" i="1" dirty="0"/>
              <a:t>lègere</a:t>
            </a:r>
            <a:r>
              <a:rPr lang="pt-BR" dirty="0"/>
              <a:t> = recolher, escolher, </a:t>
            </a:r>
            <a:r>
              <a:rPr lang="pt-BR" dirty="0" smtClean="0"/>
              <a:t>ler.</a:t>
            </a:r>
          </a:p>
          <a:p>
            <a:r>
              <a:rPr lang="pt-BR" dirty="0"/>
              <a:t>Faculdade que a alma tem de formar ideias gerais, após tê-las criticado e distintiguido por meio do juízo; mais concretamente, "modo de entender".</a:t>
            </a:r>
          </a:p>
        </p:txBody>
      </p:sp>
    </p:spTree>
    <p:extLst>
      <p:ext uri="{BB962C8B-B14F-4D97-AF65-F5344CB8AC3E}">
        <p14:creationId xmlns:p14="http://schemas.microsoft.com/office/powerpoint/2010/main" val="1408616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Competição</a:t>
            </a:r>
            <a:endParaRPr lang="pt-BR" dirty="0"/>
          </a:p>
        </p:txBody>
      </p:sp>
      <p:sp>
        <p:nvSpPr>
          <p:cNvPr id="3" name="Content Placeholder 2"/>
          <p:cNvSpPr>
            <a:spLocks noGrp="1"/>
          </p:cNvSpPr>
          <p:nvPr>
            <p:ph idx="1"/>
          </p:nvPr>
        </p:nvSpPr>
        <p:spPr/>
        <p:txBody>
          <a:bodyPr/>
          <a:lstStyle/>
          <a:p>
            <a:r>
              <a:rPr lang="pt-BR" sz="2400" dirty="0"/>
              <a:t>Competição é a interação de indivíduos da mesma espécie ou espécie diferentes (humana, animal ou vegetal) que disputam algo. Esta disputa pode ser pelo alimento, pelo território, pela luminosidade, pelo emprego, pela fêmea, pelo macho, etc. Logo, a competição pode ser entre a mesma espécie (intraespecífica) ou de espécie diferente (interespecífica). Em ambos os casos, esse tipo de interação favorece um processo seletivo que culmina, geralmente, com a preservação das formas de vida mais bem adaptadas ao meio ambiente, e com a extinção de indivíduos com baixo poder adaptativo</a:t>
            </a:r>
            <a:r>
              <a:rPr lang="pt-BR" sz="2400" dirty="0" smtClean="0"/>
              <a:t>.</a:t>
            </a:r>
          </a:p>
        </p:txBody>
      </p:sp>
    </p:spTree>
    <p:extLst>
      <p:ext uri="{BB962C8B-B14F-4D97-AF65-F5344CB8AC3E}">
        <p14:creationId xmlns:p14="http://schemas.microsoft.com/office/powerpoint/2010/main" val="3064018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Competição</a:t>
            </a:r>
            <a:endParaRPr lang="pt-BR" dirty="0"/>
          </a:p>
        </p:txBody>
      </p:sp>
      <p:sp>
        <p:nvSpPr>
          <p:cNvPr id="3" name="Content Placeholder 2"/>
          <p:cNvSpPr>
            <a:spLocks noGrp="1"/>
          </p:cNvSpPr>
          <p:nvPr>
            <p:ph idx="1"/>
          </p:nvPr>
        </p:nvSpPr>
        <p:spPr>
          <a:xfrm>
            <a:off x="457200" y="2708921"/>
            <a:ext cx="8229600" cy="1944216"/>
          </a:xfrm>
        </p:spPr>
        <p:txBody>
          <a:bodyPr/>
          <a:lstStyle/>
          <a:p>
            <a:r>
              <a:rPr lang="pt-BR" dirty="0"/>
              <a:t>A idéia da competição acirrada e a cooperação são aplicáveis a várias outras áreas cotidiana, por exemplo, naadministração de negócios</a:t>
            </a:r>
            <a:r>
              <a:rPr lang="pt-BR" dirty="0" smtClean="0"/>
              <a:t>.</a:t>
            </a:r>
            <a:endParaRPr lang="pt-BR" dirty="0"/>
          </a:p>
        </p:txBody>
      </p:sp>
    </p:spTree>
    <p:extLst>
      <p:ext uri="{BB962C8B-B14F-4D97-AF65-F5344CB8AC3E}">
        <p14:creationId xmlns:p14="http://schemas.microsoft.com/office/powerpoint/2010/main" val="2549420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Inteligência competitiva</a:t>
            </a:r>
            <a:endParaRPr lang="pt-BR" dirty="0"/>
          </a:p>
        </p:txBody>
      </p:sp>
      <p:sp>
        <p:nvSpPr>
          <p:cNvPr id="3" name="Content Placeholder 2"/>
          <p:cNvSpPr>
            <a:spLocks noGrp="1"/>
          </p:cNvSpPr>
          <p:nvPr>
            <p:ph idx="1"/>
          </p:nvPr>
        </p:nvSpPr>
        <p:spPr>
          <a:xfrm>
            <a:off x="457200" y="1340768"/>
            <a:ext cx="8229600" cy="4525963"/>
          </a:xfrm>
        </p:spPr>
        <p:txBody>
          <a:bodyPr/>
          <a:lstStyle/>
          <a:p>
            <a:r>
              <a:rPr lang="pt-BR" dirty="0"/>
              <a:t>A Inteligência Competitiva (IC) busca identificar tendências do mercado, desenvolver análises estratégicas, descobrir oportunidades e mapear riscos através de metodologias científicas.</a:t>
            </a:r>
          </a:p>
          <a:p>
            <a:r>
              <a:rPr lang="pt-BR" dirty="0"/>
              <a:t>A Inteligência Competitiva é o processo contínuo de monitoramento e análise estratégica dos cenários e conjunturas mercadológicas em que determinada empresa está </a:t>
            </a:r>
            <a:r>
              <a:rPr lang="pt-BR" dirty="0" smtClean="0"/>
              <a:t>inserida</a:t>
            </a:r>
            <a:endParaRPr lang="pt-BR" dirty="0"/>
          </a:p>
        </p:txBody>
      </p:sp>
    </p:spTree>
    <p:extLst>
      <p:ext uri="{BB962C8B-B14F-4D97-AF65-F5344CB8AC3E}">
        <p14:creationId xmlns:p14="http://schemas.microsoft.com/office/powerpoint/2010/main" val="3960718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4402832" cy="562074"/>
          </a:xfrm>
        </p:spPr>
        <p:txBody>
          <a:bodyPr/>
          <a:lstStyle/>
          <a:p>
            <a:r>
              <a:rPr lang="en-US" dirty="0" err="1" smtClean="0"/>
              <a:t>Concorrência</a:t>
            </a:r>
            <a:endParaRPr lang="pt-BR" dirty="0"/>
          </a:p>
        </p:txBody>
      </p:sp>
      <p:sp>
        <p:nvSpPr>
          <p:cNvPr id="3" name="Espaço Reservado para Conteúdo 2"/>
          <p:cNvSpPr>
            <a:spLocks noGrp="1"/>
          </p:cNvSpPr>
          <p:nvPr>
            <p:ph idx="1"/>
          </p:nvPr>
        </p:nvSpPr>
        <p:spPr/>
        <p:txBody>
          <a:bodyPr/>
          <a:lstStyle/>
          <a:p>
            <a:r>
              <a:rPr lang="en-US" sz="2400" dirty="0" err="1" smtClean="0"/>
              <a:t>Identificar</a:t>
            </a:r>
            <a:r>
              <a:rPr lang="en-US" sz="2400" dirty="0" smtClean="0"/>
              <a:t> </a:t>
            </a:r>
            <a:r>
              <a:rPr lang="en-US" sz="2400" dirty="0" err="1" smtClean="0"/>
              <a:t>concorrentes</a:t>
            </a:r>
            <a:r>
              <a:rPr lang="en-US" sz="2400" dirty="0" smtClean="0"/>
              <a:t> (</a:t>
            </a:r>
            <a:r>
              <a:rPr lang="en-US" sz="2400" dirty="0" err="1" smtClean="0"/>
              <a:t>Máximo</a:t>
            </a:r>
            <a:r>
              <a:rPr lang="en-US" sz="2400" dirty="0" smtClean="0"/>
              <a:t> de 5 </a:t>
            </a:r>
            <a:r>
              <a:rPr lang="en-US" sz="2400" dirty="0" err="1" smtClean="0"/>
              <a:t>concorrentes</a:t>
            </a:r>
            <a:r>
              <a:rPr lang="en-US" sz="2400" dirty="0" smtClean="0"/>
              <a:t>)</a:t>
            </a:r>
          </a:p>
          <a:p>
            <a:r>
              <a:rPr lang="en-US" sz="2400" dirty="0" err="1" smtClean="0"/>
              <a:t>Nomear</a:t>
            </a:r>
            <a:r>
              <a:rPr lang="en-US" sz="2400" dirty="0" smtClean="0"/>
              <a:t> </a:t>
            </a:r>
            <a:r>
              <a:rPr lang="en-US" sz="2400" dirty="0" err="1" smtClean="0"/>
              <a:t>uma</a:t>
            </a:r>
            <a:r>
              <a:rPr lang="en-US" sz="2400" dirty="0" smtClean="0"/>
              <a:t> </a:t>
            </a:r>
            <a:r>
              <a:rPr lang="en-US" sz="2400" dirty="0" err="1" smtClean="0"/>
              <a:t>pessoa</a:t>
            </a:r>
            <a:r>
              <a:rPr lang="en-US" sz="2400" dirty="0" smtClean="0"/>
              <a:t>, com </a:t>
            </a:r>
            <a:r>
              <a:rPr lang="en-US" sz="2400" dirty="0" err="1" smtClean="0"/>
              <a:t>elevada</a:t>
            </a:r>
            <a:r>
              <a:rPr lang="en-US" sz="2400" dirty="0" smtClean="0"/>
              <a:t> </a:t>
            </a:r>
            <a:r>
              <a:rPr lang="en-US" sz="2400" dirty="0" err="1" smtClean="0"/>
              <a:t>experiência</a:t>
            </a:r>
            <a:r>
              <a:rPr lang="en-US" sz="2400" dirty="0" smtClean="0"/>
              <a:t>  </a:t>
            </a:r>
            <a:r>
              <a:rPr lang="en-US" sz="2400" dirty="0" err="1" smtClean="0"/>
              <a:t>na</a:t>
            </a:r>
            <a:r>
              <a:rPr lang="en-US" sz="2400" dirty="0" smtClean="0"/>
              <a:t> </a:t>
            </a:r>
            <a:r>
              <a:rPr lang="en-US" sz="2400" dirty="0" err="1" smtClean="0"/>
              <a:t>empresa</a:t>
            </a:r>
            <a:r>
              <a:rPr lang="en-US" sz="2400" dirty="0" smtClean="0"/>
              <a:t>, </a:t>
            </a:r>
            <a:r>
              <a:rPr lang="en-US" sz="2400" dirty="0" err="1" smtClean="0"/>
              <a:t>para</a:t>
            </a:r>
            <a:r>
              <a:rPr lang="en-US" sz="2400" dirty="0" smtClean="0"/>
              <a:t> </a:t>
            </a:r>
            <a:r>
              <a:rPr lang="en-US" sz="2400" dirty="0" err="1" smtClean="0"/>
              <a:t>supervisionar</a:t>
            </a:r>
            <a:r>
              <a:rPr lang="en-US" sz="2400" dirty="0" smtClean="0"/>
              <a:t> a </a:t>
            </a:r>
            <a:r>
              <a:rPr lang="en-US" sz="2400" dirty="0" err="1" smtClean="0"/>
              <a:t>coleta</a:t>
            </a:r>
            <a:r>
              <a:rPr lang="en-US" sz="2400" dirty="0" smtClean="0"/>
              <a:t> de </a:t>
            </a:r>
            <a:r>
              <a:rPr lang="en-US" sz="2400" dirty="0" err="1" smtClean="0"/>
              <a:t>informações</a:t>
            </a:r>
            <a:r>
              <a:rPr lang="en-US" sz="2400" dirty="0" smtClean="0"/>
              <a:t>, </a:t>
            </a:r>
            <a:r>
              <a:rPr lang="en-US" sz="2400" dirty="0" err="1" smtClean="0"/>
              <a:t>avaliar</a:t>
            </a:r>
            <a:r>
              <a:rPr lang="en-US" sz="2400" dirty="0" smtClean="0"/>
              <a:t> </a:t>
            </a:r>
            <a:r>
              <a:rPr lang="en-US" sz="2400" dirty="0" err="1" smtClean="0"/>
              <a:t>sua</a:t>
            </a:r>
            <a:r>
              <a:rPr lang="en-US" sz="2400" dirty="0" smtClean="0"/>
              <a:t> </a:t>
            </a:r>
            <a:r>
              <a:rPr lang="en-US" sz="2400" dirty="0" err="1" smtClean="0"/>
              <a:t>importância</a:t>
            </a:r>
            <a:r>
              <a:rPr lang="en-US" sz="2400" dirty="0" smtClean="0"/>
              <a:t> e </a:t>
            </a:r>
            <a:r>
              <a:rPr lang="en-US" sz="2400" dirty="0" err="1" smtClean="0"/>
              <a:t>fazer</a:t>
            </a:r>
            <a:r>
              <a:rPr lang="en-US" sz="2400" dirty="0" smtClean="0"/>
              <a:t> com </a:t>
            </a:r>
            <a:r>
              <a:rPr lang="en-US" sz="2400" dirty="0" err="1" smtClean="0"/>
              <a:t>que</a:t>
            </a:r>
            <a:r>
              <a:rPr lang="en-US" sz="2400" dirty="0" smtClean="0"/>
              <a:t> </a:t>
            </a:r>
            <a:r>
              <a:rPr lang="en-US" sz="2400" dirty="0" err="1" smtClean="0"/>
              <a:t>elas</a:t>
            </a:r>
            <a:r>
              <a:rPr lang="en-US" sz="2400" dirty="0" smtClean="0"/>
              <a:t> </a:t>
            </a:r>
            <a:r>
              <a:rPr lang="en-US" sz="2400" dirty="0" err="1" smtClean="0"/>
              <a:t>cheguem</a:t>
            </a:r>
            <a:r>
              <a:rPr lang="en-US" sz="2400" dirty="0" smtClean="0"/>
              <a:t> </a:t>
            </a:r>
            <a:r>
              <a:rPr lang="en-US" sz="2400" dirty="0" err="1" smtClean="0"/>
              <a:t>ao</a:t>
            </a:r>
            <a:r>
              <a:rPr lang="en-US" sz="2400" dirty="0" smtClean="0"/>
              <a:t> </a:t>
            </a:r>
            <a:r>
              <a:rPr lang="en-US" sz="2400" dirty="0" err="1" smtClean="0"/>
              <a:t>setor</a:t>
            </a:r>
            <a:r>
              <a:rPr lang="en-US" sz="2400" dirty="0" smtClean="0"/>
              <a:t> da </a:t>
            </a:r>
            <a:r>
              <a:rPr lang="en-US" sz="2400" dirty="0" err="1" smtClean="0"/>
              <a:t>empresa</a:t>
            </a:r>
            <a:r>
              <a:rPr lang="en-US" sz="2400" dirty="0" smtClean="0"/>
              <a:t> </a:t>
            </a:r>
            <a:r>
              <a:rPr lang="en-US" sz="2400" dirty="0" err="1" smtClean="0"/>
              <a:t>que</a:t>
            </a:r>
            <a:r>
              <a:rPr lang="en-US" sz="2400" dirty="0" smtClean="0"/>
              <a:t> </a:t>
            </a:r>
            <a:r>
              <a:rPr lang="en-US" sz="2400" dirty="0" err="1" smtClean="0"/>
              <a:t>poderá</a:t>
            </a:r>
            <a:r>
              <a:rPr lang="en-US" sz="2400" dirty="0" smtClean="0"/>
              <a:t> </a:t>
            </a:r>
            <a:r>
              <a:rPr lang="en-US" sz="2400" dirty="0" err="1" smtClean="0"/>
              <a:t>ser</a:t>
            </a:r>
            <a:r>
              <a:rPr lang="en-US" sz="2400" dirty="0" smtClean="0"/>
              <a:t> </a:t>
            </a:r>
            <a:r>
              <a:rPr lang="en-US" sz="2400" dirty="0" err="1" smtClean="0"/>
              <a:t>mais</a:t>
            </a:r>
            <a:r>
              <a:rPr lang="en-US" sz="2400" dirty="0" smtClean="0"/>
              <a:t> </a:t>
            </a:r>
            <a:r>
              <a:rPr lang="en-US" sz="2400" dirty="0" err="1" smtClean="0"/>
              <a:t>beneficiado</a:t>
            </a:r>
            <a:r>
              <a:rPr lang="en-US" sz="2400" dirty="0" smtClean="0"/>
              <a:t> </a:t>
            </a:r>
            <a:r>
              <a:rPr lang="en-US" sz="2400" dirty="0" err="1" smtClean="0"/>
              <a:t>por</a:t>
            </a:r>
            <a:r>
              <a:rPr lang="en-US" sz="2400" dirty="0"/>
              <a:t> </a:t>
            </a:r>
            <a:r>
              <a:rPr lang="en-US" sz="2400" dirty="0" err="1" smtClean="0"/>
              <a:t>essa</a:t>
            </a:r>
            <a:r>
              <a:rPr lang="en-US" sz="2400" dirty="0" smtClean="0"/>
              <a:t> </a:t>
            </a:r>
            <a:r>
              <a:rPr lang="en-US" sz="2400" dirty="0" err="1" smtClean="0"/>
              <a:t>informação</a:t>
            </a:r>
            <a:endParaRPr lang="en-US" sz="2400" dirty="0" smtClean="0"/>
          </a:p>
          <a:p>
            <a:r>
              <a:rPr lang="en-US" sz="2400" dirty="0" err="1" smtClean="0"/>
              <a:t>Encorajar</a:t>
            </a:r>
            <a:r>
              <a:rPr lang="en-US" sz="2400" dirty="0" smtClean="0"/>
              <a:t> </a:t>
            </a:r>
            <a:r>
              <a:rPr lang="en-US" sz="2400" dirty="0" err="1" smtClean="0"/>
              <a:t>todos</a:t>
            </a:r>
            <a:r>
              <a:rPr lang="en-US" sz="2400" dirty="0" smtClean="0"/>
              <a:t> </a:t>
            </a:r>
            <a:r>
              <a:rPr lang="en-US" sz="2400" dirty="0" err="1" smtClean="0"/>
              <a:t>os</a:t>
            </a:r>
            <a:r>
              <a:rPr lang="en-US" sz="2400" dirty="0" smtClean="0"/>
              <a:t> </a:t>
            </a:r>
            <a:r>
              <a:rPr lang="en-US" sz="2400" dirty="0" err="1" smtClean="0"/>
              <a:t>funcionários</a:t>
            </a:r>
            <a:r>
              <a:rPr lang="en-US" sz="2400" dirty="0" smtClean="0"/>
              <a:t> da </a:t>
            </a:r>
            <a:r>
              <a:rPr lang="en-US" sz="2400" dirty="0" err="1" smtClean="0"/>
              <a:t>empresa</a:t>
            </a:r>
            <a:r>
              <a:rPr lang="en-US" sz="2400" dirty="0" smtClean="0"/>
              <a:t> – </a:t>
            </a:r>
            <a:r>
              <a:rPr lang="en-US" sz="2400" dirty="0" err="1" smtClean="0"/>
              <a:t>em</a:t>
            </a:r>
            <a:r>
              <a:rPr lang="en-US" sz="2400" dirty="0" smtClean="0"/>
              <a:t> </a:t>
            </a:r>
            <a:r>
              <a:rPr lang="en-US" sz="2400" dirty="0" err="1" smtClean="0"/>
              <a:t>seus</a:t>
            </a:r>
            <a:r>
              <a:rPr lang="en-US" sz="2400" dirty="0" smtClean="0"/>
              <a:t> </a:t>
            </a:r>
            <a:r>
              <a:rPr lang="en-US" sz="2400" dirty="0" err="1" smtClean="0"/>
              <a:t>diversos</a:t>
            </a:r>
            <a:r>
              <a:rPr lang="en-US" sz="2400" dirty="0" smtClean="0"/>
              <a:t> </a:t>
            </a:r>
            <a:r>
              <a:rPr lang="en-US" sz="2400" dirty="0" err="1" smtClean="0"/>
              <a:t>níveis</a:t>
            </a:r>
            <a:r>
              <a:rPr lang="en-US" sz="2400" dirty="0" smtClean="0"/>
              <a:t> </a:t>
            </a:r>
            <a:r>
              <a:rPr lang="en-US" sz="2400" dirty="0" err="1" smtClean="0"/>
              <a:t>hierárquicos</a:t>
            </a:r>
            <a:r>
              <a:rPr lang="en-US" sz="2400" dirty="0" smtClean="0"/>
              <a:t> – a </a:t>
            </a:r>
            <a:r>
              <a:rPr lang="en-US" sz="2400" dirty="0" err="1" smtClean="0"/>
              <a:t>contribuiir</a:t>
            </a:r>
            <a:r>
              <a:rPr lang="en-US" sz="2400" dirty="0" smtClean="0"/>
              <a:t>, </a:t>
            </a:r>
            <a:r>
              <a:rPr lang="en-US" sz="2400" dirty="0" err="1" smtClean="0"/>
              <a:t>regularmente</a:t>
            </a:r>
            <a:r>
              <a:rPr lang="en-US" sz="2400" dirty="0" smtClean="0"/>
              <a:t>, com </a:t>
            </a:r>
            <a:r>
              <a:rPr lang="en-US" sz="2400" dirty="0" err="1" smtClean="0"/>
              <a:t>informações</a:t>
            </a:r>
            <a:r>
              <a:rPr lang="en-US" sz="2400" dirty="0" smtClean="0"/>
              <a:t> a </a:t>
            </a:r>
            <a:r>
              <a:rPr lang="en-US" sz="2400" dirty="0" err="1" smtClean="0"/>
              <a:t>respeito</a:t>
            </a:r>
            <a:r>
              <a:rPr lang="en-US" sz="2400" dirty="0" smtClean="0"/>
              <a:t> das </a:t>
            </a:r>
            <a:r>
              <a:rPr lang="en-US" sz="2400" dirty="0" err="1" smtClean="0"/>
              <a:t>atividades</a:t>
            </a:r>
            <a:r>
              <a:rPr lang="en-US" sz="2400" dirty="0" smtClean="0"/>
              <a:t> dos </a:t>
            </a:r>
            <a:r>
              <a:rPr lang="en-US" sz="2400" dirty="0" err="1" smtClean="0"/>
              <a:t>concorrentes</a:t>
            </a:r>
            <a:r>
              <a:rPr lang="en-US" sz="2400" dirty="0" smtClean="0"/>
              <a:t>. </a:t>
            </a:r>
            <a:r>
              <a:rPr lang="en-US" sz="2400" dirty="0" err="1" smtClean="0"/>
              <a:t>Normalmente</a:t>
            </a:r>
            <a:r>
              <a:rPr lang="en-US" sz="2400" dirty="0" smtClean="0"/>
              <a:t>, </a:t>
            </a:r>
            <a:r>
              <a:rPr lang="en-US" sz="2400" dirty="0" err="1" smtClean="0"/>
              <a:t>essas</a:t>
            </a:r>
            <a:r>
              <a:rPr lang="en-US" sz="2400" dirty="0" smtClean="0"/>
              <a:t> </a:t>
            </a:r>
            <a:r>
              <a:rPr lang="en-US" sz="2400" dirty="0" err="1" smtClean="0"/>
              <a:t>informações</a:t>
            </a:r>
            <a:r>
              <a:rPr lang="en-US" sz="2400" dirty="0" smtClean="0"/>
              <a:t> tem </a:t>
            </a:r>
            <a:r>
              <a:rPr lang="en-US" sz="2400" dirty="0" err="1" smtClean="0"/>
              <a:t>semanas</a:t>
            </a:r>
            <a:r>
              <a:rPr lang="en-US" sz="2400" dirty="0" smtClean="0"/>
              <a:t> de </a:t>
            </a:r>
            <a:r>
              <a:rPr lang="en-US" sz="2400" dirty="0" err="1" smtClean="0"/>
              <a:t>dianteira</a:t>
            </a:r>
            <a:r>
              <a:rPr lang="en-US" sz="2400" dirty="0" smtClean="0"/>
              <a:t> </a:t>
            </a:r>
            <a:r>
              <a:rPr lang="en-US" sz="2400" dirty="0" err="1" smtClean="0"/>
              <a:t>sobre</a:t>
            </a:r>
            <a:r>
              <a:rPr lang="en-US" sz="2400" dirty="0" smtClean="0"/>
              <a:t> </a:t>
            </a:r>
            <a:r>
              <a:rPr lang="en-US" sz="2400" dirty="0" err="1" smtClean="0"/>
              <a:t>os</a:t>
            </a:r>
            <a:r>
              <a:rPr lang="en-US" sz="2400" dirty="0" smtClean="0"/>
              <a:t> </a:t>
            </a:r>
            <a:r>
              <a:rPr lang="en-US" sz="2400" dirty="0" err="1" smtClean="0"/>
              <a:t>relatos</a:t>
            </a:r>
            <a:r>
              <a:rPr lang="en-US" sz="2400" dirty="0" smtClean="0"/>
              <a:t> </a:t>
            </a:r>
            <a:r>
              <a:rPr lang="en-US" sz="2400" dirty="0" err="1" smtClean="0"/>
              <a:t>que</a:t>
            </a:r>
            <a:r>
              <a:rPr lang="en-US" sz="2400" dirty="0" smtClean="0"/>
              <a:t> </a:t>
            </a:r>
            <a:r>
              <a:rPr lang="en-US" sz="2400" dirty="0" err="1" smtClean="0"/>
              <a:t>aparecem</a:t>
            </a:r>
            <a:r>
              <a:rPr lang="en-US" sz="2400" dirty="0" smtClean="0"/>
              <a:t> </a:t>
            </a:r>
            <a:r>
              <a:rPr lang="en-US" sz="2400" dirty="0" err="1" smtClean="0"/>
              <a:t>na</a:t>
            </a:r>
            <a:r>
              <a:rPr lang="en-US" sz="2400" dirty="0" smtClean="0"/>
              <a:t> </a:t>
            </a:r>
            <a:r>
              <a:rPr lang="en-US" sz="2400" dirty="0" err="1" smtClean="0"/>
              <a:t>imprensa</a:t>
            </a:r>
            <a:r>
              <a:rPr lang="en-US" sz="2400" dirty="0" smtClean="0"/>
              <a:t> </a:t>
            </a:r>
            <a:r>
              <a:rPr lang="en-US" sz="2400" dirty="0" err="1" smtClean="0"/>
              <a:t>especializada</a:t>
            </a:r>
            <a:endParaRPr lang="pt-BR" sz="2400" dirty="0"/>
          </a:p>
        </p:txBody>
      </p:sp>
    </p:spTree>
    <p:extLst>
      <p:ext uri="{BB962C8B-B14F-4D97-AF65-F5344CB8AC3E}">
        <p14:creationId xmlns:p14="http://schemas.microsoft.com/office/powerpoint/2010/main" val="3294886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4186808" cy="634082"/>
          </a:xfrm>
        </p:spPr>
        <p:txBody>
          <a:bodyPr/>
          <a:lstStyle/>
          <a:p>
            <a:r>
              <a:rPr lang="en-US" dirty="0" err="1" smtClean="0"/>
              <a:t>Concorrência</a:t>
            </a:r>
            <a:endParaRPr lang="pt-BR" dirty="0"/>
          </a:p>
        </p:txBody>
      </p:sp>
      <p:sp>
        <p:nvSpPr>
          <p:cNvPr id="3" name="Espaço Reservado para Conteúdo 2"/>
          <p:cNvSpPr>
            <a:spLocks noGrp="1"/>
          </p:cNvSpPr>
          <p:nvPr>
            <p:ph idx="1"/>
          </p:nvPr>
        </p:nvSpPr>
        <p:spPr/>
        <p:txBody>
          <a:bodyPr/>
          <a:lstStyle/>
          <a:p>
            <a:pPr marL="0" indent="0">
              <a:buNone/>
            </a:pPr>
            <a:r>
              <a:rPr lang="en-US" sz="1800" dirty="0" err="1" smtClean="0"/>
              <a:t>Áreas</a:t>
            </a:r>
            <a:r>
              <a:rPr lang="en-US" sz="1800" dirty="0" smtClean="0"/>
              <a:t> da </a:t>
            </a:r>
            <a:r>
              <a:rPr lang="en-US" sz="1800" dirty="0" err="1" smtClean="0"/>
              <a:t>empresa</a:t>
            </a:r>
            <a:r>
              <a:rPr lang="en-US" sz="1800" dirty="0" smtClean="0"/>
              <a:t> </a:t>
            </a:r>
            <a:r>
              <a:rPr lang="en-US" sz="1800" dirty="0" err="1" smtClean="0"/>
              <a:t>que</a:t>
            </a:r>
            <a:r>
              <a:rPr lang="en-US" sz="1800" dirty="0" smtClean="0"/>
              <a:t> </a:t>
            </a:r>
            <a:r>
              <a:rPr lang="en-US" sz="1800" dirty="0" err="1" smtClean="0"/>
              <a:t>podem</a:t>
            </a:r>
            <a:r>
              <a:rPr lang="en-US" sz="1800" dirty="0" smtClean="0"/>
              <a:t> </a:t>
            </a:r>
            <a:r>
              <a:rPr lang="en-US" sz="1800" dirty="0" err="1" smtClean="0"/>
              <a:t>colaborar</a:t>
            </a:r>
            <a:r>
              <a:rPr lang="en-US" sz="1800" dirty="0" smtClean="0"/>
              <a:t> com SIG </a:t>
            </a:r>
            <a:r>
              <a:rPr lang="en-US" sz="1800" dirty="0" err="1" smtClean="0"/>
              <a:t>inerente</a:t>
            </a:r>
            <a:r>
              <a:rPr lang="en-US" sz="1800" dirty="0" smtClean="0"/>
              <a:t> </a:t>
            </a:r>
            <a:r>
              <a:rPr lang="en-US" sz="1800" dirty="0" err="1" smtClean="0"/>
              <a:t>aos</a:t>
            </a:r>
            <a:r>
              <a:rPr lang="en-US" sz="1800" dirty="0" smtClean="0"/>
              <a:t> </a:t>
            </a:r>
            <a:r>
              <a:rPr lang="en-US" sz="1800" dirty="0" err="1" smtClean="0"/>
              <a:t>concorrentes</a:t>
            </a:r>
            <a:r>
              <a:rPr lang="en-US" sz="1800" dirty="0" smtClean="0"/>
              <a:t>:</a:t>
            </a:r>
          </a:p>
          <a:p>
            <a:pPr marL="0" indent="0">
              <a:buNone/>
            </a:pPr>
            <a:endParaRPr lang="en-US" sz="1800" dirty="0" smtClean="0"/>
          </a:p>
          <a:p>
            <a:r>
              <a:rPr lang="en-US" sz="1800" dirty="0" err="1" smtClean="0"/>
              <a:t>Vendas</a:t>
            </a:r>
            <a:r>
              <a:rPr lang="en-US" sz="1800" dirty="0" smtClean="0"/>
              <a:t>, </a:t>
            </a:r>
            <a:r>
              <a:rPr lang="en-US" sz="1800" dirty="0" err="1" smtClean="0"/>
              <a:t>pois</a:t>
            </a:r>
            <a:r>
              <a:rPr lang="en-US" sz="1800" dirty="0" smtClean="0"/>
              <a:t> </a:t>
            </a:r>
            <a:r>
              <a:rPr lang="en-US" sz="1800" dirty="0" err="1" smtClean="0"/>
              <a:t>possuem</a:t>
            </a:r>
            <a:r>
              <a:rPr lang="en-US" sz="1800" dirty="0" smtClean="0"/>
              <a:t> </a:t>
            </a:r>
            <a:r>
              <a:rPr lang="en-US" sz="1800" dirty="0" err="1" smtClean="0"/>
              <a:t>grande</a:t>
            </a:r>
            <a:r>
              <a:rPr lang="en-US" sz="1800" dirty="0" smtClean="0"/>
              <a:t> </a:t>
            </a:r>
            <a:r>
              <a:rPr lang="en-US" sz="1800" dirty="0" err="1" smtClean="0"/>
              <a:t>interação</a:t>
            </a:r>
            <a:r>
              <a:rPr lang="en-US" sz="1800" dirty="0" smtClean="0"/>
              <a:t> com o </a:t>
            </a:r>
            <a:r>
              <a:rPr lang="en-US" sz="1800" dirty="0" err="1" smtClean="0"/>
              <a:t>mercado</a:t>
            </a:r>
            <a:endParaRPr lang="en-US" sz="1800" dirty="0" smtClean="0"/>
          </a:p>
          <a:p>
            <a:r>
              <a:rPr lang="en-US" sz="1800" dirty="0" smtClean="0"/>
              <a:t>Propaganda e </a:t>
            </a:r>
            <a:r>
              <a:rPr lang="en-US" sz="1800" dirty="0" err="1" smtClean="0"/>
              <a:t>publicidade</a:t>
            </a:r>
            <a:r>
              <a:rPr lang="pt-BR" sz="1800" dirty="0" smtClean="0"/>
              <a:t>, com informações de novos produtos e estratégias mercadológicas.</a:t>
            </a:r>
          </a:p>
          <a:p>
            <a:r>
              <a:rPr lang="en-US" sz="1800" dirty="0" err="1" smtClean="0"/>
              <a:t>Compras</a:t>
            </a:r>
            <a:r>
              <a:rPr lang="en-US" sz="1800" dirty="0" smtClean="0"/>
              <a:t> </a:t>
            </a:r>
            <a:r>
              <a:rPr lang="en-US" sz="1800" dirty="0" err="1" smtClean="0"/>
              <a:t>pois</a:t>
            </a:r>
            <a:r>
              <a:rPr lang="en-US" sz="1800" dirty="0" smtClean="0"/>
              <a:t> </a:t>
            </a:r>
            <a:r>
              <a:rPr lang="en-US" sz="1800" dirty="0" err="1" smtClean="0"/>
              <a:t>podem</a:t>
            </a:r>
            <a:r>
              <a:rPr lang="en-US" sz="1800" dirty="0" smtClean="0"/>
              <a:t> </a:t>
            </a:r>
            <a:r>
              <a:rPr lang="en-US" sz="1800" dirty="0" err="1" smtClean="0"/>
              <a:t>haver</a:t>
            </a:r>
            <a:r>
              <a:rPr lang="en-US" sz="1800" dirty="0" smtClean="0"/>
              <a:t> </a:t>
            </a:r>
            <a:r>
              <a:rPr lang="en-US" sz="1800" dirty="0" err="1" smtClean="0"/>
              <a:t>fornecedores</a:t>
            </a:r>
            <a:r>
              <a:rPr lang="en-US" sz="1800" dirty="0" smtClean="0"/>
              <a:t> </a:t>
            </a:r>
            <a:r>
              <a:rPr lang="en-US" sz="1800" dirty="0" err="1" smtClean="0"/>
              <a:t>em</a:t>
            </a:r>
            <a:r>
              <a:rPr lang="en-US" sz="1800" dirty="0" smtClean="0"/>
              <a:t> </a:t>
            </a:r>
            <a:r>
              <a:rPr lang="en-US" sz="1800" dirty="0" err="1" smtClean="0"/>
              <a:t>comum</a:t>
            </a:r>
            <a:endParaRPr lang="en-US" sz="1800" dirty="0" smtClean="0"/>
          </a:p>
          <a:p>
            <a:r>
              <a:rPr lang="en-US" sz="1800" dirty="0" err="1" smtClean="0"/>
              <a:t>Pesquisa</a:t>
            </a:r>
            <a:r>
              <a:rPr lang="en-US" sz="1800" dirty="0" smtClean="0"/>
              <a:t> e </a:t>
            </a:r>
            <a:r>
              <a:rPr lang="en-US" sz="1800" dirty="0" err="1" smtClean="0"/>
              <a:t>desenvolvimento</a:t>
            </a:r>
            <a:r>
              <a:rPr lang="en-US" sz="1800" dirty="0" smtClean="0"/>
              <a:t>, </a:t>
            </a:r>
            <a:r>
              <a:rPr lang="en-US" sz="1800" dirty="0" err="1" smtClean="0"/>
              <a:t>pois</a:t>
            </a:r>
            <a:r>
              <a:rPr lang="en-US" sz="1800" dirty="0" smtClean="0"/>
              <a:t> </a:t>
            </a:r>
            <a:r>
              <a:rPr lang="en-US" sz="1800" dirty="0" err="1" smtClean="0"/>
              <a:t>normalmente</a:t>
            </a:r>
            <a:r>
              <a:rPr lang="en-US" sz="1800" dirty="0" smtClean="0"/>
              <a:t> </a:t>
            </a:r>
            <a:r>
              <a:rPr lang="en-US" sz="1800" dirty="0" err="1" smtClean="0"/>
              <a:t>usam</a:t>
            </a:r>
            <a:r>
              <a:rPr lang="en-US" sz="1800" dirty="0" smtClean="0"/>
              <a:t> </a:t>
            </a:r>
            <a:r>
              <a:rPr lang="en-US" sz="1800" dirty="0" err="1" smtClean="0"/>
              <a:t>os</a:t>
            </a:r>
            <a:r>
              <a:rPr lang="en-US" sz="1800" dirty="0" smtClean="0"/>
              <a:t> </a:t>
            </a:r>
            <a:r>
              <a:rPr lang="en-US" sz="1800" dirty="0" err="1" smtClean="0"/>
              <a:t>mesmos</a:t>
            </a:r>
            <a:r>
              <a:rPr lang="en-US" sz="1800" dirty="0" smtClean="0"/>
              <a:t> </a:t>
            </a:r>
            <a:r>
              <a:rPr lang="en-US" sz="1800" dirty="0" err="1" smtClean="0"/>
              <a:t>bancos</a:t>
            </a:r>
            <a:r>
              <a:rPr lang="en-US" sz="1800" dirty="0" smtClean="0"/>
              <a:t> de dados</a:t>
            </a:r>
          </a:p>
          <a:p>
            <a:r>
              <a:rPr lang="en-US" sz="1800" dirty="0" err="1" smtClean="0"/>
              <a:t>Crédito</a:t>
            </a:r>
            <a:r>
              <a:rPr lang="en-US" sz="1800" dirty="0" smtClean="0"/>
              <a:t>, </a:t>
            </a:r>
            <a:r>
              <a:rPr lang="en-US" sz="1800" dirty="0" err="1" smtClean="0"/>
              <a:t>pois</a:t>
            </a:r>
            <a:r>
              <a:rPr lang="en-US" sz="1800" dirty="0" smtClean="0"/>
              <a:t> tem </a:t>
            </a:r>
            <a:r>
              <a:rPr lang="en-US" sz="1800" dirty="0" err="1" smtClean="0"/>
              <a:t>informações</a:t>
            </a:r>
            <a:r>
              <a:rPr lang="en-US" sz="1800" dirty="0" smtClean="0"/>
              <a:t> </a:t>
            </a:r>
            <a:r>
              <a:rPr lang="en-US" sz="1800" dirty="0" err="1" smtClean="0"/>
              <a:t>valiosas</a:t>
            </a:r>
            <a:r>
              <a:rPr lang="en-US" sz="1800" dirty="0" smtClean="0"/>
              <a:t> de </a:t>
            </a:r>
            <a:r>
              <a:rPr lang="en-US" sz="1800" dirty="0" err="1" smtClean="0"/>
              <a:t>empresas</a:t>
            </a:r>
            <a:r>
              <a:rPr lang="en-US" sz="1800" dirty="0" smtClean="0"/>
              <a:t> do </a:t>
            </a:r>
            <a:r>
              <a:rPr lang="en-US" sz="1800" dirty="0" err="1" smtClean="0"/>
              <a:t>mercado</a:t>
            </a:r>
            <a:endParaRPr lang="en-US" sz="1800" dirty="0" smtClean="0"/>
          </a:p>
          <a:p>
            <a:r>
              <a:rPr lang="en-US" sz="1800" dirty="0" err="1" smtClean="0"/>
              <a:t>Atendimento</a:t>
            </a:r>
            <a:r>
              <a:rPr lang="en-US" sz="1800" dirty="0" smtClean="0"/>
              <a:t> </a:t>
            </a:r>
            <a:r>
              <a:rPr lang="en-US" sz="1800" dirty="0" err="1" smtClean="0"/>
              <a:t>ao</a:t>
            </a:r>
            <a:r>
              <a:rPr lang="en-US" sz="1800" dirty="0" smtClean="0"/>
              <a:t> </a:t>
            </a:r>
            <a:r>
              <a:rPr lang="en-US" sz="1800" dirty="0" err="1" smtClean="0"/>
              <a:t>cliente</a:t>
            </a:r>
            <a:r>
              <a:rPr lang="en-US" sz="1800" dirty="0" smtClean="0"/>
              <a:t>, </a:t>
            </a:r>
            <a:r>
              <a:rPr lang="en-US" sz="1800" dirty="0" err="1" smtClean="0"/>
              <a:t>pois</a:t>
            </a:r>
            <a:r>
              <a:rPr lang="en-US" sz="1800" dirty="0" smtClean="0"/>
              <a:t> </a:t>
            </a:r>
            <a:r>
              <a:rPr lang="en-US" sz="1800" dirty="0" err="1" smtClean="0"/>
              <a:t>estando</a:t>
            </a:r>
            <a:r>
              <a:rPr lang="en-US" sz="1800" dirty="0" smtClean="0"/>
              <a:t> </a:t>
            </a:r>
            <a:r>
              <a:rPr lang="en-US" sz="1800" dirty="0" err="1" smtClean="0"/>
              <a:t>em</a:t>
            </a:r>
            <a:r>
              <a:rPr lang="en-US" sz="1800" dirty="0" smtClean="0"/>
              <a:t> </a:t>
            </a:r>
            <a:r>
              <a:rPr lang="en-US" sz="1800" dirty="0" err="1" smtClean="0"/>
              <a:t>linha</a:t>
            </a:r>
            <a:r>
              <a:rPr lang="en-US" sz="1800" dirty="0" smtClean="0"/>
              <a:t> </a:t>
            </a:r>
            <a:r>
              <a:rPr lang="en-US" sz="1800" dirty="0" err="1" smtClean="0"/>
              <a:t>direta</a:t>
            </a:r>
            <a:r>
              <a:rPr lang="en-US" sz="1800" dirty="0" smtClean="0"/>
              <a:t> com </a:t>
            </a:r>
            <a:r>
              <a:rPr lang="en-US" sz="1800" dirty="0" err="1" smtClean="0"/>
              <a:t>os</a:t>
            </a:r>
            <a:r>
              <a:rPr lang="en-US" sz="1800" dirty="0" smtClean="0"/>
              <a:t> </a:t>
            </a:r>
            <a:r>
              <a:rPr lang="en-US" sz="1800" dirty="0" err="1" smtClean="0"/>
              <a:t>clientes,podendo</a:t>
            </a:r>
            <a:r>
              <a:rPr lang="en-US" sz="1800" dirty="0" smtClean="0"/>
              <a:t> </a:t>
            </a:r>
            <a:r>
              <a:rPr lang="en-US" sz="1800" dirty="0" err="1" smtClean="0"/>
              <a:t>informar</a:t>
            </a:r>
            <a:r>
              <a:rPr lang="en-US" sz="1800" dirty="0" smtClean="0"/>
              <a:t>-se </a:t>
            </a:r>
            <a:r>
              <a:rPr lang="en-US" sz="1800" dirty="0" err="1" smtClean="0"/>
              <a:t>sobre</a:t>
            </a:r>
            <a:r>
              <a:rPr lang="en-US" sz="1800" dirty="0" smtClean="0"/>
              <a:t> </a:t>
            </a:r>
            <a:r>
              <a:rPr lang="en-US" sz="1800" dirty="0" err="1" smtClean="0"/>
              <a:t>novos</a:t>
            </a:r>
            <a:r>
              <a:rPr lang="en-US" sz="1800" dirty="0" smtClean="0"/>
              <a:t> </a:t>
            </a:r>
            <a:r>
              <a:rPr lang="en-US" sz="1800" dirty="0" err="1" smtClean="0"/>
              <a:t>produtos</a:t>
            </a:r>
            <a:r>
              <a:rPr lang="en-US" sz="1800" dirty="0" smtClean="0"/>
              <a:t>, </a:t>
            </a:r>
            <a:r>
              <a:rPr lang="en-US" sz="1800" dirty="0" err="1" smtClean="0"/>
              <a:t>suas</a:t>
            </a:r>
            <a:r>
              <a:rPr lang="en-US" sz="1800" dirty="0" smtClean="0"/>
              <a:t> </a:t>
            </a:r>
            <a:r>
              <a:rPr lang="en-US" sz="1800" dirty="0" err="1" smtClean="0"/>
              <a:t>características</a:t>
            </a:r>
            <a:r>
              <a:rPr lang="en-US" sz="1800" dirty="0" smtClean="0"/>
              <a:t>, </a:t>
            </a:r>
            <a:r>
              <a:rPr lang="en-US" sz="1800" dirty="0" err="1" smtClean="0"/>
              <a:t>mudança</a:t>
            </a:r>
            <a:r>
              <a:rPr lang="en-US" sz="1800" dirty="0" smtClean="0"/>
              <a:t> de </a:t>
            </a:r>
            <a:r>
              <a:rPr lang="en-US" sz="1800" dirty="0" err="1" smtClean="0"/>
              <a:t>preços</a:t>
            </a:r>
            <a:r>
              <a:rPr lang="en-US" sz="1800" dirty="0" smtClean="0"/>
              <a:t> e etc.</a:t>
            </a:r>
          </a:p>
          <a:p>
            <a:r>
              <a:rPr lang="en-US" sz="1800" dirty="0" err="1" smtClean="0"/>
              <a:t>Distribuição</a:t>
            </a:r>
            <a:r>
              <a:rPr lang="en-US" sz="1800" dirty="0" smtClean="0"/>
              <a:t>, </a:t>
            </a:r>
            <a:r>
              <a:rPr lang="en-US" sz="1800" dirty="0" err="1" smtClean="0"/>
              <a:t>pois</a:t>
            </a:r>
            <a:r>
              <a:rPr lang="en-US" sz="1800" dirty="0" smtClean="0"/>
              <a:t> </a:t>
            </a:r>
            <a:r>
              <a:rPr lang="en-US" sz="1800" dirty="0" err="1" smtClean="0"/>
              <a:t>seus</a:t>
            </a:r>
            <a:r>
              <a:rPr lang="en-US" sz="1800" dirty="0" smtClean="0"/>
              <a:t> </a:t>
            </a:r>
            <a:r>
              <a:rPr lang="en-US" sz="1800" dirty="0" err="1" smtClean="0"/>
              <a:t>representantes</a:t>
            </a:r>
            <a:r>
              <a:rPr lang="en-US" sz="1800" dirty="0" smtClean="0"/>
              <a:t> </a:t>
            </a:r>
            <a:r>
              <a:rPr lang="en-US" sz="1800" dirty="0" err="1" smtClean="0"/>
              <a:t>podem</a:t>
            </a:r>
            <a:r>
              <a:rPr lang="en-US" sz="1800" dirty="0" smtClean="0"/>
              <a:t> saber </a:t>
            </a:r>
            <a:r>
              <a:rPr lang="en-US" sz="1800" dirty="0" err="1" smtClean="0"/>
              <a:t>sobre</a:t>
            </a:r>
            <a:r>
              <a:rPr lang="en-US" sz="1800" dirty="0" smtClean="0"/>
              <a:t> </a:t>
            </a:r>
            <a:r>
              <a:rPr lang="en-US" sz="1800" dirty="0" err="1" smtClean="0"/>
              <a:t>os</a:t>
            </a:r>
            <a:r>
              <a:rPr lang="en-US" sz="1800" dirty="0" smtClean="0"/>
              <a:t> </a:t>
            </a:r>
            <a:r>
              <a:rPr lang="en-US" sz="1800" dirty="0" err="1" smtClean="0"/>
              <a:t>custos</a:t>
            </a:r>
            <a:r>
              <a:rPr lang="en-US" sz="1800" dirty="0" smtClean="0"/>
              <a:t> de </a:t>
            </a:r>
            <a:r>
              <a:rPr lang="en-US" sz="1800" dirty="0" err="1" smtClean="0"/>
              <a:t>transportes</a:t>
            </a:r>
            <a:r>
              <a:rPr lang="en-US" sz="1800" dirty="0" smtClean="0"/>
              <a:t> dos </a:t>
            </a:r>
            <a:r>
              <a:rPr lang="en-US" sz="1800" dirty="0" err="1" smtClean="0"/>
              <a:t>concorrentes</a:t>
            </a:r>
            <a:r>
              <a:rPr lang="en-US" sz="1800" dirty="0" smtClean="0"/>
              <a:t>, </a:t>
            </a:r>
            <a:r>
              <a:rPr lang="en-US" sz="1800" dirty="0" err="1" smtClean="0"/>
              <a:t>capacidade</a:t>
            </a:r>
            <a:r>
              <a:rPr lang="en-US" sz="1800" dirty="0" smtClean="0"/>
              <a:t> de </a:t>
            </a:r>
            <a:r>
              <a:rPr lang="en-US" sz="1800" dirty="0" err="1" smtClean="0"/>
              <a:t>seus</a:t>
            </a:r>
            <a:r>
              <a:rPr lang="en-US" sz="1800" dirty="0" smtClean="0"/>
              <a:t> </a:t>
            </a:r>
            <a:r>
              <a:rPr lang="en-US" sz="1800" dirty="0" err="1" smtClean="0"/>
              <a:t>depósitos</a:t>
            </a:r>
            <a:r>
              <a:rPr lang="en-US" sz="1800" dirty="0" smtClean="0"/>
              <a:t>, </a:t>
            </a:r>
            <a:r>
              <a:rPr lang="en-US" sz="1800" dirty="0" err="1" smtClean="0"/>
              <a:t>nível</a:t>
            </a:r>
            <a:r>
              <a:rPr lang="en-US" sz="1800" dirty="0" smtClean="0"/>
              <a:t> de </a:t>
            </a:r>
            <a:r>
              <a:rPr lang="en-US" sz="1800" dirty="0" err="1" smtClean="0"/>
              <a:t>estoque</a:t>
            </a:r>
            <a:r>
              <a:rPr lang="en-US" sz="1800" dirty="0" smtClean="0"/>
              <a:t> etc.</a:t>
            </a:r>
          </a:p>
          <a:p>
            <a:r>
              <a:rPr lang="en-US" sz="1800" dirty="0" err="1" smtClean="0"/>
              <a:t>Relações</a:t>
            </a:r>
            <a:r>
              <a:rPr lang="en-US" sz="1800" dirty="0" smtClean="0"/>
              <a:t> com </a:t>
            </a:r>
            <a:r>
              <a:rPr lang="en-US" sz="1800" dirty="0" err="1" smtClean="0"/>
              <a:t>órgãos</a:t>
            </a:r>
            <a:r>
              <a:rPr lang="en-US" sz="1800" dirty="0" smtClean="0"/>
              <a:t> </a:t>
            </a:r>
            <a:r>
              <a:rPr lang="en-US" sz="1800" dirty="0" err="1" smtClean="0"/>
              <a:t>governamentais</a:t>
            </a:r>
            <a:endParaRPr lang="en-US" sz="1800" dirty="0"/>
          </a:p>
        </p:txBody>
      </p:sp>
    </p:spTree>
    <p:extLst>
      <p:ext uri="{BB962C8B-B14F-4D97-AF65-F5344CB8AC3E}">
        <p14:creationId xmlns:p14="http://schemas.microsoft.com/office/powerpoint/2010/main" val="4052274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4186808" cy="634082"/>
          </a:xfrm>
        </p:spPr>
        <p:txBody>
          <a:bodyPr/>
          <a:lstStyle/>
          <a:p>
            <a:r>
              <a:rPr lang="en-US" dirty="0" err="1" smtClean="0"/>
              <a:t>Concorrência</a:t>
            </a:r>
            <a:endParaRPr lang="pt-BR" dirty="0"/>
          </a:p>
        </p:txBody>
      </p:sp>
      <p:sp>
        <p:nvSpPr>
          <p:cNvPr id="3" name="Espaço Reservado para Conteúdo 2"/>
          <p:cNvSpPr>
            <a:spLocks noGrp="1"/>
          </p:cNvSpPr>
          <p:nvPr>
            <p:ph idx="1"/>
          </p:nvPr>
        </p:nvSpPr>
        <p:spPr/>
        <p:txBody>
          <a:bodyPr/>
          <a:lstStyle/>
          <a:p>
            <a:pPr marL="0" indent="0">
              <a:buNone/>
            </a:pPr>
            <a:r>
              <a:rPr lang="en-US" sz="1800" dirty="0" err="1" smtClean="0"/>
              <a:t>Áreas</a:t>
            </a:r>
            <a:r>
              <a:rPr lang="en-US" sz="1800" dirty="0" smtClean="0"/>
              <a:t> da </a:t>
            </a:r>
            <a:r>
              <a:rPr lang="en-US" sz="1800" dirty="0" err="1" smtClean="0"/>
              <a:t>empresa</a:t>
            </a:r>
            <a:r>
              <a:rPr lang="en-US" sz="1800" dirty="0" smtClean="0"/>
              <a:t> </a:t>
            </a:r>
            <a:r>
              <a:rPr lang="en-US" sz="1800" dirty="0" err="1" smtClean="0"/>
              <a:t>que</a:t>
            </a:r>
            <a:r>
              <a:rPr lang="en-US" sz="1800" dirty="0" smtClean="0"/>
              <a:t> </a:t>
            </a:r>
            <a:r>
              <a:rPr lang="en-US" sz="1800" dirty="0" err="1" smtClean="0"/>
              <a:t>podem</a:t>
            </a:r>
            <a:r>
              <a:rPr lang="en-US" sz="1800" dirty="0" smtClean="0"/>
              <a:t> </a:t>
            </a:r>
            <a:r>
              <a:rPr lang="en-US" sz="1800" dirty="0" err="1" smtClean="0"/>
              <a:t>colaborar</a:t>
            </a:r>
            <a:r>
              <a:rPr lang="en-US" sz="1800" dirty="0" smtClean="0"/>
              <a:t> com SIG </a:t>
            </a:r>
            <a:r>
              <a:rPr lang="en-US" sz="1800" dirty="0" err="1" smtClean="0"/>
              <a:t>inerente</a:t>
            </a:r>
            <a:r>
              <a:rPr lang="en-US" sz="1800" dirty="0" smtClean="0"/>
              <a:t> </a:t>
            </a:r>
            <a:r>
              <a:rPr lang="en-US" sz="1800" dirty="0" err="1" smtClean="0"/>
              <a:t>aos</a:t>
            </a:r>
            <a:r>
              <a:rPr lang="en-US" sz="1800" dirty="0" smtClean="0"/>
              <a:t> </a:t>
            </a:r>
            <a:r>
              <a:rPr lang="en-US" sz="1800" dirty="0" err="1" smtClean="0"/>
              <a:t>concorrêntes</a:t>
            </a:r>
            <a:r>
              <a:rPr lang="en-US" sz="1800" dirty="0" smtClean="0"/>
              <a:t>:</a:t>
            </a:r>
          </a:p>
          <a:p>
            <a:pPr marL="0" indent="0">
              <a:buNone/>
            </a:pPr>
            <a:endParaRPr lang="en-US" sz="1800" dirty="0" smtClean="0"/>
          </a:p>
          <a:p>
            <a:r>
              <a:rPr lang="en-US" sz="1800" dirty="0" err="1" smtClean="0"/>
              <a:t>Jurídico</a:t>
            </a:r>
            <a:r>
              <a:rPr lang="en-US" sz="1800" dirty="0" smtClean="0"/>
              <a:t>, </a:t>
            </a:r>
            <a:r>
              <a:rPr lang="en-US" sz="1800" dirty="0" err="1" smtClean="0"/>
              <a:t>pois</a:t>
            </a:r>
            <a:r>
              <a:rPr lang="en-US" sz="1800" dirty="0" smtClean="0"/>
              <a:t> </a:t>
            </a:r>
            <a:r>
              <a:rPr lang="en-US" sz="1800" dirty="0" err="1" smtClean="0"/>
              <a:t>advogados</a:t>
            </a:r>
            <a:r>
              <a:rPr lang="en-US" sz="1800" dirty="0" smtClean="0"/>
              <a:t>, </a:t>
            </a:r>
            <a:r>
              <a:rPr lang="en-US" sz="1800" dirty="0" err="1" smtClean="0"/>
              <a:t>normalmente</a:t>
            </a:r>
            <a:r>
              <a:rPr lang="en-US" sz="1800" dirty="0" smtClean="0"/>
              <a:t>, tem </a:t>
            </a:r>
            <a:r>
              <a:rPr lang="en-US" sz="1800" dirty="0" err="1" smtClean="0"/>
              <a:t>conhecimento</a:t>
            </a:r>
            <a:r>
              <a:rPr lang="en-US" sz="1800" dirty="0" smtClean="0"/>
              <a:t> de </a:t>
            </a:r>
            <a:r>
              <a:rPr lang="en-US" sz="1800" dirty="0" err="1" smtClean="0"/>
              <a:t>concessão</a:t>
            </a:r>
            <a:r>
              <a:rPr lang="en-US" sz="1800" dirty="0" smtClean="0"/>
              <a:t> de </a:t>
            </a:r>
            <a:r>
              <a:rPr lang="en-US" sz="1800" dirty="0" err="1" smtClean="0"/>
              <a:t>patentes</a:t>
            </a:r>
            <a:r>
              <a:rPr lang="en-US" sz="1800" dirty="0" smtClean="0"/>
              <a:t>, de </a:t>
            </a:r>
            <a:r>
              <a:rPr lang="en-US" sz="1800" dirty="0" err="1" smtClean="0"/>
              <a:t>alterações</a:t>
            </a:r>
            <a:r>
              <a:rPr lang="en-US" sz="1800" dirty="0" smtClean="0"/>
              <a:t> </a:t>
            </a:r>
            <a:r>
              <a:rPr lang="en-US" sz="1800" dirty="0" err="1" smtClean="0"/>
              <a:t>governamentais</a:t>
            </a:r>
            <a:r>
              <a:rPr lang="en-US" sz="1800" dirty="0" smtClean="0"/>
              <a:t> </a:t>
            </a:r>
            <a:r>
              <a:rPr lang="en-US" sz="1800" dirty="0" err="1" smtClean="0"/>
              <a:t>sobre</a:t>
            </a:r>
            <a:r>
              <a:rPr lang="en-US" sz="1800" dirty="0" smtClean="0"/>
              <a:t> o </a:t>
            </a:r>
            <a:r>
              <a:rPr lang="en-US" sz="1800" dirty="0" err="1" smtClean="0"/>
              <a:t>setor</a:t>
            </a:r>
            <a:r>
              <a:rPr lang="en-US" sz="1800" dirty="0" smtClean="0"/>
              <a:t> e </a:t>
            </a:r>
            <a:r>
              <a:rPr lang="en-US" sz="1800" dirty="0" err="1" smtClean="0"/>
              <a:t>algum</a:t>
            </a:r>
            <a:r>
              <a:rPr lang="en-US" sz="1800" dirty="0" smtClean="0"/>
              <a:t> </a:t>
            </a:r>
            <a:r>
              <a:rPr lang="en-US" sz="1800" dirty="0" err="1" smtClean="0"/>
              <a:t>litígio</a:t>
            </a:r>
            <a:r>
              <a:rPr lang="en-US" sz="1800" dirty="0" smtClean="0"/>
              <a:t> grave do </a:t>
            </a:r>
            <a:r>
              <a:rPr lang="en-US" sz="1800" dirty="0" err="1" smtClean="0"/>
              <a:t>concorrente</a:t>
            </a:r>
            <a:endParaRPr lang="en-US" sz="1800" dirty="0" smtClean="0"/>
          </a:p>
          <a:p>
            <a:r>
              <a:rPr lang="en-US" sz="1800" dirty="0" err="1" smtClean="0"/>
              <a:t>Biblioteca</a:t>
            </a:r>
            <a:r>
              <a:rPr lang="en-US" sz="1800" dirty="0" smtClean="0"/>
              <a:t>, </a:t>
            </a:r>
            <a:r>
              <a:rPr lang="en-US" sz="1800" dirty="0" err="1" smtClean="0"/>
              <a:t>pois</a:t>
            </a:r>
            <a:r>
              <a:rPr lang="en-US" sz="1800" dirty="0" smtClean="0"/>
              <a:t> a </a:t>
            </a:r>
            <a:r>
              <a:rPr lang="en-US" sz="1800" dirty="0" err="1" smtClean="0"/>
              <a:t>centralização</a:t>
            </a:r>
            <a:r>
              <a:rPr lang="en-US" sz="1800" dirty="0" smtClean="0"/>
              <a:t> </a:t>
            </a:r>
            <a:r>
              <a:rPr lang="en-US" sz="1800" dirty="0" err="1" smtClean="0"/>
              <a:t>maior</a:t>
            </a:r>
            <a:r>
              <a:rPr lang="en-US" sz="1800" dirty="0" smtClean="0"/>
              <a:t> das </a:t>
            </a:r>
            <a:r>
              <a:rPr lang="en-US" sz="1800" dirty="0" err="1" smtClean="0"/>
              <a:t>fontes</a:t>
            </a:r>
            <a:r>
              <a:rPr lang="en-US" sz="1800" dirty="0" smtClean="0"/>
              <a:t> de </a:t>
            </a:r>
            <a:r>
              <a:rPr lang="en-US" sz="1800" dirty="0" err="1" smtClean="0"/>
              <a:t>informações</a:t>
            </a:r>
            <a:r>
              <a:rPr lang="en-US" sz="1800" dirty="0" smtClean="0"/>
              <a:t> </a:t>
            </a:r>
            <a:r>
              <a:rPr lang="en-US" sz="1800" dirty="0" err="1" smtClean="0"/>
              <a:t>por</a:t>
            </a:r>
            <a:r>
              <a:rPr lang="en-US" sz="1800" dirty="0" smtClean="0"/>
              <a:t> </a:t>
            </a:r>
            <a:r>
              <a:rPr lang="en-US" sz="1800" dirty="0" err="1" smtClean="0"/>
              <a:t>meio</a:t>
            </a:r>
            <a:r>
              <a:rPr lang="en-US" sz="1800" dirty="0" smtClean="0"/>
              <a:t> de </a:t>
            </a:r>
            <a:r>
              <a:rPr lang="en-US" sz="1800" dirty="0" err="1" smtClean="0"/>
              <a:t>relatórios</a:t>
            </a:r>
            <a:r>
              <a:rPr lang="en-US" sz="1800" dirty="0" smtClean="0"/>
              <a:t>, </a:t>
            </a:r>
            <a:r>
              <a:rPr lang="en-US" sz="1800" dirty="0" err="1" smtClean="0"/>
              <a:t>periódicos</a:t>
            </a:r>
            <a:r>
              <a:rPr lang="en-US" sz="1800" dirty="0" smtClean="0"/>
              <a:t>, </a:t>
            </a:r>
            <a:r>
              <a:rPr lang="en-US" sz="1800" dirty="0" err="1" smtClean="0"/>
              <a:t>livros</a:t>
            </a:r>
            <a:r>
              <a:rPr lang="en-US" sz="1800" dirty="0" smtClean="0"/>
              <a:t>, </a:t>
            </a:r>
            <a:r>
              <a:rPr lang="en-US" sz="1800" dirty="0" err="1" smtClean="0"/>
              <a:t>manuais</a:t>
            </a:r>
            <a:endParaRPr lang="en-US" sz="1800" dirty="0" smtClean="0"/>
          </a:p>
          <a:p>
            <a:r>
              <a:rPr lang="en-US" sz="1800" dirty="0" err="1" smtClean="0"/>
              <a:t>Informática</a:t>
            </a:r>
            <a:r>
              <a:rPr lang="en-US" sz="1800" dirty="0" smtClean="0"/>
              <a:t>, </a:t>
            </a:r>
            <a:r>
              <a:rPr lang="en-US" sz="1800" dirty="0" err="1" smtClean="0"/>
              <a:t>pois</a:t>
            </a:r>
            <a:r>
              <a:rPr lang="en-US" sz="1800" dirty="0" smtClean="0"/>
              <a:t> </a:t>
            </a:r>
            <a:r>
              <a:rPr lang="en-US" sz="1800" dirty="0" err="1" smtClean="0"/>
              <a:t>seus</a:t>
            </a:r>
            <a:r>
              <a:rPr lang="en-US" sz="1800" dirty="0" smtClean="0"/>
              <a:t> </a:t>
            </a:r>
            <a:r>
              <a:rPr lang="en-US" sz="1800" dirty="0" err="1" smtClean="0"/>
              <a:t>técnicos</a:t>
            </a:r>
            <a:r>
              <a:rPr lang="en-US" sz="1800" dirty="0" smtClean="0"/>
              <a:t> </a:t>
            </a:r>
            <a:r>
              <a:rPr lang="en-US" sz="1800" dirty="0" err="1" smtClean="0"/>
              <a:t>podem</a:t>
            </a:r>
            <a:r>
              <a:rPr lang="en-US" sz="1800" dirty="0" smtClean="0"/>
              <a:t> </a:t>
            </a:r>
            <a:r>
              <a:rPr lang="en-US" sz="1800" dirty="0" err="1" smtClean="0"/>
              <a:t>estruturar</a:t>
            </a:r>
            <a:r>
              <a:rPr lang="en-US" sz="1800" dirty="0" smtClean="0"/>
              <a:t> um </a:t>
            </a:r>
            <a:r>
              <a:rPr lang="en-US" sz="1800" dirty="0" err="1" smtClean="0"/>
              <a:t>sistema</a:t>
            </a:r>
            <a:r>
              <a:rPr lang="en-US" sz="1800" dirty="0" smtClean="0"/>
              <a:t> de </a:t>
            </a:r>
            <a:r>
              <a:rPr lang="en-US" sz="1800" dirty="0" err="1" smtClean="0"/>
              <a:t>banco</a:t>
            </a:r>
            <a:r>
              <a:rPr lang="en-US" sz="1800" dirty="0" smtClean="0"/>
              <a:t> de dados </a:t>
            </a:r>
            <a:r>
              <a:rPr lang="en-US" sz="1800" dirty="0" err="1" smtClean="0"/>
              <a:t>automatizado</a:t>
            </a:r>
            <a:r>
              <a:rPr lang="en-US" sz="1800" dirty="0" smtClean="0"/>
              <a:t> e com </a:t>
            </a:r>
            <a:r>
              <a:rPr lang="en-US" sz="1800" dirty="0" err="1" smtClean="0"/>
              <a:t>maior</a:t>
            </a:r>
            <a:r>
              <a:rPr lang="en-US" sz="1800" dirty="0" smtClean="0"/>
              <a:t> </a:t>
            </a:r>
            <a:r>
              <a:rPr lang="en-US" sz="1800" dirty="0" err="1" smtClean="0"/>
              <a:t>facilidade</a:t>
            </a:r>
            <a:r>
              <a:rPr lang="en-US" sz="1800" dirty="0" smtClean="0"/>
              <a:t> de </a:t>
            </a:r>
            <a:r>
              <a:rPr lang="en-US" sz="1800" dirty="0" err="1" smtClean="0"/>
              <a:t>análise</a:t>
            </a:r>
            <a:endParaRPr lang="en-US" sz="1800" dirty="0" smtClean="0"/>
          </a:p>
          <a:p>
            <a:r>
              <a:rPr lang="en-US" sz="1800" dirty="0" err="1" smtClean="0"/>
              <a:t>Recursos</a:t>
            </a:r>
            <a:r>
              <a:rPr lang="en-US" sz="1800" dirty="0" smtClean="0"/>
              <a:t> </a:t>
            </a:r>
            <a:r>
              <a:rPr lang="en-US" sz="1800" dirty="0" err="1" smtClean="0"/>
              <a:t>humanos</a:t>
            </a:r>
            <a:r>
              <a:rPr lang="en-US" sz="1800" dirty="0" smtClean="0"/>
              <a:t>, </a:t>
            </a:r>
            <a:r>
              <a:rPr lang="en-US" sz="1800" dirty="0" err="1" smtClean="0"/>
              <a:t>pois</a:t>
            </a:r>
            <a:r>
              <a:rPr lang="en-US" sz="1800" dirty="0" smtClean="0"/>
              <a:t> </a:t>
            </a:r>
            <a:r>
              <a:rPr lang="en-US" sz="1800" dirty="0" err="1" smtClean="0"/>
              <a:t>seus</a:t>
            </a:r>
            <a:r>
              <a:rPr lang="en-US" sz="1800" dirty="0" smtClean="0"/>
              <a:t> </a:t>
            </a:r>
            <a:r>
              <a:rPr lang="en-US" sz="1800" dirty="0" err="1" smtClean="0"/>
              <a:t>analistas</a:t>
            </a:r>
            <a:r>
              <a:rPr lang="en-US" sz="1800" dirty="0" smtClean="0"/>
              <a:t> </a:t>
            </a:r>
            <a:r>
              <a:rPr lang="en-US" sz="1800" dirty="0" err="1" smtClean="0"/>
              <a:t>sabem</a:t>
            </a:r>
            <a:r>
              <a:rPr lang="en-US" sz="1800" dirty="0" smtClean="0"/>
              <a:t> </a:t>
            </a:r>
            <a:r>
              <a:rPr lang="en-US" sz="1800" dirty="0" err="1" smtClean="0"/>
              <a:t>quais</a:t>
            </a:r>
            <a:r>
              <a:rPr lang="en-US" sz="1800" dirty="0" smtClean="0"/>
              <a:t> </a:t>
            </a:r>
            <a:r>
              <a:rPr lang="en-US" sz="1800" dirty="0" err="1" smtClean="0"/>
              <a:t>funcionários</a:t>
            </a:r>
            <a:r>
              <a:rPr lang="en-US" sz="1800" dirty="0" smtClean="0"/>
              <a:t> </a:t>
            </a:r>
            <a:r>
              <a:rPr lang="en-US" sz="1800" dirty="0" err="1" smtClean="0"/>
              <a:t>já</a:t>
            </a:r>
            <a:r>
              <a:rPr lang="en-US" sz="1800" dirty="0" smtClean="0"/>
              <a:t> </a:t>
            </a:r>
            <a:r>
              <a:rPr lang="en-US" sz="1800" dirty="0" err="1" smtClean="0"/>
              <a:t>trabalharam</a:t>
            </a:r>
            <a:r>
              <a:rPr lang="en-US" sz="1800" dirty="0" smtClean="0"/>
              <a:t> com </a:t>
            </a:r>
            <a:r>
              <a:rPr lang="en-US" sz="1800" dirty="0" err="1" smtClean="0"/>
              <a:t>os</a:t>
            </a:r>
            <a:r>
              <a:rPr lang="en-US" sz="1800" dirty="0" smtClean="0"/>
              <a:t> </a:t>
            </a:r>
            <a:r>
              <a:rPr lang="en-US" sz="1800" dirty="0" err="1" smtClean="0"/>
              <a:t>concorrentes</a:t>
            </a:r>
            <a:endParaRPr lang="en-US" sz="1800" dirty="0" smtClean="0"/>
          </a:p>
          <a:p>
            <a:r>
              <a:rPr lang="en-US" sz="1800" dirty="0" smtClean="0"/>
              <a:t>Mercado </a:t>
            </a:r>
            <a:r>
              <a:rPr lang="en-US" sz="1800" dirty="0" err="1" smtClean="0"/>
              <a:t>imobiliário</a:t>
            </a:r>
            <a:r>
              <a:rPr lang="en-US" sz="1800" dirty="0" smtClean="0"/>
              <a:t>, </a:t>
            </a:r>
            <a:r>
              <a:rPr lang="en-US" sz="1800" dirty="0" err="1" smtClean="0"/>
              <a:t>pois</a:t>
            </a:r>
            <a:r>
              <a:rPr lang="en-US" sz="1800" dirty="0" smtClean="0"/>
              <a:t> </a:t>
            </a:r>
            <a:r>
              <a:rPr lang="en-US" sz="1800" dirty="0" err="1" smtClean="0"/>
              <a:t>pode</a:t>
            </a:r>
            <a:r>
              <a:rPr lang="en-US" sz="1800" dirty="0" smtClean="0"/>
              <a:t> </a:t>
            </a:r>
            <a:r>
              <a:rPr lang="en-US" sz="1800" dirty="0" err="1" smtClean="0"/>
              <a:t>contribuir</a:t>
            </a:r>
            <a:r>
              <a:rPr lang="en-US" sz="1800" dirty="0" smtClean="0"/>
              <a:t> </a:t>
            </a:r>
            <a:r>
              <a:rPr lang="en-US" sz="1800" dirty="0" err="1" smtClean="0"/>
              <a:t>para</a:t>
            </a:r>
            <a:r>
              <a:rPr lang="en-US" sz="1800" dirty="0" smtClean="0"/>
              <a:t> a </a:t>
            </a:r>
            <a:r>
              <a:rPr lang="en-US" sz="1800" dirty="0" err="1" smtClean="0"/>
              <a:t>análise</a:t>
            </a:r>
            <a:r>
              <a:rPr lang="en-US" sz="1800" dirty="0" smtClean="0"/>
              <a:t> dos </a:t>
            </a:r>
            <a:r>
              <a:rPr lang="en-US" sz="1800" dirty="0" err="1" smtClean="0"/>
              <a:t>planos</a:t>
            </a:r>
            <a:r>
              <a:rPr lang="en-US" sz="1800" dirty="0" smtClean="0"/>
              <a:t> de </a:t>
            </a:r>
            <a:r>
              <a:rPr lang="en-US" sz="1800" dirty="0" err="1" smtClean="0"/>
              <a:t>expansão</a:t>
            </a:r>
            <a:r>
              <a:rPr lang="en-US" sz="1800" dirty="0" smtClean="0"/>
              <a:t> </a:t>
            </a:r>
            <a:r>
              <a:rPr lang="en-US" sz="1800" dirty="0" err="1" smtClean="0"/>
              <a:t>ou</a:t>
            </a:r>
            <a:r>
              <a:rPr lang="en-US" sz="1800" dirty="0" smtClean="0"/>
              <a:t> de </a:t>
            </a:r>
            <a:r>
              <a:rPr lang="en-US" sz="1800" dirty="0" err="1" smtClean="0"/>
              <a:t>retração</a:t>
            </a:r>
            <a:r>
              <a:rPr lang="en-US" sz="1800" dirty="0" smtClean="0"/>
              <a:t> de </a:t>
            </a:r>
            <a:r>
              <a:rPr lang="en-US" sz="1800" dirty="0" err="1" smtClean="0"/>
              <a:t>uma</a:t>
            </a:r>
            <a:r>
              <a:rPr lang="en-US" sz="1800" dirty="0" smtClean="0"/>
              <a:t> </a:t>
            </a:r>
            <a:r>
              <a:rPr lang="en-US" sz="1800" dirty="0" err="1" smtClean="0"/>
              <a:t>empresa</a:t>
            </a:r>
            <a:r>
              <a:rPr lang="en-US" sz="1800" dirty="0" smtClean="0"/>
              <a:t> </a:t>
            </a:r>
            <a:r>
              <a:rPr lang="en-US" sz="1800" dirty="0" err="1" smtClean="0"/>
              <a:t>concorrente</a:t>
            </a:r>
            <a:endParaRPr lang="en-US" sz="1800" dirty="0"/>
          </a:p>
        </p:txBody>
      </p:sp>
    </p:spTree>
    <p:extLst>
      <p:ext uri="{BB962C8B-B14F-4D97-AF65-F5344CB8AC3E}">
        <p14:creationId xmlns:p14="http://schemas.microsoft.com/office/powerpoint/2010/main" val="3372741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Gestão da Informação</a:t>
            </a:r>
            <a:endParaRPr lang="pt-BR" dirty="0"/>
          </a:p>
        </p:txBody>
      </p:sp>
      <p:sp>
        <p:nvSpPr>
          <p:cNvPr id="3" name="Content Placeholder 2"/>
          <p:cNvSpPr>
            <a:spLocks noGrp="1"/>
          </p:cNvSpPr>
          <p:nvPr>
            <p:ph idx="1"/>
          </p:nvPr>
        </p:nvSpPr>
        <p:spPr>
          <a:xfrm>
            <a:off x="539552" y="1124744"/>
            <a:ext cx="8229600" cy="4525963"/>
          </a:xfrm>
        </p:spPr>
        <p:txBody>
          <a:bodyPr/>
          <a:lstStyle/>
          <a:p>
            <a:pPr marL="0" indent="0" fontAlgn="auto">
              <a:spcAft>
                <a:spcPts val="0"/>
              </a:spcAft>
              <a:buNone/>
              <a:defRPr/>
            </a:pPr>
            <a:r>
              <a:rPr lang="pt-BR" sz="2000" dirty="0"/>
              <a:t>Unidade. I – Serviço de inteligência empresarial</a:t>
            </a:r>
          </a:p>
          <a:p>
            <a:pPr marL="0" indent="0" fontAlgn="auto">
              <a:spcAft>
                <a:spcPts val="0"/>
              </a:spcAft>
              <a:buNone/>
              <a:defRPr/>
            </a:pPr>
            <a:r>
              <a:rPr lang="pt-BR" sz="2000" dirty="0"/>
              <a:t>                          1.1 A evolução da estrutura organizacional</a:t>
            </a:r>
          </a:p>
          <a:p>
            <a:pPr marL="0" indent="0" fontAlgn="auto">
              <a:spcAft>
                <a:spcPts val="0"/>
              </a:spcAft>
              <a:buNone/>
              <a:defRPr/>
            </a:pPr>
            <a:r>
              <a:rPr lang="pt-BR" sz="2000" dirty="0"/>
              <a:t>                          1.2 A Gestão da Informação e do </a:t>
            </a:r>
            <a:r>
              <a:rPr lang="pt-BR" sz="2000" dirty="0" smtClean="0"/>
              <a:t>conhecimento</a:t>
            </a:r>
            <a:endParaRPr lang="pt-BR" sz="2000" dirty="0"/>
          </a:p>
          <a:p>
            <a:pPr marL="0" indent="0" fontAlgn="auto">
              <a:spcAft>
                <a:spcPts val="0"/>
              </a:spcAft>
              <a:buNone/>
              <a:defRPr/>
            </a:pPr>
            <a:r>
              <a:rPr lang="pt-BR" sz="2000" dirty="0"/>
              <a:t> Unidade. II – O gerenciamento estratégico da informação</a:t>
            </a:r>
          </a:p>
          <a:p>
            <a:pPr marL="0" indent="0" fontAlgn="auto">
              <a:spcAft>
                <a:spcPts val="0"/>
              </a:spcAft>
              <a:buNone/>
              <a:defRPr/>
            </a:pPr>
            <a:r>
              <a:rPr lang="pt-BR" sz="2000" dirty="0"/>
              <a:t>                            2.1 Planejamento estratégico da informação</a:t>
            </a:r>
          </a:p>
          <a:p>
            <a:pPr marL="0" indent="0" fontAlgn="auto">
              <a:spcAft>
                <a:spcPts val="0"/>
              </a:spcAft>
              <a:buNone/>
              <a:defRPr/>
            </a:pPr>
            <a:r>
              <a:rPr lang="pt-BR" sz="2000" dirty="0"/>
              <a:t>                            2.2 Gestão da qualidade da informação</a:t>
            </a:r>
          </a:p>
          <a:p>
            <a:pPr marL="0" indent="0" fontAlgn="auto">
              <a:spcAft>
                <a:spcPts val="0"/>
              </a:spcAft>
              <a:buNone/>
              <a:defRPr/>
            </a:pPr>
            <a:r>
              <a:rPr lang="pt-BR" sz="2000" dirty="0"/>
              <a:t> Unidade. III – Caminhos e desafios da gestão da informação</a:t>
            </a:r>
          </a:p>
          <a:p>
            <a:pPr marL="0" indent="0" fontAlgn="auto">
              <a:spcAft>
                <a:spcPts val="0"/>
              </a:spcAft>
              <a:buNone/>
              <a:defRPr/>
            </a:pPr>
            <a:r>
              <a:rPr lang="pt-BR" sz="2000" dirty="0"/>
              <a:t>                            3.1 Os cenários da gestão da informação</a:t>
            </a:r>
          </a:p>
          <a:p>
            <a:pPr marL="0" indent="0" fontAlgn="auto">
              <a:spcAft>
                <a:spcPts val="0"/>
              </a:spcAft>
              <a:buNone/>
              <a:defRPr/>
            </a:pPr>
            <a:r>
              <a:rPr lang="pt-BR" sz="2000" dirty="0"/>
              <a:t> Unidade. IV – O monitoramento dos ambientes organizacionais</a:t>
            </a:r>
          </a:p>
          <a:p>
            <a:pPr marL="0" indent="0" fontAlgn="auto">
              <a:spcAft>
                <a:spcPts val="0"/>
              </a:spcAft>
              <a:buNone/>
              <a:defRPr/>
            </a:pPr>
            <a:r>
              <a:rPr lang="pt-BR" sz="2000" dirty="0"/>
              <a:t>                              4.1 O Ciclo da inteligência</a:t>
            </a:r>
          </a:p>
          <a:p>
            <a:pPr marL="0" indent="0" fontAlgn="auto">
              <a:spcAft>
                <a:spcPts val="0"/>
              </a:spcAft>
              <a:buNone/>
              <a:defRPr/>
            </a:pPr>
            <a:r>
              <a:rPr lang="pt-BR" sz="2000" dirty="0"/>
              <a:t>                              4.2 A perspectiva organizacional</a:t>
            </a:r>
          </a:p>
          <a:p>
            <a:pPr marL="0" indent="0" fontAlgn="auto">
              <a:spcAft>
                <a:spcPts val="0"/>
              </a:spcAft>
              <a:buNone/>
              <a:defRPr/>
            </a:pPr>
            <a:r>
              <a:rPr lang="pt-BR" sz="2000" dirty="0"/>
              <a:t> Unidade. V – Ética na inteligência empresarial</a:t>
            </a:r>
          </a:p>
          <a:p>
            <a:pPr marL="0" indent="0" fontAlgn="auto">
              <a:spcAft>
                <a:spcPts val="0"/>
              </a:spcAft>
              <a:buNone/>
              <a:defRPr/>
            </a:pPr>
            <a:r>
              <a:rPr lang="pt-BR" sz="2000" dirty="0"/>
              <a:t>                            5.1 Ética: análises conceitual</a:t>
            </a:r>
          </a:p>
          <a:p>
            <a:pPr marL="0" indent="0" fontAlgn="auto">
              <a:spcAft>
                <a:spcPts val="0"/>
              </a:spcAft>
              <a:buNone/>
              <a:defRPr/>
            </a:pPr>
            <a:r>
              <a:rPr lang="pt-BR" sz="2000" dirty="0"/>
              <a:t>                            5.2 Equipes, grupos e time</a:t>
            </a:r>
          </a:p>
          <a:p>
            <a:endParaRPr lang="pt-BR" sz="2000" dirty="0"/>
          </a:p>
        </p:txBody>
      </p:sp>
    </p:spTree>
    <p:extLst>
      <p:ext uri="{BB962C8B-B14F-4D97-AF65-F5344CB8AC3E}">
        <p14:creationId xmlns:p14="http://schemas.microsoft.com/office/powerpoint/2010/main" val="1405108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Resumindo</a:t>
            </a:r>
            <a:endParaRPr lang="pt-BR" dirty="0"/>
          </a:p>
        </p:txBody>
      </p:sp>
      <p:sp>
        <p:nvSpPr>
          <p:cNvPr id="3" name="Content Placeholder 2"/>
          <p:cNvSpPr>
            <a:spLocks noGrp="1"/>
          </p:cNvSpPr>
          <p:nvPr>
            <p:ph idx="1"/>
          </p:nvPr>
        </p:nvSpPr>
        <p:spPr>
          <a:xfrm>
            <a:off x="611560" y="2564904"/>
            <a:ext cx="6192688" cy="1108720"/>
          </a:xfrm>
        </p:spPr>
        <p:txBody>
          <a:bodyPr/>
          <a:lstStyle/>
          <a:p>
            <a:pPr marL="0" indent="0">
              <a:buNone/>
            </a:pPr>
            <a:r>
              <a:rPr lang="pt-B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GESTÃO</a:t>
            </a:r>
          </a:p>
          <a:p>
            <a:pPr marL="0" indent="0">
              <a:buNone/>
            </a:pPr>
            <a:r>
              <a:rPr lang="pt-B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 INFORMAÇÃO</a:t>
            </a:r>
          </a:p>
          <a:p>
            <a:pPr marL="0" indent="0">
              <a:buNone/>
            </a:pPr>
            <a:r>
              <a:rPr lang="pt-B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 DA</a:t>
            </a:r>
          </a:p>
          <a:p>
            <a:pPr marL="0" indent="0">
              <a:buNone/>
            </a:pPr>
            <a:r>
              <a:rPr lang="pt-B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INTELIGÊNCIA COMPETITIVA</a:t>
            </a:r>
            <a:endParaRPr lang="pt-B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91579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Serviço de inteligência empresarial</a:t>
            </a:r>
          </a:p>
        </p:txBody>
      </p:sp>
      <p:sp>
        <p:nvSpPr>
          <p:cNvPr id="3" name="Text Placeholder 2"/>
          <p:cNvSpPr>
            <a:spLocks noGrp="1"/>
          </p:cNvSpPr>
          <p:nvPr>
            <p:ph type="body" idx="1"/>
          </p:nvPr>
        </p:nvSpPr>
        <p:spPr/>
        <p:txBody>
          <a:bodyPr/>
          <a:lstStyle/>
          <a:p>
            <a:r>
              <a:rPr lang="pt-BR" dirty="0"/>
              <a:t>Unidade. I</a:t>
            </a:r>
          </a:p>
        </p:txBody>
      </p:sp>
    </p:spTree>
    <p:extLst>
      <p:ext uri="{BB962C8B-B14F-4D97-AF65-F5344CB8AC3E}">
        <p14:creationId xmlns:p14="http://schemas.microsoft.com/office/powerpoint/2010/main" val="2996777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Inteligência Empresarial</a:t>
            </a:r>
            <a:endParaRPr lang="pt-BR" dirty="0"/>
          </a:p>
        </p:txBody>
      </p:sp>
      <p:sp>
        <p:nvSpPr>
          <p:cNvPr id="3" name="Content Placeholder 2"/>
          <p:cNvSpPr>
            <a:spLocks noGrp="1"/>
          </p:cNvSpPr>
          <p:nvPr>
            <p:ph idx="1"/>
          </p:nvPr>
        </p:nvSpPr>
        <p:spPr>
          <a:xfrm>
            <a:off x="467544" y="2132856"/>
            <a:ext cx="8229600" cy="2620888"/>
          </a:xfrm>
        </p:spPr>
        <p:txBody>
          <a:bodyPr/>
          <a:lstStyle/>
          <a:p>
            <a:r>
              <a:rPr lang="pt-BR" dirty="0"/>
              <a:t>Método pelo qual a empresa coleta vários dados e os transforma em informação para ajudar no processo de tomada de decisão rumo ao seu objetivo organizacional ou a sua visão</a:t>
            </a:r>
            <a:r>
              <a:rPr lang="pt-BR" dirty="0" smtClean="0"/>
              <a:t>.</a:t>
            </a:r>
            <a:endParaRPr lang="pt-BR" dirty="0"/>
          </a:p>
        </p:txBody>
      </p:sp>
    </p:spTree>
    <p:extLst>
      <p:ext uri="{BB962C8B-B14F-4D97-AF65-F5344CB8AC3E}">
        <p14:creationId xmlns:p14="http://schemas.microsoft.com/office/powerpoint/2010/main" val="2768304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a:t>A evolução da estrutura organizacional</a:t>
            </a:r>
          </a:p>
        </p:txBody>
      </p:sp>
      <p:pic>
        <p:nvPicPr>
          <p:cNvPr id="3074" name="Picture 2" descr="Ficheiro:Newcomens Dampfmaschine aus Meyers 1890.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14934" y="1600200"/>
            <a:ext cx="3714131"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44084" y="980728"/>
            <a:ext cx="3199915" cy="923330"/>
          </a:xfrm>
          <a:prstGeom prst="rect">
            <a:avLst/>
          </a:prstGeom>
          <a:noFill/>
        </p:spPr>
        <p:txBody>
          <a:bodyPr wrap="none" lIns="91440" tIns="45720" rIns="91440" bIns="45720">
            <a:spAutoFit/>
          </a:bodyPr>
          <a:lstStyle/>
          <a:p>
            <a:pPr algn="ct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1663…</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67902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a:t>A evolução da estrutura organizacional</a:t>
            </a:r>
          </a:p>
        </p:txBody>
      </p:sp>
      <p:sp>
        <p:nvSpPr>
          <p:cNvPr id="3" name="Content Placeholder 2"/>
          <p:cNvSpPr>
            <a:spLocks noGrp="1"/>
          </p:cNvSpPr>
          <p:nvPr>
            <p:ph idx="1"/>
          </p:nvPr>
        </p:nvSpPr>
        <p:spPr>
          <a:xfrm>
            <a:off x="467544" y="3068960"/>
            <a:ext cx="4402832" cy="1900808"/>
          </a:xfrm>
        </p:spPr>
        <p:txBody>
          <a:bodyPr/>
          <a:lstStyle/>
          <a:p>
            <a:r>
              <a:rPr lang="pt-BR" dirty="0" smtClean="0"/>
              <a:t>A revolução Industrial</a:t>
            </a:r>
          </a:p>
          <a:p>
            <a:pPr lvl="1"/>
            <a:r>
              <a:rPr lang="pt-BR" dirty="0" smtClean="0"/>
              <a:t>No Mundo</a:t>
            </a:r>
          </a:p>
          <a:p>
            <a:pPr lvl="1"/>
            <a:r>
              <a:rPr lang="pt-BR" dirty="0" smtClean="0"/>
              <a:t>No Brasil</a:t>
            </a:r>
          </a:p>
        </p:txBody>
      </p:sp>
    </p:spTree>
    <p:extLst>
      <p:ext uri="{BB962C8B-B14F-4D97-AF65-F5344CB8AC3E}">
        <p14:creationId xmlns:p14="http://schemas.microsoft.com/office/powerpoint/2010/main" val="3608460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a:t>A evolução da estrutura organizacional</a:t>
            </a:r>
          </a:p>
        </p:txBody>
      </p:sp>
      <p:sp>
        <p:nvSpPr>
          <p:cNvPr id="3" name="Content Placeholder 2"/>
          <p:cNvSpPr>
            <a:spLocks noGrp="1"/>
          </p:cNvSpPr>
          <p:nvPr>
            <p:ph idx="1"/>
          </p:nvPr>
        </p:nvSpPr>
        <p:spPr>
          <a:xfrm>
            <a:off x="457200" y="2708921"/>
            <a:ext cx="8229600" cy="2088231"/>
          </a:xfrm>
        </p:spPr>
        <p:txBody>
          <a:bodyPr/>
          <a:lstStyle/>
          <a:p>
            <a:r>
              <a:rPr lang="pt-BR" dirty="0" smtClean="0"/>
              <a:t>Centralização</a:t>
            </a:r>
          </a:p>
          <a:p>
            <a:r>
              <a:rPr lang="pt-BR" dirty="0" smtClean="0"/>
              <a:t>Descentralização</a:t>
            </a:r>
          </a:p>
          <a:p>
            <a:r>
              <a:rPr lang="pt-BR" dirty="0" smtClean="0"/>
              <a:t>Globalização</a:t>
            </a:r>
          </a:p>
        </p:txBody>
      </p:sp>
    </p:spTree>
    <p:extLst>
      <p:ext uri="{BB962C8B-B14F-4D97-AF65-F5344CB8AC3E}">
        <p14:creationId xmlns:p14="http://schemas.microsoft.com/office/powerpoint/2010/main" val="2585464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Estrutura Organizacional</a:t>
            </a:r>
            <a:endParaRPr lang="pt-BR" dirty="0"/>
          </a:p>
        </p:txBody>
      </p:sp>
      <p:sp>
        <p:nvSpPr>
          <p:cNvPr id="3" name="Content Placeholder 2"/>
          <p:cNvSpPr>
            <a:spLocks noGrp="1"/>
          </p:cNvSpPr>
          <p:nvPr>
            <p:ph idx="1"/>
          </p:nvPr>
        </p:nvSpPr>
        <p:spPr>
          <a:xfrm>
            <a:off x="467544" y="2132856"/>
            <a:ext cx="8229600" cy="3196952"/>
          </a:xfrm>
        </p:spPr>
        <p:txBody>
          <a:bodyPr/>
          <a:lstStyle/>
          <a:p>
            <a:pPr marL="0" indent="0">
              <a:buNone/>
            </a:pPr>
            <a:r>
              <a:rPr lang="pt-BR" dirty="0"/>
              <a:t>Estrutura organizacional é a forma pela qual as atividades desenvolvidas por uma organização são divididas, organizadas e coordenadas. Num enfoque amplo inclui a descrição dos aspectos físicos (ex.: instalações), humanos, financeiros, jurídicos, administrativos e econômicos.</a:t>
            </a:r>
          </a:p>
        </p:txBody>
      </p:sp>
    </p:spTree>
    <p:extLst>
      <p:ext uri="{BB962C8B-B14F-4D97-AF65-F5344CB8AC3E}">
        <p14:creationId xmlns:p14="http://schemas.microsoft.com/office/powerpoint/2010/main" val="1982343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a:t>A Gestão da </a:t>
            </a:r>
            <a:r>
              <a:rPr lang="pt-BR" sz="3200" dirty="0" smtClean="0"/>
              <a:t>Informação</a:t>
            </a:r>
            <a:endParaRPr lang="pt-BR" sz="3200" dirty="0"/>
          </a:p>
        </p:txBody>
      </p:sp>
      <p:sp>
        <p:nvSpPr>
          <p:cNvPr id="3" name="Content Placeholder 2"/>
          <p:cNvSpPr>
            <a:spLocks noGrp="1"/>
          </p:cNvSpPr>
          <p:nvPr>
            <p:ph idx="1"/>
          </p:nvPr>
        </p:nvSpPr>
        <p:spPr>
          <a:xfrm>
            <a:off x="467544" y="1772816"/>
            <a:ext cx="8229600" cy="3196952"/>
          </a:xfrm>
        </p:spPr>
        <p:txBody>
          <a:bodyPr/>
          <a:lstStyle/>
          <a:p>
            <a:pPr marL="0" indent="0">
              <a:buNone/>
            </a:pPr>
            <a:r>
              <a:rPr lang="pt-BR" dirty="0"/>
              <a:t>A gestão da informação é um conjunto de estratégias que visa identificar as necessidades informacionais, mapear os fluxos formais de informação nos diferentes ambientes da organização, assim como sua coleta, filtragem, análise, organização, armazenagem e disseminação, objetivando apoiar o desenvolvimento das atividades cotidianas e a tomada de decisão no ambiente corporativo</a:t>
            </a:r>
          </a:p>
        </p:txBody>
      </p:sp>
    </p:spTree>
    <p:extLst>
      <p:ext uri="{BB962C8B-B14F-4D97-AF65-F5344CB8AC3E}">
        <p14:creationId xmlns:p14="http://schemas.microsoft.com/office/powerpoint/2010/main" val="2545649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a:t>A Gestão </a:t>
            </a:r>
            <a:r>
              <a:rPr lang="pt-BR" sz="3200" dirty="0" smtClean="0"/>
              <a:t>do </a:t>
            </a:r>
            <a:r>
              <a:rPr lang="pt-BR" sz="3200" dirty="0"/>
              <a:t>conhecimento</a:t>
            </a:r>
          </a:p>
        </p:txBody>
      </p:sp>
      <p:sp>
        <p:nvSpPr>
          <p:cNvPr id="3" name="Content Placeholder 2"/>
          <p:cNvSpPr>
            <a:spLocks noGrp="1"/>
          </p:cNvSpPr>
          <p:nvPr>
            <p:ph idx="1"/>
          </p:nvPr>
        </p:nvSpPr>
        <p:spPr>
          <a:xfrm>
            <a:off x="467544" y="2132856"/>
            <a:ext cx="8229600" cy="3196952"/>
          </a:xfrm>
        </p:spPr>
        <p:txBody>
          <a:bodyPr/>
          <a:lstStyle/>
          <a:p>
            <a:pPr marL="0" indent="0">
              <a:buNone/>
            </a:pPr>
            <a:r>
              <a:rPr lang="pt-BR" dirty="0"/>
              <a:t>A gestão do conhecimento é um conjunto de estratégias para criar, adquirir, compartilhar e utilizar ativos de conhecimento, bem como estabelecer fluxos que garantam a informação necessária no tempo e formato adequados, a fim de auxiliar na geração de idéias, solução de problemas e tomada de decisão</a:t>
            </a:r>
          </a:p>
        </p:txBody>
      </p:sp>
    </p:spTree>
    <p:extLst>
      <p:ext uri="{BB962C8B-B14F-4D97-AF65-F5344CB8AC3E}">
        <p14:creationId xmlns:p14="http://schemas.microsoft.com/office/powerpoint/2010/main" val="4198848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a:t>A Gestão da Informação e do conhecimento</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5091656"/>
              </p:ext>
            </p:extLst>
          </p:nvPr>
        </p:nvGraphicFramePr>
        <p:xfrm>
          <a:off x="251520" y="1068271"/>
          <a:ext cx="8784976" cy="5745105"/>
        </p:xfrm>
        <a:graphic>
          <a:graphicData uri="http://schemas.openxmlformats.org/drawingml/2006/table">
            <a:tbl>
              <a:tblPr>
                <a:tableStyleId>{2D5ABB26-0587-4C30-8999-92F81FD0307C}</a:tableStyleId>
              </a:tblPr>
              <a:tblGrid>
                <a:gridCol w="4392488"/>
                <a:gridCol w="4392488"/>
              </a:tblGrid>
              <a:tr h="198705">
                <a:tc>
                  <a:txBody>
                    <a:bodyPr/>
                    <a:lstStyle/>
                    <a:p>
                      <a:pPr algn="ctr"/>
                      <a:r>
                        <a:rPr lang="pt-BR" sz="1400" dirty="0"/>
                        <a:t>GESTÃO DA INFORMAÇÃO</a:t>
                      </a:r>
                    </a:p>
                  </a:txBody>
                  <a:tcPr marL="40410" marR="40410" marT="20205" marB="20205"/>
                </a:tc>
                <a:tc>
                  <a:txBody>
                    <a:bodyPr/>
                    <a:lstStyle/>
                    <a:p>
                      <a:pPr algn="ctr"/>
                      <a:r>
                        <a:rPr lang="pt-BR" sz="1400"/>
                        <a:t>GESTÃO DO CONHECIMENTO</a:t>
                      </a:r>
                    </a:p>
                  </a:txBody>
                  <a:tcPr marL="40410" marR="40410" marT="20205" marB="20205"/>
                </a:tc>
              </a:tr>
              <a:tr h="361450">
                <a:tc>
                  <a:txBody>
                    <a:bodyPr/>
                    <a:lstStyle/>
                    <a:p>
                      <a:pPr algn="ctr"/>
                      <a:r>
                        <a:rPr lang="pt-BR" sz="1400" dirty="0"/>
                        <a:t>ÂMBITO</a:t>
                      </a:r>
                      <a:br>
                        <a:rPr lang="pt-BR" sz="1400" dirty="0"/>
                      </a:br>
                      <a:r>
                        <a:rPr lang="pt-BR" sz="1400" dirty="0"/>
                        <a:t>Fluxos formais</a:t>
                      </a:r>
                    </a:p>
                  </a:txBody>
                  <a:tcPr marL="40410" marR="40410" marT="20205" marB="20205"/>
                </a:tc>
                <a:tc>
                  <a:txBody>
                    <a:bodyPr/>
                    <a:lstStyle/>
                    <a:p>
                      <a:pPr algn="ctr"/>
                      <a:r>
                        <a:rPr lang="pt-BR" sz="1400"/>
                        <a:t>ÂMBITO</a:t>
                      </a:r>
                      <a:br>
                        <a:rPr lang="pt-BR" sz="1400"/>
                      </a:br>
                      <a:r>
                        <a:rPr lang="pt-BR" sz="1400"/>
                        <a:t>Fluxos informais</a:t>
                      </a:r>
                    </a:p>
                  </a:txBody>
                  <a:tcPr marL="40410" marR="40410" marT="20205" marB="20205"/>
                </a:tc>
              </a:tr>
              <a:tr h="503235">
                <a:tc>
                  <a:txBody>
                    <a:bodyPr/>
                    <a:lstStyle/>
                    <a:p>
                      <a:pPr algn="ctr"/>
                      <a:r>
                        <a:rPr lang="pt-BR" sz="1400" dirty="0" smtClean="0"/>
                        <a:t>OBJETO</a:t>
                      </a:r>
                      <a:r>
                        <a:rPr lang="pt-BR" sz="1400" dirty="0"/>
                        <a:t/>
                      </a:r>
                      <a:br>
                        <a:rPr lang="pt-BR" sz="1400" dirty="0"/>
                      </a:br>
                      <a:r>
                        <a:rPr lang="pt-BR" sz="1400" dirty="0"/>
                        <a:t>Conhecimento </a:t>
                      </a:r>
                      <a:r>
                        <a:rPr lang="pt-BR" sz="1400" dirty="0" smtClean="0"/>
                        <a:t>explícito</a:t>
                      </a:r>
                      <a:endParaRPr lang="pt-BR" sz="1400" dirty="0"/>
                    </a:p>
                  </a:txBody>
                  <a:tcPr marL="40410" marR="40410" marT="20205" marB="20205"/>
                </a:tc>
                <a:tc>
                  <a:txBody>
                    <a:bodyPr/>
                    <a:lstStyle/>
                    <a:p>
                      <a:pPr algn="ctr"/>
                      <a:r>
                        <a:rPr lang="pt-BR" sz="1400" dirty="0"/>
                        <a:t>OBJETO</a:t>
                      </a:r>
                      <a:br>
                        <a:rPr lang="pt-BR" sz="1400" dirty="0"/>
                      </a:br>
                      <a:r>
                        <a:rPr lang="pt-BR" sz="1400" dirty="0"/>
                        <a:t>Conhecimento tácito</a:t>
                      </a:r>
                    </a:p>
                  </a:txBody>
                  <a:tcPr marL="40410" marR="40410" marT="20205" marB="20205"/>
                </a:tc>
              </a:tr>
              <a:tr h="3577442">
                <a:tc>
                  <a:txBody>
                    <a:bodyPr/>
                    <a:lstStyle/>
                    <a:p>
                      <a:pPr algn="ctr"/>
                      <a:r>
                        <a:rPr lang="pt-BR" sz="1400" dirty="0"/>
                        <a:t/>
                      </a:r>
                      <a:br>
                        <a:rPr lang="pt-BR" sz="1400" dirty="0"/>
                      </a:br>
                      <a:r>
                        <a:rPr lang="pt-BR" sz="1400" dirty="0"/>
                        <a:t>ATIVIDADES BASE</a:t>
                      </a:r>
                    </a:p>
                    <a:p>
                      <a:pPr algn="l"/>
                      <a:r>
                        <a:rPr lang="pt-BR" sz="1400" dirty="0"/>
                        <a:t>- Identificar demandas necessidades de informação</a:t>
                      </a:r>
                      <a:br>
                        <a:rPr lang="pt-BR" sz="1400" dirty="0"/>
                      </a:br>
                      <a:r>
                        <a:rPr lang="pt-BR" sz="1400" dirty="0"/>
                        <a:t>- Mapear e reconhecer fluxos formais</a:t>
                      </a:r>
                      <a:br>
                        <a:rPr lang="pt-BR" sz="1400" dirty="0"/>
                      </a:br>
                      <a:r>
                        <a:rPr lang="pt-BR" sz="1400" dirty="0"/>
                        <a:t>- Desenvolver a cultura organizacional positiva em relação ao compartilhamento/</a:t>
                      </a:r>
                      <a:br>
                        <a:rPr lang="pt-BR" sz="1400" dirty="0"/>
                      </a:br>
                      <a:r>
                        <a:rPr lang="pt-BR" sz="1400" dirty="0"/>
                        <a:t>socialização de informação</a:t>
                      </a:r>
                      <a:br>
                        <a:rPr lang="pt-BR" sz="1400" dirty="0"/>
                      </a:br>
                      <a:r>
                        <a:rPr lang="pt-BR" sz="1400" dirty="0"/>
                        <a:t>- Proporcionar a comunicação informacional de forma eficiente, utilizando tecnologias de informação e comunicação</a:t>
                      </a:r>
                      <a:br>
                        <a:rPr lang="pt-BR" sz="1400" dirty="0"/>
                      </a:br>
                      <a:r>
                        <a:rPr lang="pt-BR" sz="1400" dirty="0"/>
                        <a:t>- Prospectar e monitorar informações</a:t>
                      </a:r>
                      <a:br>
                        <a:rPr lang="pt-BR" sz="1400" dirty="0"/>
                      </a:br>
                      <a:r>
                        <a:rPr lang="pt-BR" sz="1400" dirty="0"/>
                        <a:t>- Coletar, selecionar e filtrar informações</a:t>
                      </a:r>
                      <a:br>
                        <a:rPr lang="pt-BR" sz="1400" dirty="0"/>
                      </a:br>
                      <a:r>
                        <a:rPr lang="pt-BR" sz="1400" dirty="0"/>
                        <a:t>- Tratar, analisar, organizar, armazenar informações, utilizando tecnologias de informação e comunicação</a:t>
                      </a:r>
                      <a:br>
                        <a:rPr lang="pt-BR" sz="1400" dirty="0"/>
                      </a:br>
                      <a:r>
                        <a:rPr lang="pt-BR" sz="1400" dirty="0"/>
                        <a:t>- Desenvolver sistemas corporativos de diferentes naturezas, visando o compartilhamento e uso de informação</a:t>
                      </a:r>
                      <a:br>
                        <a:rPr lang="pt-BR" sz="1400" dirty="0"/>
                      </a:br>
                      <a:r>
                        <a:rPr lang="pt-BR" sz="1400" dirty="0"/>
                        <a:t>- Elaborar produtos e serviços informacionais</a:t>
                      </a:r>
                      <a:br>
                        <a:rPr lang="pt-BR" sz="1400" dirty="0"/>
                      </a:br>
                      <a:r>
                        <a:rPr lang="pt-BR" sz="1400" dirty="0"/>
                        <a:t>- Fixar normas e padrões de sistematização da informação</a:t>
                      </a:r>
                      <a:br>
                        <a:rPr lang="pt-BR" sz="1400" dirty="0"/>
                      </a:br>
                      <a:r>
                        <a:rPr lang="pt-BR" sz="1400" dirty="0"/>
                        <a:t>- Retroalimentar o ciclo</a:t>
                      </a:r>
                      <a:br>
                        <a:rPr lang="pt-BR" sz="1400" dirty="0"/>
                      </a:br>
                      <a:endParaRPr lang="pt-BR" sz="1400" dirty="0"/>
                    </a:p>
                  </a:txBody>
                  <a:tcPr marL="40410" marR="40410" marT="20205" marB="20205"/>
                </a:tc>
                <a:tc>
                  <a:txBody>
                    <a:bodyPr/>
                    <a:lstStyle/>
                    <a:p>
                      <a:pPr algn="ctr"/>
                      <a:r>
                        <a:rPr lang="pt-BR" sz="1400" dirty="0"/>
                        <a:t>ATIVIDADES BASE</a:t>
                      </a:r>
                    </a:p>
                    <a:p>
                      <a:r>
                        <a:rPr lang="pt-BR" sz="1400" dirty="0"/>
                        <a:t>- Identificar demandas necessidades de conhecimento</a:t>
                      </a:r>
                      <a:br>
                        <a:rPr lang="pt-BR" sz="1400" dirty="0"/>
                      </a:br>
                      <a:r>
                        <a:rPr lang="pt-BR" sz="1400" dirty="0"/>
                        <a:t>- Mapear e reconhecer fluxos informais</a:t>
                      </a:r>
                      <a:br>
                        <a:rPr lang="pt-BR" sz="1400" dirty="0"/>
                      </a:br>
                      <a:r>
                        <a:rPr lang="pt-BR" sz="1400" dirty="0"/>
                        <a:t>- Desenvolver a cultura organizacional positiva em relação ao compartilhamento/</a:t>
                      </a:r>
                      <a:br>
                        <a:rPr lang="pt-BR" sz="1400" dirty="0"/>
                      </a:br>
                      <a:r>
                        <a:rPr lang="pt-BR" sz="1400" dirty="0"/>
                        <a:t>socialização de conhecimento</a:t>
                      </a:r>
                      <a:br>
                        <a:rPr lang="pt-BR" sz="1400" dirty="0"/>
                      </a:br>
                      <a:r>
                        <a:rPr lang="pt-BR" sz="1400" dirty="0"/>
                        <a:t>- Proporcionar a comunicação informacional de forma eficiente, utilizando tecnologias de informação e comunicação</a:t>
                      </a:r>
                      <a:br>
                        <a:rPr lang="pt-BR" sz="1400" dirty="0"/>
                      </a:br>
                      <a:r>
                        <a:rPr lang="pt-BR" sz="1400" dirty="0"/>
                        <a:t>- Criar espaços criativos dentro da corporação</a:t>
                      </a:r>
                      <a:br>
                        <a:rPr lang="pt-BR" sz="1400" dirty="0"/>
                      </a:br>
                      <a:r>
                        <a:rPr lang="pt-BR" sz="1400" dirty="0"/>
                        <a:t>- Desenvolver competências e habilidades voltadas ao negócio da organização</a:t>
                      </a:r>
                      <a:br>
                        <a:rPr lang="pt-BR" sz="1400" dirty="0"/>
                      </a:br>
                      <a:r>
                        <a:rPr lang="pt-BR" sz="1400" dirty="0"/>
                        <a:t>- Criar mecanismos de captação de conhecimento, gerado por diferentes pessoas da organização</a:t>
                      </a:r>
                      <a:br>
                        <a:rPr lang="pt-BR" sz="1400" dirty="0"/>
                      </a:br>
                      <a:r>
                        <a:rPr lang="pt-BR" sz="1400" dirty="0"/>
                        <a:t>- Desenvolver sistemas corporativos de diferentes naturezas, visando o compartilhamento e uso de conhecimento</a:t>
                      </a:r>
                      <a:br>
                        <a:rPr lang="pt-BR" sz="1400" dirty="0"/>
                      </a:br>
                      <a:r>
                        <a:rPr lang="pt-BR" sz="1400" dirty="0"/>
                        <a:t>- Fixar normas e padrões de sistematização de conhecimento</a:t>
                      </a:r>
                      <a:br>
                        <a:rPr lang="pt-BR" sz="1400" dirty="0"/>
                      </a:br>
                      <a:r>
                        <a:rPr lang="pt-BR" sz="1400" dirty="0"/>
                        <a:t>- Retroalimentar o ciclo</a:t>
                      </a:r>
                    </a:p>
                  </a:txBody>
                  <a:tcPr marL="40410" marR="40410" marT="20205" marB="20205"/>
                </a:tc>
              </a:tr>
            </a:tbl>
          </a:graphicData>
        </a:graphic>
      </p:graphicFrame>
    </p:spTree>
    <p:extLst>
      <p:ext uri="{BB962C8B-B14F-4D97-AF65-F5344CB8AC3E}">
        <p14:creationId xmlns:p14="http://schemas.microsoft.com/office/powerpoint/2010/main" val="2468461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Gestão</a:t>
            </a:r>
            <a:endParaRPr lang="pt-BR" dirty="0"/>
          </a:p>
        </p:txBody>
      </p:sp>
      <p:sp>
        <p:nvSpPr>
          <p:cNvPr id="3" name="Content Placeholder 2"/>
          <p:cNvSpPr>
            <a:spLocks noGrp="1"/>
          </p:cNvSpPr>
          <p:nvPr>
            <p:ph idx="1"/>
          </p:nvPr>
        </p:nvSpPr>
        <p:spPr>
          <a:xfrm>
            <a:off x="395536" y="2287413"/>
            <a:ext cx="8229600" cy="1861667"/>
          </a:xfrm>
        </p:spPr>
        <p:txBody>
          <a:bodyPr/>
          <a:lstStyle/>
          <a:p>
            <a:r>
              <a:rPr lang="pt-BR" sz="2800" dirty="0"/>
              <a:t>O termo "administração" vem do latim </a:t>
            </a:r>
            <a:r>
              <a:rPr lang="pt-BR" sz="2800" i="1" dirty="0" smtClean="0"/>
              <a:t>administratione</a:t>
            </a:r>
            <a:r>
              <a:rPr lang="pt-BR" sz="2800" dirty="0"/>
              <a:t>, que significa </a:t>
            </a:r>
            <a:r>
              <a:rPr lang="pt-BR" sz="2800" i="1" dirty="0"/>
              <a:t>direção, gerência</a:t>
            </a:r>
            <a:r>
              <a:rPr lang="pt-BR" sz="2800" dirty="0"/>
              <a:t>.</a:t>
            </a:r>
            <a:endParaRPr lang="pt-BR" sz="2800" i="1" dirty="0" smtClean="0"/>
          </a:p>
          <a:p>
            <a:endParaRPr lang="pt-BR" sz="2800" i="1" dirty="0"/>
          </a:p>
          <a:p>
            <a:r>
              <a:rPr lang="pt-BR" sz="2800" dirty="0" smtClean="0"/>
              <a:t>Peter Drucker identifica como princípios: Planejar</a:t>
            </a:r>
            <a:r>
              <a:rPr lang="pt-BR" sz="2800" dirty="0"/>
              <a:t>, Organizar, Dirigir e Controlar (PODC)</a:t>
            </a:r>
            <a:endParaRPr lang="pt-BR" sz="2800" dirty="0" smtClean="0"/>
          </a:p>
        </p:txBody>
      </p:sp>
      <p:pic>
        <p:nvPicPr>
          <p:cNvPr id="1026" name="Picture 2" descr="Ficheiro:Logo Administração-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760" y="5375269"/>
            <a:ext cx="2160240" cy="115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50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Dados-Informação-Conhecimento</a:t>
            </a:r>
            <a:endParaRPr lang="pt-B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2097054"/>
              </p:ext>
            </p:extLst>
          </p:nvPr>
        </p:nvGraphicFramePr>
        <p:xfrm>
          <a:off x="503039" y="1772816"/>
          <a:ext cx="8640961" cy="3456384"/>
        </p:xfrm>
        <a:graphic>
          <a:graphicData uri="http://schemas.openxmlformats.org/drawingml/2006/table">
            <a:tbl>
              <a:tblPr firstRow="1">
                <a:tableStyleId>{3C2FFA5D-87B4-456A-9821-1D502468CF0F}</a:tableStyleId>
              </a:tblPr>
              <a:tblGrid>
                <a:gridCol w="2879987"/>
                <a:gridCol w="2879987"/>
                <a:gridCol w="2880987"/>
              </a:tblGrid>
              <a:tr h="576064">
                <a:tc>
                  <a:txBody>
                    <a:bodyPr/>
                    <a:lstStyle/>
                    <a:p>
                      <a:r>
                        <a:rPr lang="pt-BR" sz="2800">
                          <a:effectLst/>
                        </a:rPr>
                        <a:t>Dados</a:t>
                      </a:r>
                      <a:endParaRPr lang="pt-BR" sz="6000">
                        <a:effectLst/>
                      </a:endParaRPr>
                    </a:p>
                  </a:txBody>
                  <a:tcPr marL="68580" marR="68580" marT="0" marB="0"/>
                </a:tc>
                <a:tc>
                  <a:txBody>
                    <a:bodyPr/>
                    <a:lstStyle/>
                    <a:p>
                      <a:r>
                        <a:rPr lang="pt-BR" sz="2800">
                          <a:effectLst/>
                        </a:rPr>
                        <a:t>Informação</a:t>
                      </a:r>
                      <a:endParaRPr lang="pt-BR" sz="6000">
                        <a:effectLst/>
                      </a:endParaRPr>
                    </a:p>
                  </a:txBody>
                  <a:tcPr marL="68580" marR="68580" marT="0" marB="0"/>
                </a:tc>
                <a:tc>
                  <a:txBody>
                    <a:bodyPr/>
                    <a:lstStyle/>
                    <a:p>
                      <a:r>
                        <a:rPr lang="pt-BR" sz="2800">
                          <a:effectLst/>
                        </a:rPr>
                        <a:t>Conhecimento</a:t>
                      </a:r>
                      <a:endParaRPr lang="pt-BR" sz="6000">
                        <a:effectLst/>
                      </a:endParaRPr>
                    </a:p>
                  </a:txBody>
                  <a:tcPr marL="68580" marR="68580" marT="0" marB="0"/>
                </a:tc>
              </a:tr>
              <a:tr h="2880320">
                <a:tc>
                  <a:txBody>
                    <a:bodyPr/>
                    <a:lstStyle/>
                    <a:p>
                      <a:r>
                        <a:rPr lang="pt-BR" sz="2000">
                          <a:effectLst/>
                        </a:rPr>
                        <a:t>Simples observações sobre o estado do mundo</a:t>
                      </a:r>
                      <a:endParaRPr lang="pt-BR" sz="6000">
                        <a:effectLst/>
                      </a:endParaRPr>
                    </a:p>
                    <a:p>
                      <a:r>
                        <a:rPr lang="pt-BR" sz="2000">
                          <a:effectLst/>
                        </a:rPr>
                        <a:t>Facilmente estruturado</a:t>
                      </a:r>
                      <a:endParaRPr lang="pt-BR" sz="6000">
                        <a:effectLst/>
                      </a:endParaRPr>
                    </a:p>
                    <a:p>
                      <a:r>
                        <a:rPr lang="pt-BR" sz="2000">
                          <a:effectLst/>
                        </a:rPr>
                        <a:t>• Facilmente obtido por máquinas</a:t>
                      </a:r>
                      <a:endParaRPr lang="pt-BR" sz="6000">
                        <a:effectLst/>
                      </a:endParaRPr>
                    </a:p>
                    <a:p>
                      <a:r>
                        <a:rPr lang="pt-BR" sz="2000">
                          <a:effectLst/>
                        </a:rPr>
                        <a:t>• Freqüentemente quantificado</a:t>
                      </a:r>
                      <a:endParaRPr lang="pt-BR" sz="6000">
                        <a:effectLst/>
                      </a:endParaRPr>
                    </a:p>
                    <a:p>
                      <a:r>
                        <a:rPr lang="pt-BR" sz="2000">
                          <a:effectLst/>
                        </a:rPr>
                        <a:t>• Facilmente transferível</a:t>
                      </a:r>
                      <a:endParaRPr lang="pt-BR" sz="6000">
                        <a:effectLst/>
                      </a:endParaRPr>
                    </a:p>
                  </a:txBody>
                  <a:tcPr marL="68580" marR="68580" marT="0" marB="0"/>
                </a:tc>
                <a:tc>
                  <a:txBody>
                    <a:bodyPr/>
                    <a:lstStyle/>
                    <a:p>
                      <a:r>
                        <a:rPr lang="pt-BR" sz="2000">
                          <a:effectLst/>
                        </a:rPr>
                        <a:t>Dados dotados de relevância e propósito</a:t>
                      </a:r>
                      <a:endParaRPr lang="pt-BR" sz="6000">
                        <a:effectLst/>
                      </a:endParaRPr>
                    </a:p>
                    <a:p>
                      <a:r>
                        <a:rPr lang="pt-BR" sz="2000">
                          <a:effectLst/>
                        </a:rPr>
                        <a:t>• Requer unidade de análise</a:t>
                      </a:r>
                      <a:endParaRPr lang="pt-BR" sz="6000">
                        <a:effectLst/>
                      </a:endParaRPr>
                    </a:p>
                    <a:p>
                      <a:r>
                        <a:rPr lang="pt-BR" sz="2000">
                          <a:effectLst/>
                        </a:rPr>
                        <a:t>• Exige consenso em relação ao significado</a:t>
                      </a:r>
                      <a:endParaRPr lang="pt-BR" sz="6000">
                        <a:effectLst/>
                      </a:endParaRPr>
                    </a:p>
                    <a:p>
                      <a:r>
                        <a:rPr lang="pt-BR" sz="2000">
                          <a:effectLst/>
                        </a:rPr>
                        <a:t>• Exige necessariamente a mediação humana</a:t>
                      </a:r>
                      <a:endParaRPr lang="pt-BR" sz="6000">
                        <a:effectLst/>
                      </a:endParaRPr>
                    </a:p>
                  </a:txBody>
                  <a:tcPr marL="68580" marR="68580" marT="0" marB="0"/>
                </a:tc>
                <a:tc>
                  <a:txBody>
                    <a:bodyPr/>
                    <a:lstStyle/>
                    <a:p>
                      <a:r>
                        <a:rPr lang="pt-BR" sz="2000" dirty="0">
                          <a:effectLst/>
                        </a:rPr>
                        <a:t>Informação valiosa da mente humana</a:t>
                      </a:r>
                      <a:endParaRPr lang="pt-BR" sz="6000" dirty="0">
                        <a:effectLst/>
                      </a:endParaRPr>
                    </a:p>
                    <a:p>
                      <a:r>
                        <a:rPr lang="pt-BR" sz="2000" dirty="0">
                          <a:effectLst/>
                        </a:rPr>
                        <a:t>Inclui reflexão, síntese, contexto</a:t>
                      </a:r>
                      <a:endParaRPr lang="pt-BR" sz="6000" dirty="0">
                        <a:effectLst/>
                      </a:endParaRPr>
                    </a:p>
                    <a:p>
                      <a:r>
                        <a:rPr lang="pt-BR" sz="2000" dirty="0">
                          <a:effectLst/>
                        </a:rPr>
                        <a:t>• De difícil estruturação</a:t>
                      </a:r>
                      <a:endParaRPr lang="pt-BR" sz="6000" dirty="0">
                        <a:effectLst/>
                      </a:endParaRPr>
                    </a:p>
                    <a:p>
                      <a:r>
                        <a:rPr lang="pt-BR" sz="2000" dirty="0">
                          <a:effectLst/>
                        </a:rPr>
                        <a:t>• De difícil captura em máquinas</a:t>
                      </a:r>
                      <a:endParaRPr lang="pt-BR" sz="6000" dirty="0">
                        <a:effectLst/>
                      </a:endParaRPr>
                    </a:p>
                    <a:p>
                      <a:r>
                        <a:rPr lang="pt-BR" sz="2000" dirty="0">
                          <a:effectLst/>
                        </a:rPr>
                        <a:t>• Freqüentemente tácito</a:t>
                      </a:r>
                      <a:endParaRPr lang="pt-BR" sz="6000" dirty="0">
                        <a:effectLst/>
                      </a:endParaRPr>
                    </a:p>
                    <a:p>
                      <a:pPr algn="just"/>
                      <a:r>
                        <a:rPr lang="pt-BR" sz="2000" dirty="0">
                          <a:effectLst/>
                        </a:rPr>
                        <a:t>• De difícil transferência</a:t>
                      </a:r>
                      <a:endParaRPr lang="pt-BR" sz="6000" dirty="0">
                        <a:effectLst/>
                      </a:endParaRPr>
                    </a:p>
                  </a:txBody>
                  <a:tcPr marL="68580" marR="68580" marT="0" marB="0"/>
                </a:tc>
              </a:tr>
            </a:tbl>
          </a:graphicData>
        </a:graphic>
      </p:graphicFrame>
    </p:spTree>
    <p:extLst>
      <p:ext uri="{BB962C8B-B14F-4D97-AF65-F5344CB8AC3E}">
        <p14:creationId xmlns:p14="http://schemas.microsoft.com/office/powerpoint/2010/main" val="4036216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O gerenciamento estratégico da informação</a:t>
            </a:r>
          </a:p>
        </p:txBody>
      </p:sp>
      <p:sp>
        <p:nvSpPr>
          <p:cNvPr id="3" name="Text Placeholder 2"/>
          <p:cNvSpPr>
            <a:spLocks noGrp="1"/>
          </p:cNvSpPr>
          <p:nvPr>
            <p:ph type="body" idx="1"/>
          </p:nvPr>
        </p:nvSpPr>
        <p:spPr/>
        <p:txBody>
          <a:bodyPr/>
          <a:lstStyle/>
          <a:p>
            <a:r>
              <a:rPr lang="pt-BR" dirty="0"/>
              <a:t>Unidade. </a:t>
            </a:r>
            <a:r>
              <a:rPr lang="pt-BR" dirty="0" smtClean="0"/>
              <a:t>II</a:t>
            </a:r>
            <a:endParaRPr lang="pt-BR" dirty="0"/>
          </a:p>
        </p:txBody>
      </p:sp>
    </p:spTree>
    <p:extLst>
      <p:ext uri="{BB962C8B-B14F-4D97-AF65-F5344CB8AC3E}">
        <p14:creationId xmlns:p14="http://schemas.microsoft.com/office/powerpoint/2010/main" val="1572795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Plajamento Estratégico</a:t>
            </a:r>
            <a:endParaRPr lang="pt-BR" dirty="0"/>
          </a:p>
        </p:txBody>
      </p:sp>
      <p:sp>
        <p:nvSpPr>
          <p:cNvPr id="5" name="Content Placeholder 4"/>
          <p:cNvSpPr>
            <a:spLocks noGrp="1"/>
          </p:cNvSpPr>
          <p:nvPr>
            <p:ph idx="1"/>
          </p:nvPr>
        </p:nvSpPr>
        <p:spPr/>
        <p:txBody>
          <a:bodyPr/>
          <a:lstStyle/>
          <a:p>
            <a:pPr marL="0" indent="0">
              <a:buNone/>
            </a:pPr>
            <a:r>
              <a:rPr lang="pt-BR" dirty="0"/>
              <a:t>Planejar estrategicamente é planejar para atingir o objetivo, baseado em não apenas uma alternativa, mas em várias de forma flexível, pensando e repensando o rumo a que cada alternativa pode nos levar, e visando sempre qual delas nos trará o êxito da melhor forma, prática e com economia de recursos, sem prejudicar a eficiência.</a:t>
            </a:r>
          </a:p>
        </p:txBody>
      </p:sp>
    </p:spTree>
    <p:extLst>
      <p:ext uri="{BB962C8B-B14F-4D97-AF65-F5344CB8AC3E}">
        <p14:creationId xmlns:p14="http://schemas.microsoft.com/office/powerpoint/2010/main" val="2186286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Plajamento Estratégico</a:t>
            </a:r>
            <a:endParaRPr lang="pt-BR" dirty="0"/>
          </a:p>
        </p:txBody>
      </p:sp>
      <p:sp>
        <p:nvSpPr>
          <p:cNvPr id="5" name="Content Placeholder 4"/>
          <p:cNvSpPr>
            <a:spLocks noGrp="1"/>
          </p:cNvSpPr>
          <p:nvPr>
            <p:ph idx="1"/>
          </p:nvPr>
        </p:nvSpPr>
        <p:spPr/>
        <p:txBody>
          <a:bodyPr/>
          <a:lstStyle/>
          <a:p>
            <a:pPr marL="0" indent="0">
              <a:buNone/>
            </a:pPr>
            <a:r>
              <a:rPr lang="pt-BR" dirty="0"/>
              <a:t>É o processo administrativo que proporciona sustentação metodológica para se estabelecer a melhor direção a ser seguida pela empresa, visando ao otimizado grau de interação com o ambiente e atuando de forma inovadora e diferenciada.</a:t>
            </a:r>
          </a:p>
        </p:txBody>
      </p:sp>
    </p:spTree>
    <p:extLst>
      <p:ext uri="{BB962C8B-B14F-4D97-AF65-F5344CB8AC3E}">
        <p14:creationId xmlns:p14="http://schemas.microsoft.com/office/powerpoint/2010/main" val="4160254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Plajamento Estratégico</a:t>
            </a:r>
            <a:endParaRPr lang="pt-BR" dirty="0"/>
          </a:p>
        </p:txBody>
      </p:sp>
      <p:sp>
        <p:nvSpPr>
          <p:cNvPr id="5" name="Content Placeholder 4"/>
          <p:cNvSpPr>
            <a:spLocks noGrp="1"/>
          </p:cNvSpPr>
          <p:nvPr>
            <p:ph idx="1"/>
          </p:nvPr>
        </p:nvSpPr>
        <p:spPr/>
        <p:txBody>
          <a:bodyPr/>
          <a:lstStyle/>
          <a:p>
            <a:pPr marL="0" indent="0">
              <a:buNone/>
            </a:pPr>
            <a:r>
              <a:rPr lang="pt-BR" dirty="0"/>
              <a:t>É um processo que define os objetivos organizacionais que a empresa deve alcançar e facilita a escolha dos melhores caminhos para atingi-los. Deve envolver todas as áreas da organização e pode ser subdividido em estratégias operacionais para facilitar sua aplicabilidade.</a:t>
            </a:r>
          </a:p>
        </p:txBody>
      </p:sp>
    </p:spTree>
    <p:extLst>
      <p:ext uri="{BB962C8B-B14F-4D97-AF65-F5344CB8AC3E}">
        <p14:creationId xmlns:p14="http://schemas.microsoft.com/office/powerpoint/2010/main" val="207940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Objetivos do PEI</a:t>
            </a:r>
            <a:endParaRPr lang="pt-B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4680106"/>
              </p:ext>
            </p:extLst>
          </p:nvPr>
        </p:nvGraphicFramePr>
        <p:xfrm>
          <a:off x="323528" y="119675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7218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Objetivos do PEI</a:t>
            </a:r>
            <a:endParaRPr lang="pt-BR"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39403528"/>
              </p:ext>
            </p:extLst>
          </p:nvPr>
        </p:nvGraphicFramePr>
        <p:xfrm>
          <a:off x="323528" y="1196752"/>
          <a:ext cx="82296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33858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Etapas do PEI</a:t>
            </a:r>
            <a:endParaRPr lang="pt-B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2513118"/>
              </p:ext>
            </p:extLst>
          </p:nvPr>
        </p:nvGraphicFramePr>
        <p:xfrm>
          <a:off x="457200" y="1052736"/>
          <a:ext cx="822960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799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Qualidade da Informação</a:t>
            </a:r>
            <a:endParaRPr lang="pt-B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183020"/>
              </p:ext>
            </p:extLst>
          </p:nvPr>
        </p:nvGraphicFramePr>
        <p:xfrm>
          <a:off x="457200" y="134076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9634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Qualidade da Informação</a:t>
            </a:r>
            <a:endParaRPr lang="pt-BR" dirty="0"/>
          </a:p>
        </p:txBody>
      </p:sp>
      <p:sp>
        <p:nvSpPr>
          <p:cNvPr id="3" name="Content Placeholder 2"/>
          <p:cNvSpPr>
            <a:spLocks noGrp="1"/>
          </p:cNvSpPr>
          <p:nvPr>
            <p:ph idx="1"/>
          </p:nvPr>
        </p:nvSpPr>
        <p:spPr>
          <a:xfrm>
            <a:off x="457200" y="836712"/>
            <a:ext cx="8229600" cy="4525963"/>
          </a:xfrm>
        </p:spPr>
        <p:txBody>
          <a:bodyPr/>
          <a:lstStyle/>
          <a:p>
            <a:r>
              <a:rPr lang="pt-BR" dirty="0" smtClean="0"/>
              <a:t>Autoridade/Verificabilidade</a:t>
            </a:r>
          </a:p>
          <a:p>
            <a:r>
              <a:rPr lang="pt-BR" dirty="0" smtClean="0"/>
              <a:t>Escopo de cobertura</a:t>
            </a:r>
          </a:p>
          <a:p>
            <a:r>
              <a:rPr lang="pt-BR" dirty="0" smtClean="0"/>
              <a:t>Composição e Organização</a:t>
            </a:r>
          </a:p>
          <a:p>
            <a:r>
              <a:rPr lang="pt-BR" dirty="0" smtClean="0"/>
              <a:t>Objetividade</a:t>
            </a:r>
          </a:p>
          <a:p>
            <a:r>
              <a:rPr lang="pt-BR" dirty="0" smtClean="0"/>
              <a:t>Integridade</a:t>
            </a:r>
          </a:p>
          <a:p>
            <a:r>
              <a:rPr lang="pt-BR" dirty="0" smtClean="0"/>
              <a:t>Amplitude</a:t>
            </a:r>
          </a:p>
          <a:p>
            <a:r>
              <a:rPr lang="pt-BR" dirty="0" smtClean="0"/>
              <a:t>Validade</a:t>
            </a:r>
          </a:p>
          <a:p>
            <a:r>
              <a:rPr lang="pt-BR" dirty="0" smtClean="0"/>
              <a:t>Singularidade</a:t>
            </a:r>
          </a:p>
          <a:p>
            <a:r>
              <a:rPr lang="pt-BR" dirty="0" smtClean="0"/>
              <a:t>Tempo</a:t>
            </a:r>
          </a:p>
          <a:p>
            <a:r>
              <a:rPr lang="pt-BR" dirty="0" smtClean="0"/>
              <a:t>Reprodutibilidade</a:t>
            </a:r>
            <a:endParaRPr lang="pt-BR" dirty="0"/>
          </a:p>
        </p:txBody>
      </p:sp>
    </p:spTree>
    <p:extLst>
      <p:ext uri="{BB962C8B-B14F-4D97-AF65-F5344CB8AC3E}">
        <p14:creationId xmlns:p14="http://schemas.microsoft.com/office/powerpoint/2010/main" val="2397022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Gestão</a:t>
            </a:r>
            <a:endParaRPr lang="pt-BR" dirty="0"/>
          </a:p>
        </p:txBody>
      </p:sp>
      <p:sp>
        <p:nvSpPr>
          <p:cNvPr id="3" name="Content Placeholder 2"/>
          <p:cNvSpPr>
            <a:spLocks noGrp="1"/>
          </p:cNvSpPr>
          <p:nvPr>
            <p:ph idx="1"/>
          </p:nvPr>
        </p:nvSpPr>
        <p:spPr>
          <a:xfrm>
            <a:off x="395536" y="1772816"/>
            <a:ext cx="8229600" cy="3312368"/>
          </a:xfrm>
        </p:spPr>
        <p:txBody>
          <a:bodyPr/>
          <a:lstStyle/>
          <a:p>
            <a:r>
              <a:rPr lang="pt-BR" sz="2800" dirty="0" smtClean="0"/>
              <a:t>As </a:t>
            </a:r>
            <a:r>
              <a:rPr lang="pt-BR" sz="2800" dirty="0"/>
              <a:t>funções do gestor são em princípio fixar as metas a alcançar através do planejamento, analisar e conhecer os problemas a enfrentar, solucionar os problemas, organizar recursos financeiros, tecnológicos, ser um comunicador, um líder, ao dirigir e motivar as pessoas, tomar decisões precisas e avaliar, controlar o conjunto todo.</a:t>
            </a:r>
          </a:p>
        </p:txBody>
      </p:sp>
    </p:spTree>
    <p:extLst>
      <p:ext uri="{BB962C8B-B14F-4D97-AF65-F5344CB8AC3E}">
        <p14:creationId xmlns:p14="http://schemas.microsoft.com/office/powerpoint/2010/main" val="201573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fontAlgn="auto">
              <a:spcAft>
                <a:spcPts val="0"/>
              </a:spcAft>
              <a:defRPr/>
            </a:pPr>
            <a:r>
              <a:rPr lang="pt-BR" dirty="0"/>
              <a:t>Caminhos e desafios da gestão da informação</a:t>
            </a:r>
          </a:p>
        </p:txBody>
      </p:sp>
      <p:sp>
        <p:nvSpPr>
          <p:cNvPr id="3" name="Text Placeholder 2"/>
          <p:cNvSpPr>
            <a:spLocks noGrp="1"/>
          </p:cNvSpPr>
          <p:nvPr>
            <p:ph type="body" idx="1"/>
          </p:nvPr>
        </p:nvSpPr>
        <p:spPr/>
        <p:txBody>
          <a:bodyPr/>
          <a:lstStyle/>
          <a:p>
            <a:r>
              <a:rPr lang="pt-BR" dirty="0"/>
              <a:t>Unidade. </a:t>
            </a:r>
            <a:r>
              <a:rPr lang="pt-BR" dirty="0" smtClean="0"/>
              <a:t>III</a:t>
            </a:r>
            <a:endParaRPr lang="pt-BR" dirty="0"/>
          </a:p>
        </p:txBody>
      </p:sp>
    </p:spTree>
    <p:extLst>
      <p:ext uri="{BB962C8B-B14F-4D97-AF65-F5344CB8AC3E}">
        <p14:creationId xmlns:p14="http://schemas.microsoft.com/office/powerpoint/2010/main" val="636027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Vídeo sobre Linked Data</a:t>
            </a:r>
            <a:endParaRPr lang="pt-BR" dirty="0"/>
          </a:p>
        </p:txBody>
      </p:sp>
    </p:spTree>
    <p:extLst>
      <p:ext uri="{BB962C8B-B14F-4D97-AF65-F5344CB8AC3E}">
        <p14:creationId xmlns:p14="http://schemas.microsoft.com/office/powerpoint/2010/main" val="22425440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fontAlgn="auto">
              <a:spcAft>
                <a:spcPts val="0"/>
              </a:spcAft>
              <a:defRPr/>
            </a:pPr>
            <a:r>
              <a:rPr lang="pt-BR" dirty="0"/>
              <a:t>O monitoramento dos ambientes organizacionais</a:t>
            </a:r>
          </a:p>
        </p:txBody>
      </p:sp>
      <p:sp>
        <p:nvSpPr>
          <p:cNvPr id="3" name="Text Placeholder 2"/>
          <p:cNvSpPr>
            <a:spLocks noGrp="1"/>
          </p:cNvSpPr>
          <p:nvPr>
            <p:ph type="body" idx="1"/>
          </p:nvPr>
        </p:nvSpPr>
        <p:spPr/>
        <p:txBody>
          <a:bodyPr/>
          <a:lstStyle/>
          <a:p>
            <a:r>
              <a:rPr lang="pt-BR" dirty="0"/>
              <a:t>Unidade. </a:t>
            </a:r>
            <a:r>
              <a:rPr lang="pt-BR" dirty="0" smtClean="0"/>
              <a:t>IV</a:t>
            </a:r>
            <a:endParaRPr lang="pt-BR" dirty="0"/>
          </a:p>
        </p:txBody>
      </p:sp>
    </p:spTree>
    <p:extLst>
      <p:ext uri="{BB962C8B-B14F-4D97-AF65-F5344CB8AC3E}">
        <p14:creationId xmlns:p14="http://schemas.microsoft.com/office/powerpoint/2010/main" val="2989678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Monitoramento</a:t>
            </a:r>
            <a:endParaRPr lang="pt-BR" dirty="0"/>
          </a:p>
        </p:txBody>
      </p:sp>
      <p:sp>
        <p:nvSpPr>
          <p:cNvPr id="3" name="Espaço Reservado para Conteúdo 2"/>
          <p:cNvSpPr>
            <a:spLocks noGrp="1"/>
          </p:cNvSpPr>
          <p:nvPr>
            <p:ph idx="1"/>
          </p:nvPr>
        </p:nvSpPr>
        <p:spPr/>
        <p:txBody>
          <a:bodyPr/>
          <a:lstStyle/>
          <a:p>
            <a:r>
              <a:rPr lang="pt-BR" dirty="0"/>
              <a:t>Observar em determinado período de tempo se as condições de um objeto/equipamento esta dentro dos padrões.</a:t>
            </a:r>
          </a:p>
        </p:txBody>
      </p:sp>
    </p:spTree>
    <p:extLst>
      <p:ext uri="{BB962C8B-B14F-4D97-AF65-F5344CB8AC3E}">
        <p14:creationId xmlns:p14="http://schemas.microsoft.com/office/powerpoint/2010/main" val="1387921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Ambientes Organizacionais</a:t>
            </a:r>
            <a:endParaRPr lang="pt-BR" dirty="0"/>
          </a:p>
        </p:txBody>
      </p:sp>
      <p:sp>
        <p:nvSpPr>
          <p:cNvPr id="5" name="Espaço Reservado para Conteúdo 4"/>
          <p:cNvSpPr>
            <a:spLocks noGrp="1"/>
          </p:cNvSpPr>
          <p:nvPr>
            <p:ph idx="1"/>
          </p:nvPr>
        </p:nvSpPr>
        <p:spPr/>
        <p:txBody>
          <a:bodyPr/>
          <a:lstStyle/>
          <a:p>
            <a:r>
              <a:rPr lang="pt-BR" dirty="0" err="1" smtClean="0"/>
              <a:t>Macroambiente</a:t>
            </a:r>
            <a:r>
              <a:rPr lang="pt-BR" dirty="0" smtClean="0"/>
              <a:t> (ou ambiente geral)</a:t>
            </a:r>
          </a:p>
          <a:p>
            <a:r>
              <a:rPr lang="pt-BR" dirty="0" smtClean="0"/>
              <a:t>Microambiente (ambiente de tarefas)</a:t>
            </a:r>
            <a:endParaRPr lang="pt-BR" dirty="0"/>
          </a:p>
        </p:txBody>
      </p:sp>
    </p:spTree>
    <p:extLst>
      <p:ext uri="{BB962C8B-B14F-4D97-AF65-F5344CB8AC3E}">
        <p14:creationId xmlns:p14="http://schemas.microsoft.com/office/powerpoint/2010/main" val="2705160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Processo de monitoramento</a:t>
            </a:r>
            <a:endParaRPr lang="pt-BR" dirty="0"/>
          </a:p>
        </p:txBody>
      </p:sp>
      <p:sp>
        <p:nvSpPr>
          <p:cNvPr id="3" name="Espaço Reservado para Conteúdo 2"/>
          <p:cNvSpPr>
            <a:spLocks noGrp="1"/>
          </p:cNvSpPr>
          <p:nvPr>
            <p:ph idx="1"/>
          </p:nvPr>
        </p:nvSpPr>
        <p:spPr/>
        <p:txBody>
          <a:bodyPr/>
          <a:lstStyle/>
          <a:p>
            <a:r>
              <a:rPr lang="pt-BR" dirty="0" smtClean="0"/>
              <a:t>Fonte</a:t>
            </a:r>
          </a:p>
          <a:p>
            <a:r>
              <a:rPr lang="pt-BR" dirty="0" smtClean="0"/>
              <a:t>Armazenamento de dados</a:t>
            </a:r>
          </a:p>
          <a:p>
            <a:r>
              <a:rPr lang="pt-BR" dirty="0" smtClean="0"/>
              <a:t>Coleta</a:t>
            </a:r>
          </a:p>
          <a:p>
            <a:r>
              <a:rPr lang="pt-BR" dirty="0" smtClean="0"/>
              <a:t>Finalidade</a:t>
            </a:r>
          </a:p>
          <a:p>
            <a:r>
              <a:rPr lang="pt-BR" dirty="0" smtClean="0"/>
              <a:t>Exploração. Disseminação</a:t>
            </a:r>
            <a:endParaRPr lang="pt-BR" dirty="0"/>
          </a:p>
        </p:txBody>
      </p:sp>
    </p:spTree>
    <p:extLst>
      <p:ext uri="{BB962C8B-B14F-4D97-AF65-F5344CB8AC3E}">
        <p14:creationId xmlns:p14="http://schemas.microsoft.com/office/powerpoint/2010/main" val="1162292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Fonte</a:t>
            </a:r>
            <a:endParaRPr lang="pt-BR" dirty="0"/>
          </a:p>
        </p:txBody>
      </p:sp>
      <p:sp>
        <p:nvSpPr>
          <p:cNvPr id="3" name="Espaço Reservado para Conteúdo 2"/>
          <p:cNvSpPr>
            <a:spLocks noGrp="1"/>
          </p:cNvSpPr>
          <p:nvPr>
            <p:ph idx="1"/>
          </p:nvPr>
        </p:nvSpPr>
        <p:spPr/>
        <p:txBody>
          <a:bodyPr/>
          <a:lstStyle/>
          <a:p>
            <a:pPr marL="0" indent="0">
              <a:buNone/>
            </a:pPr>
            <a:r>
              <a:rPr lang="pt-BR" dirty="0" smtClean="0"/>
              <a:t>Formal</a:t>
            </a:r>
          </a:p>
          <a:p>
            <a:pPr marL="0" indent="0">
              <a:buNone/>
            </a:pPr>
            <a:r>
              <a:rPr lang="pt-BR" dirty="0" smtClean="0"/>
              <a:t>Informal</a:t>
            </a:r>
          </a:p>
          <a:p>
            <a:pPr marL="0" indent="0">
              <a:buNone/>
            </a:pPr>
            <a:endParaRPr lang="pt-BR" dirty="0"/>
          </a:p>
          <a:p>
            <a:pPr marL="0" indent="0">
              <a:buNone/>
            </a:pPr>
            <a:r>
              <a:rPr lang="pt-BR" dirty="0" smtClean="0"/>
              <a:t>Internas</a:t>
            </a:r>
          </a:p>
          <a:p>
            <a:pPr marL="0" indent="0">
              <a:buNone/>
            </a:pPr>
            <a:r>
              <a:rPr lang="pt-BR" dirty="0" smtClean="0"/>
              <a:t>Externas</a:t>
            </a:r>
          </a:p>
        </p:txBody>
      </p:sp>
    </p:spTree>
    <p:extLst>
      <p:ext uri="{BB962C8B-B14F-4D97-AF65-F5344CB8AC3E}">
        <p14:creationId xmlns:p14="http://schemas.microsoft.com/office/powerpoint/2010/main" val="2623277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Fonte</a:t>
            </a:r>
            <a:endParaRPr lang="pt-BR" dirty="0"/>
          </a:p>
        </p:txBody>
      </p:sp>
      <p:sp>
        <p:nvSpPr>
          <p:cNvPr id="3" name="Espaço Reservado para Conteúdo 2"/>
          <p:cNvSpPr>
            <a:spLocks noGrp="1"/>
          </p:cNvSpPr>
          <p:nvPr>
            <p:ph idx="1"/>
          </p:nvPr>
        </p:nvSpPr>
        <p:spPr/>
        <p:txBody>
          <a:bodyPr/>
          <a:lstStyle/>
          <a:p>
            <a:pPr marL="0" indent="0">
              <a:buNone/>
            </a:pPr>
            <a:r>
              <a:rPr lang="pt-BR" dirty="0" smtClean="0"/>
              <a:t>Onde </a:t>
            </a:r>
            <a:r>
              <a:rPr lang="pt-BR" dirty="0"/>
              <a:t>encontrarei o que estou </a:t>
            </a:r>
          </a:p>
          <a:p>
            <a:pPr marL="0" indent="0">
              <a:buNone/>
            </a:pPr>
            <a:r>
              <a:rPr lang="pt-BR" dirty="0"/>
              <a:t>procurando</a:t>
            </a:r>
            <a:r>
              <a:rPr lang="pt-BR" dirty="0" smtClean="0"/>
              <a:t>?</a:t>
            </a:r>
          </a:p>
          <a:p>
            <a:pPr marL="0" indent="0">
              <a:buNone/>
            </a:pPr>
            <a:r>
              <a:rPr lang="pt-BR" dirty="0" smtClean="0"/>
              <a:t>Quanto </a:t>
            </a:r>
            <a:r>
              <a:rPr lang="pt-BR" dirty="0"/>
              <a:t>tempo irá tomar</a:t>
            </a:r>
            <a:r>
              <a:rPr lang="pt-BR" dirty="0" smtClean="0"/>
              <a:t>?</a:t>
            </a:r>
          </a:p>
          <a:p>
            <a:pPr marL="0" indent="0">
              <a:buNone/>
            </a:pPr>
            <a:r>
              <a:rPr lang="pt-BR" dirty="0" smtClean="0"/>
              <a:t>Qual </a:t>
            </a:r>
            <a:r>
              <a:rPr lang="pt-BR" dirty="0"/>
              <a:t>será o custo aproximado?</a:t>
            </a:r>
            <a:endParaRPr lang="pt-BR" dirty="0" smtClean="0"/>
          </a:p>
        </p:txBody>
      </p:sp>
    </p:spTree>
    <p:extLst>
      <p:ext uri="{BB962C8B-B14F-4D97-AF65-F5344CB8AC3E}">
        <p14:creationId xmlns:p14="http://schemas.microsoft.com/office/powerpoint/2010/main" val="33826659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50899"/>
            <a:ext cx="4617789" cy="785813"/>
          </a:xfrm>
        </p:spPr>
        <p:txBody>
          <a:bodyPr/>
          <a:lstStyle/>
          <a:p>
            <a:r>
              <a:rPr lang="pt-BR" dirty="0" smtClean="0"/>
              <a:t>Fontes de informações Externas</a:t>
            </a:r>
            <a:endParaRPr lang="pt-BR" dirty="0"/>
          </a:p>
        </p:txBody>
      </p:sp>
      <p:sp>
        <p:nvSpPr>
          <p:cNvPr id="5" name="Espaço Reservado para Texto 4"/>
          <p:cNvSpPr>
            <a:spLocks noGrp="1"/>
          </p:cNvSpPr>
          <p:nvPr>
            <p:ph type="body" idx="1"/>
          </p:nvPr>
        </p:nvSpPr>
        <p:spPr/>
        <p:txBody>
          <a:bodyPr/>
          <a:lstStyle/>
          <a:p>
            <a:r>
              <a:rPr lang="pt-BR" dirty="0" smtClean="0"/>
              <a:t>Pessoais</a:t>
            </a:r>
            <a:endParaRPr lang="pt-BR" dirty="0"/>
          </a:p>
        </p:txBody>
      </p:sp>
      <p:sp>
        <p:nvSpPr>
          <p:cNvPr id="6" name="Espaço Reservado para Conteúdo 5"/>
          <p:cNvSpPr>
            <a:spLocks noGrp="1"/>
          </p:cNvSpPr>
          <p:nvPr>
            <p:ph sz="half" idx="2"/>
          </p:nvPr>
        </p:nvSpPr>
        <p:spPr/>
        <p:txBody>
          <a:bodyPr/>
          <a:lstStyle/>
          <a:p>
            <a:pPr marL="0" indent="0">
              <a:buNone/>
            </a:pPr>
            <a:r>
              <a:rPr lang="pt-BR" dirty="0"/>
              <a:t>• Clientes</a:t>
            </a:r>
          </a:p>
          <a:p>
            <a:pPr marL="0" indent="0">
              <a:buNone/>
            </a:pPr>
            <a:r>
              <a:rPr lang="pt-BR" dirty="0"/>
              <a:t>• Concorrentes</a:t>
            </a:r>
          </a:p>
          <a:p>
            <a:pPr marL="0" indent="0">
              <a:buNone/>
            </a:pPr>
            <a:r>
              <a:rPr lang="pt-BR" dirty="0"/>
              <a:t>• Contatos</a:t>
            </a:r>
          </a:p>
          <a:p>
            <a:pPr marL="0" indent="0">
              <a:buNone/>
            </a:pPr>
            <a:r>
              <a:rPr lang="pt-BR" dirty="0"/>
              <a:t>profissionais</a:t>
            </a:r>
          </a:p>
          <a:p>
            <a:pPr marL="0" indent="0">
              <a:buNone/>
            </a:pPr>
            <a:r>
              <a:rPr lang="pt-BR" dirty="0"/>
              <a:t>• Contatos comerciais</a:t>
            </a:r>
          </a:p>
          <a:p>
            <a:pPr marL="0" indent="0">
              <a:buNone/>
            </a:pPr>
            <a:r>
              <a:rPr lang="pt-BR" dirty="0"/>
              <a:t>• Funcionários de</a:t>
            </a:r>
          </a:p>
          <a:p>
            <a:pPr marL="0" indent="0">
              <a:buNone/>
            </a:pPr>
            <a:r>
              <a:rPr lang="pt-BR" dirty="0"/>
              <a:t>órgãos governamentais</a:t>
            </a:r>
          </a:p>
        </p:txBody>
      </p:sp>
      <p:sp>
        <p:nvSpPr>
          <p:cNvPr id="7" name="Espaço Reservado para Texto 6"/>
          <p:cNvSpPr>
            <a:spLocks noGrp="1"/>
          </p:cNvSpPr>
          <p:nvPr>
            <p:ph type="body" sz="quarter" idx="3"/>
          </p:nvPr>
        </p:nvSpPr>
        <p:spPr/>
        <p:txBody>
          <a:bodyPr/>
          <a:lstStyle/>
          <a:p>
            <a:r>
              <a:rPr lang="pt-BR" dirty="0" smtClean="0"/>
              <a:t>Impessoais</a:t>
            </a:r>
            <a:endParaRPr lang="pt-BR" dirty="0"/>
          </a:p>
        </p:txBody>
      </p:sp>
      <p:sp>
        <p:nvSpPr>
          <p:cNvPr id="8" name="Espaço Reservado para Conteúdo 7"/>
          <p:cNvSpPr>
            <a:spLocks noGrp="1"/>
          </p:cNvSpPr>
          <p:nvPr>
            <p:ph sz="quarter" idx="4"/>
          </p:nvPr>
        </p:nvSpPr>
        <p:spPr/>
        <p:txBody>
          <a:bodyPr/>
          <a:lstStyle/>
          <a:p>
            <a:pPr marL="0" indent="0">
              <a:buNone/>
            </a:pPr>
            <a:r>
              <a:rPr lang="pt-BR" dirty="0"/>
              <a:t>• Jornais e periódicos</a:t>
            </a:r>
          </a:p>
          <a:p>
            <a:pPr marL="0" indent="0">
              <a:buNone/>
            </a:pPr>
            <a:r>
              <a:rPr lang="pt-BR" dirty="0"/>
              <a:t>• Publicações</a:t>
            </a:r>
          </a:p>
          <a:p>
            <a:pPr marL="0" indent="0">
              <a:buNone/>
            </a:pPr>
            <a:r>
              <a:rPr lang="pt-BR" dirty="0"/>
              <a:t>governamentais</a:t>
            </a:r>
          </a:p>
          <a:p>
            <a:pPr marL="0" indent="0">
              <a:buNone/>
            </a:pPr>
            <a:r>
              <a:rPr lang="pt-BR" dirty="0"/>
              <a:t>• Rádio e televisão</a:t>
            </a:r>
          </a:p>
          <a:p>
            <a:pPr marL="0" indent="0">
              <a:buNone/>
            </a:pPr>
            <a:r>
              <a:rPr lang="pt-BR" dirty="0"/>
              <a:t>• Associações comerciais e</a:t>
            </a:r>
          </a:p>
          <a:p>
            <a:pPr marL="0" indent="0">
              <a:buNone/>
            </a:pPr>
            <a:r>
              <a:rPr lang="pt-BR" dirty="0"/>
              <a:t>industriais</a:t>
            </a:r>
          </a:p>
          <a:p>
            <a:pPr marL="0" indent="0">
              <a:buNone/>
            </a:pPr>
            <a:r>
              <a:rPr lang="pt-BR" dirty="0"/>
              <a:t>• Conferências e viagens</a:t>
            </a:r>
          </a:p>
        </p:txBody>
      </p:sp>
    </p:spTree>
    <p:extLst>
      <p:ext uri="{BB962C8B-B14F-4D97-AF65-F5344CB8AC3E}">
        <p14:creationId xmlns:p14="http://schemas.microsoft.com/office/powerpoint/2010/main" val="1218794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50899"/>
            <a:ext cx="4617789" cy="785813"/>
          </a:xfrm>
        </p:spPr>
        <p:txBody>
          <a:bodyPr/>
          <a:lstStyle/>
          <a:p>
            <a:r>
              <a:rPr lang="pt-BR" dirty="0" smtClean="0"/>
              <a:t>Fontes de informações Internas</a:t>
            </a:r>
            <a:endParaRPr lang="pt-BR" dirty="0"/>
          </a:p>
        </p:txBody>
      </p:sp>
      <p:sp>
        <p:nvSpPr>
          <p:cNvPr id="5" name="Espaço Reservado para Texto 4"/>
          <p:cNvSpPr>
            <a:spLocks noGrp="1"/>
          </p:cNvSpPr>
          <p:nvPr>
            <p:ph type="body" idx="1"/>
          </p:nvPr>
        </p:nvSpPr>
        <p:spPr/>
        <p:txBody>
          <a:bodyPr/>
          <a:lstStyle/>
          <a:p>
            <a:r>
              <a:rPr lang="pt-BR" dirty="0" smtClean="0"/>
              <a:t>Pessoais</a:t>
            </a:r>
            <a:endParaRPr lang="pt-BR" dirty="0"/>
          </a:p>
        </p:txBody>
      </p:sp>
      <p:sp>
        <p:nvSpPr>
          <p:cNvPr id="6" name="Espaço Reservado para Conteúdo 5"/>
          <p:cNvSpPr>
            <a:spLocks noGrp="1"/>
          </p:cNvSpPr>
          <p:nvPr>
            <p:ph sz="half" idx="2"/>
          </p:nvPr>
        </p:nvSpPr>
        <p:spPr/>
        <p:txBody>
          <a:bodyPr/>
          <a:lstStyle/>
          <a:p>
            <a:pPr marL="0" indent="0">
              <a:buNone/>
            </a:pPr>
            <a:r>
              <a:rPr lang="pt-BR" dirty="0"/>
              <a:t>• Superiores</a:t>
            </a:r>
          </a:p>
          <a:p>
            <a:pPr marL="0" indent="0">
              <a:buNone/>
            </a:pPr>
            <a:r>
              <a:rPr lang="pt-BR" dirty="0"/>
              <a:t>• Subordinados</a:t>
            </a:r>
          </a:p>
          <a:p>
            <a:pPr marL="0" indent="0">
              <a:buNone/>
            </a:pPr>
            <a:r>
              <a:rPr lang="pt-BR" dirty="0"/>
              <a:t>• Equipes de</a:t>
            </a:r>
          </a:p>
          <a:p>
            <a:pPr marL="0" indent="0">
              <a:buNone/>
            </a:pPr>
            <a:r>
              <a:rPr lang="pt-BR" dirty="0"/>
              <a:t>funcionários</a:t>
            </a:r>
          </a:p>
        </p:txBody>
      </p:sp>
      <p:sp>
        <p:nvSpPr>
          <p:cNvPr id="7" name="Espaço Reservado para Texto 6"/>
          <p:cNvSpPr>
            <a:spLocks noGrp="1"/>
          </p:cNvSpPr>
          <p:nvPr>
            <p:ph type="body" sz="quarter" idx="3"/>
          </p:nvPr>
        </p:nvSpPr>
        <p:spPr/>
        <p:txBody>
          <a:bodyPr/>
          <a:lstStyle/>
          <a:p>
            <a:r>
              <a:rPr lang="pt-BR" dirty="0" smtClean="0"/>
              <a:t>Impessoais</a:t>
            </a:r>
            <a:endParaRPr lang="pt-BR" dirty="0"/>
          </a:p>
        </p:txBody>
      </p:sp>
      <p:sp>
        <p:nvSpPr>
          <p:cNvPr id="8" name="Espaço Reservado para Conteúdo 7"/>
          <p:cNvSpPr>
            <a:spLocks noGrp="1"/>
          </p:cNvSpPr>
          <p:nvPr>
            <p:ph sz="quarter" idx="4"/>
          </p:nvPr>
        </p:nvSpPr>
        <p:spPr/>
        <p:txBody>
          <a:bodyPr/>
          <a:lstStyle/>
          <a:p>
            <a:pPr marL="0" indent="0">
              <a:buNone/>
            </a:pPr>
            <a:r>
              <a:rPr lang="pt-BR" dirty="0"/>
              <a:t>• Memorandos e circulares</a:t>
            </a:r>
          </a:p>
          <a:p>
            <a:pPr marL="0" indent="0">
              <a:buNone/>
            </a:pPr>
            <a:r>
              <a:rPr lang="pt-BR" dirty="0"/>
              <a:t>internos</a:t>
            </a:r>
          </a:p>
          <a:p>
            <a:pPr marL="0" indent="0">
              <a:buNone/>
            </a:pPr>
            <a:r>
              <a:rPr lang="pt-BR" dirty="0"/>
              <a:t>• Relatórios e estudos</a:t>
            </a:r>
          </a:p>
          <a:p>
            <a:pPr marL="0" indent="0">
              <a:buNone/>
            </a:pPr>
            <a:r>
              <a:rPr lang="pt-BR" dirty="0"/>
              <a:t>internos</a:t>
            </a:r>
          </a:p>
          <a:p>
            <a:pPr marL="0" indent="0">
              <a:buNone/>
            </a:pPr>
            <a:r>
              <a:rPr lang="pt-BR" dirty="0"/>
              <a:t>• Biblioteca da organização</a:t>
            </a:r>
          </a:p>
          <a:p>
            <a:pPr marL="0" indent="0">
              <a:buNone/>
            </a:pPr>
            <a:r>
              <a:rPr lang="pt-BR" dirty="0"/>
              <a:t>• Serviços de informação</a:t>
            </a:r>
          </a:p>
          <a:p>
            <a:pPr marL="0" indent="0">
              <a:buNone/>
            </a:pPr>
            <a:r>
              <a:rPr lang="pt-BR" dirty="0"/>
              <a:t>eletrônica.</a:t>
            </a:r>
          </a:p>
        </p:txBody>
      </p:sp>
    </p:spTree>
    <p:extLst>
      <p:ext uri="{BB962C8B-B14F-4D97-AF65-F5344CB8AC3E}">
        <p14:creationId xmlns:p14="http://schemas.microsoft.com/office/powerpoint/2010/main" val="2056149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txBox="1">
            <a:spLocks noChangeArrowheads="1"/>
          </p:cNvSpPr>
          <p:nvPr/>
        </p:nvSpPr>
        <p:spPr bwMode="auto">
          <a:xfrm>
            <a:off x="250825" y="0"/>
            <a:ext cx="4826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pt-BR" sz="4000" dirty="0">
                <a:solidFill>
                  <a:srgbClr val="074468"/>
                </a:solidFill>
              </a:rPr>
              <a:t>Informação</a:t>
            </a:r>
          </a:p>
        </p:txBody>
      </p:sp>
      <p:sp>
        <p:nvSpPr>
          <p:cNvPr id="27651" name="CaixaDeTexto 2"/>
          <p:cNvSpPr txBox="1">
            <a:spLocks noChangeArrowheads="1"/>
          </p:cNvSpPr>
          <p:nvPr/>
        </p:nvSpPr>
        <p:spPr bwMode="auto">
          <a:xfrm>
            <a:off x="1495425" y="1881188"/>
            <a:ext cx="1493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pt-BR" sz="3600"/>
              <a:t>Dado</a:t>
            </a:r>
          </a:p>
        </p:txBody>
      </p:sp>
      <p:sp>
        <p:nvSpPr>
          <p:cNvPr id="2" name="Diferente de 1"/>
          <p:cNvSpPr/>
          <p:nvPr/>
        </p:nvSpPr>
        <p:spPr>
          <a:xfrm>
            <a:off x="3951288" y="2011363"/>
            <a:ext cx="935037" cy="384175"/>
          </a:xfrm>
          <a:prstGeom prst="mathNotEqual">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pt-BR">
              <a:solidFill>
                <a:schemeClr val="tx1"/>
              </a:solidFill>
            </a:endParaRPr>
          </a:p>
        </p:txBody>
      </p:sp>
      <p:sp>
        <p:nvSpPr>
          <p:cNvPr id="27653" name="CaixaDeTexto 3"/>
          <p:cNvSpPr txBox="1">
            <a:spLocks noChangeArrowheads="1"/>
          </p:cNvSpPr>
          <p:nvPr/>
        </p:nvSpPr>
        <p:spPr bwMode="auto">
          <a:xfrm>
            <a:off x="5691188" y="1851025"/>
            <a:ext cx="2808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pt-BR" sz="4000"/>
              <a:t>Informação</a:t>
            </a:r>
          </a:p>
        </p:txBody>
      </p:sp>
      <p:sp>
        <p:nvSpPr>
          <p:cNvPr id="27654" name="CaixaDeTexto 5"/>
          <p:cNvSpPr txBox="1">
            <a:spLocks noChangeArrowheads="1"/>
          </p:cNvSpPr>
          <p:nvPr/>
        </p:nvSpPr>
        <p:spPr bwMode="auto">
          <a:xfrm>
            <a:off x="487363" y="2543175"/>
            <a:ext cx="33845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pt-BR"/>
              <a:t>Dado é qualquer elemento identificado em sua forma bruta que, por si só, não conduz a uma compreensão de determinado fato ou situação.</a:t>
            </a:r>
          </a:p>
          <a:p>
            <a:pPr eaLnBrk="1" hangingPunct="1"/>
            <a:endParaRPr lang="pt-BR"/>
          </a:p>
          <a:p>
            <a:pPr eaLnBrk="1" hangingPunct="1"/>
            <a:r>
              <a:rPr lang="pt-BR"/>
              <a:t>Ex: Quantidade de produção, custo de matérias-primas, número de empregados...</a:t>
            </a:r>
          </a:p>
        </p:txBody>
      </p:sp>
      <p:sp>
        <p:nvSpPr>
          <p:cNvPr id="27655" name="CaixaDeTexto 6"/>
          <p:cNvSpPr txBox="1">
            <a:spLocks noChangeArrowheads="1"/>
          </p:cNvSpPr>
          <p:nvPr/>
        </p:nvSpPr>
        <p:spPr bwMode="auto">
          <a:xfrm>
            <a:off x="5311775" y="2559050"/>
            <a:ext cx="31877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pt-BR"/>
              <a:t>Informação é o dado trabalhado que permite ao executivo tomar decisões.</a:t>
            </a:r>
          </a:p>
          <a:p>
            <a:pPr eaLnBrk="1" hangingPunct="1"/>
            <a:endParaRPr lang="pt-BR"/>
          </a:p>
          <a:p>
            <a:pPr eaLnBrk="1" hangingPunct="1"/>
            <a:endParaRPr lang="pt-BR"/>
          </a:p>
          <a:p>
            <a:pPr eaLnBrk="1" hangingPunct="1"/>
            <a:endParaRPr lang="pt-BR"/>
          </a:p>
          <a:p>
            <a:pPr eaLnBrk="1" hangingPunct="1"/>
            <a:r>
              <a:rPr lang="pt-BR"/>
              <a:t>Ex: Capacidade de produção, custo de venda do produto, produtividade dos funcionários...</a:t>
            </a:r>
          </a:p>
        </p:txBody>
      </p:sp>
    </p:spTree>
    <p:extLst>
      <p:ext uri="{BB962C8B-B14F-4D97-AF65-F5344CB8AC3E}">
        <p14:creationId xmlns:p14="http://schemas.microsoft.com/office/powerpoint/2010/main" val="29513283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Armazenamento</a:t>
            </a:r>
            <a:endParaRPr lang="pt-BR" dirty="0"/>
          </a:p>
        </p:txBody>
      </p:sp>
      <p:sp>
        <p:nvSpPr>
          <p:cNvPr id="3" name="Espaço Reservado para Conteúdo 2"/>
          <p:cNvSpPr>
            <a:spLocks noGrp="1"/>
          </p:cNvSpPr>
          <p:nvPr>
            <p:ph idx="1"/>
          </p:nvPr>
        </p:nvSpPr>
        <p:spPr/>
        <p:txBody>
          <a:bodyPr/>
          <a:lstStyle/>
          <a:p>
            <a:pPr marL="0" indent="0">
              <a:buNone/>
            </a:pPr>
            <a:r>
              <a:rPr lang="pt-BR" dirty="0" smtClean="0"/>
              <a:t>Diferentes meios</a:t>
            </a:r>
          </a:p>
          <a:p>
            <a:pPr marL="0" indent="0">
              <a:buNone/>
            </a:pPr>
            <a:r>
              <a:rPr lang="pt-BR" dirty="0"/>
              <a:t>	</a:t>
            </a:r>
            <a:r>
              <a:rPr lang="pt-BR" dirty="0" smtClean="0"/>
              <a:t>Físico-mecânico</a:t>
            </a:r>
          </a:p>
          <a:p>
            <a:pPr marL="0" indent="0">
              <a:buNone/>
            </a:pPr>
            <a:r>
              <a:rPr lang="pt-BR" dirty="0"/>
              <a:t>	</a:t>
            </a:r>
            <a:r>
              <a:rPr lang="pt-BR" dirty="0" smtClean="0"/>
              <a:t>Magnéticos</a:t>
            </a:r>
          </a:p>
          <a:p>
            <a:pPr marL="0" indent="0">
              <a:buNone/>
            </a:pPr>
            <a:r>
              <a:rPr lang="pt-BR" dirty="0"/>
              <a:t>	</a:t>
            </a:r>
            <a:r>
              <a:rPr lang="pt-BR" dirty="0" err="1" smtClean="0"/>
              <a:t>Opticos</a:t>
            </a:r>
            <a:endParaRPr lang="pt-BR" dirty="0" smtClean="0"/>
          </a:p>
          <a:p>
            <a:pPr marL="0" indent="0">
              <a:buNone/>
            </a:pPr>
            <a:r>
              <a:rPr lang="pt-BR" dirty="0"/>
              <a:t>	</a:t>
            </a:r>
            <a:r>
              <a:rPr lang="pt-BR" dirty="0" smtClean="0"/>
              <a:t>Eletrônico</a:t>
            </a:r>
          </a:p>
          <a:p>
            <a:pPr marL="0" indent="0">
              <a:buNone/>
            </a:pPr>
            <a:r>
              <a:rPr lang="pt-BR" dirty="0"/>
              <a:t>	</a:t>
            </a:r>
            <a:r>
              <a:rPr lang="pt-BR" dirty="0" smtClean="0"/>
              <a:t>Nuvem</a:t>
            </a:r>
          </a:p>
        </p:txBody>
      </p:sp>
    </p:spTree>
    <p:extLst>
      <p:ext uri="{BB962C8B-B14F-4D97-AF65-F5344CB8AC3E}">
        <p14:creationId xmlns:p14="http://schemas.microsoft.com/office/powerpoint/2010/main" val="18650715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Coleta</a:t>
            </a:r>
            <a:endParaRPr lang="pt-BR" dirty="0"/>
          </a:p>
        </p:txBody>
      </p:sp>
      <p:sp>
        <p:nvSpPr>
          <p:cNvPr id="3" name="Espaço Reservado para Conteúdo 2"/>
          <p:cNvSpPr>
            <a:spLocks noGrp="1"/>
          </p:cNvSpPr>
          <p:nvPr>
            <p:ph idx="1"/>
          </p:nvPr>
        </p:nvSpPr>
        <p:spPr/>
        <p:txBody>
          <a:bodyPr/>
          <a:lstStyle/>
          <a:p>
            <a:r>
              <a:rPr lang="pt-BR" dirty="0" smtClean="0"/>
              <a:t>Custo</a:t>
            </a:r>
          </a:p>
          <a:p>
            <a:r>
              <a:rPr lang="pt-BR" dirty="0" smtClean="0"/>
              <a:t>Amplitude</a:t>
            </a:r>
            <a:endParaRPr lang="pt-BR" dirty="0"/>
          </a:p>
        </p:txBody>
      </p:sp>
    </p:spTree>
    <p:extLst>
      <p:ext uri="{BB962C8B-B14F-4D97-AF65-F5344CB8AC3E}">
        <p14:creationId xmlns:p14="http://schemas.microsoft.com/office/powerpoint/2010/main" val="3207338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Finalidade</a:t>
            </a:r>
            <a:endParaRPr lang="pt-BR" dirty="0"/>
          </a:p>
        </p:txBody>
      </p:sp>
      <p:sp>
        <p:nvSpPr>
          <p:cNvPr id="3" name="Espaço Reservado para Conteúdo 2"/>
          <p:cNvSpPr>
            <a:spLocks noGrp="1"/>
          </p:cNvSpPr>
          <p:nvPr>
            <p:ph idx="1"/>
          </p:nvPr>
        </p:nvSpPr>
        <p:spPr/>
        <p:txBody>
          <a:bodyPr/>
          <a:lstStyle/>
          <a:p>
            <a:r>
              <a:rPr lang="pt-BR" dirty="0" smtClean="0"/>
              <a:t>Tomada de decisão</a:t>
            </a:r>
          </a:p>
          <a:p>
            <a:r>
              <a:rPr lang="pt-BR" dirty="0" smtClean="0"/>
              <a:t>Planejamento estratégico</a:t>
            </a:r>
          </a:p>
          <a:p>
            <a:r>
              <a:rPr lang="pt-BR" dirty="0" smtClean="0"/>
              <a:t>Redução de incertezas</a:t>
            </a:r>
            <a:endParaRPr lang="pt-BR" dirty="0"/>
          </a:p>
        </p:txBody>
      </p:sp>
    </p:spTree>
    <p:extLst>
      <p:ext uri="{BB962C8B-B14F-4D97-AF65-F5344CB8AC3E}">
        <p14:creationId xmlns:p14="http://schemas.microsoft.com/office/powerpoint/2010/main" val="22018184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Exploração/ Disseminação</a:t>
            </a:r>
            <a:endParaRPr lang="pt-BR" dirty="0"/>
          </a:p>
        </p:txBody>
      </p:sp>
      <p:sp>
        <p:nvSpPr>
          <p:cNvPr id="3" name="Espaço Reservado para Conteúdo 2"/>
          <p:cNvSpPr>
            <a:spLocks noGrp="1"/>
          </p:cNvSpPr>
          <p:nvPr>
            <p:ph idx="1"/>
          </p:nvPr>
        </p:nvSpPr>
        <p:spPr/>
        <p:txBody>
          <a:bodyPr/>
          <a:lstStyle/>
          <a:p>
            <a:r>
              <a:rPr lang="pt-BR" sz="2400" dirty="0" smtClean="0"/>
              <a:t>Avaliar a significância de cada item selecionado para a organização</a:t>
            </a:r>
          </a:p>
          <a:p>
            <a:r>
              <a:rPr lang="pt-BR" sz="2400" dirty="0" smtClean="0"/>
              <a:t>Identificar padrões que parecem, através da análise de grupos de itens, estar se desenvolvendo no ambiente</a:t>
            </a:r>
          </a:p>
          <a:p>
            <a:r>
              <a:rPr lang="pt-BR" sz="2400" dirty="0" smtClean="0"/>
              <a:t>Interpretar o que podem significar esses padrões de eventos e tendências</a:t>
            </a:r>
          </a:p>
          <a:p>
            <a:r>
              <a:rPr lang="pt-BR" sz="2400" dirty="0" smtClean="0"/>
              <a:t>Desenvolver hipóteses sobre as consequências potenciais desses eventos/tendências para  a organização</a:t>
            </a:r>
          </a:p>
          <a:p>
            <a:r>
              <a:rPr lang="pt-BR" sz="2400" dirty="0" smtClean="0"/>
              <a:t>Descobrir outros sinais no ambiente, que podem ou não, confirmar esses padrões e sua significância para a organização</a:t>
            </a:r>
          </a:p>
          <a:p>
            <a:r>
              <a:rPr lang="pt-BR" sz="2400" dirty="0" smtClean="0"/>
              <a:t>Purgar o sistema dos sinais falsos e hipóteses desacreditadas</a:t>
            </a:r>
            <a:endParaRPr lang="pt-BR" sz="2400" dirty="0"/>
          </a:p>
        </p:txBody>
      </p:sp>
    </p:spTree>
    <p:extLst>
      <p:ext uri="{BB962C8B-B14F-4D97-AF65-F5344CB8AC3E}">
        <p14:creationId xmlns:p14="http://schemas.microsoft.com/office/powerpoint/2010/main" val="18622100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fontAlgn="auto">
              <a:spcAft>
                <a:spcPts val="0"/>
              </a:spcAft>
              <a:defRPr/>
            </a:pPr>
            <a:r>
              <a:rPr lang="pt-BR" dirty="0"/>
              <a:t>Ética na inteligência empresarial</a:t>
            </a:r>
          </a:p>
        </p:txBody>
      </p:sp>
      <p:sp>
        <p:nvSpPr>
          <p:cNvPr id="3" name="Text Placeholder 2"/>
          <p:cNvSpPr>
            <a:spLocks noGrp="1"/>
          </p:cNvSpPr>
          <p:nvPr>
            <p:ph type="body" idx="1"/>
          </p:nvPr>
        </p:nvSpPr>
        <p:spPr/>
        <p:txBody>
          <a:bodyPr/>
          <a:lstStyle/>
          <a:p>
            <a:r>
              <a:rPr lang="pt-BR" dirty="0"/>
              <a:t>Unidade. </a:t>
            </a:r>
            <a:r>
              <a:rPr lang="pt-BR" dirty="0" smtClean="0"/>
              <a:t>V</a:t>
            </a:r>
            <a:endParaRPr lang="pt-BR" dirty="0"/>
          </a:p>
        </p:txBody>
      </p:sp>
    </p:spTree>
    <p:extLst>
      <p:ext uri="{BB962C8B-B14F-4D97-AF65-F5344CB8AC3E}">
        <p14:creationId xmlns:p14="http://schemas.microsoft.com/office/powerpoint/2010/main" val="34741764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Ética: análises conceitual</a:t>
            </a:r>
          </a:p>
        </p:txBody>
      </p:sp>
      <p:sp>
        <p:nvSpPr>
          <p:cNvPr id="3" name="Espaço Reservado para Conteúdo 2"/>
          <p:cNvSpPr>
            <a:spLocks noGrp="1"/>
          </p:cNvSpPr>
          <p:nvPr>
            <p:ph idx="1"/>
          </p:nvPr>
        </p:nvSpPr>
        <p:spPr/>
        <p:txBody>
          <a:bodyPr/>
          <a:lstStyle/>
          <a:p>
            <a:r>
              <a:rPr lang="pt-BR" dirty="0" smtClean="0"/>
              <a:t>Do </a:t>
            </a:r>
            <a:r>
              <a:rPr lang="pt-BR" dirty="0"/>
              <a:t>Lat. </a:t>
            </a:r>
            <a:r>
              <a:rPr lang="pt-BR" dirty="0" err="1"/>
              <a:t>ethica</a:t>
            </a:r>
            <a:r>
              <a:rPr lang="pt-BR" dirty="0"/>
              <a:t> &lt; Gr. </a:t>
            </a:r>
            <a:r>
              <a:rPr lang="pt-BR" dirty="0" err="1" smtClean="0"/>
              <a:t>Ethiké</a:t>
            </a:r>
            <a:r>
              <a:rPr lang="pt-BR" dirty="0" smtClean="0"/>
              <a:t> s</a:t>
            </a:r>
            <a:r>
              <a:rPr lang="pt-BR" dirty="0"/>
              <a:t>. f., ciência da moral; </a:t>
            </a:r>
          </a:p>
          <a:p>
            <a:r>
              <a:rPr lang="pt-BR" dirty="0"/>
              <a:t>A palavra Ética vem do grego e significa a reflexão sobre os valores do </a:t>
            </a:r>
            <a:r>
              <a:rPr lang="pt-BR" dirty="0" smtClean="0"/>
              <a:t>caráter </a:t>
            </a:r>
            <a:r>
              <a:rPr lang="pt-BR" dirty="0"/>
              <a:t>individual, constituindo a base dos costumes de uma sociedade e </a:t>
            </a:r>
            <a:r>
              <a:rPr lang="pt-BR" dirty="0" smtClean="0"/>
              <a:t>em </a:t>
            </a:r>
            <a:r>
              <a:rPr lang="pt-BR" dirty="0"/>
              <a:t>um determinado tempo.</a:t>
            </a:r>
          </a:p>
        </p:txBody>
      </p:sp>
    </p:spTree>
    <p:extLst>
      <p:ext uri="{BB962C8B-B14F-4D97-AF65-F5344CB8AC3E}">
        <p14:creationId xmlns:p14="http://schemas.microsoft.com/office/powerpoint/2010/main" val="37010228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dirty="0" smtClean="0"/>
              <a:t>Dentro do processo informacional notamos:</a:t>
            </a:r>
            <a:endParaRPr lang="pt-BR" sz="3200" dirty="0"/>
          </a:p>
        </p:txBody>
      </p:sp>
      <p:sp>
        <p:nvSpPr>
          <p:cNvPr id="3" name="Espaço Reservado para Conteúdo 2"/>
          <p:cNvSpPr>
            <a:spLocks noGrp="1"/>
          </p:cNvSpPr>
          <p:nvPr>
            <p:ph idx="1"/>
          </p:nvPr>
        </p:nvSpPr>
        <p:spPr/>
        <p:txBody>
          <a:bodyPr/>
          <a:lstStyle/>
          <a:p>
            <a:r>
              <a:rPr lang="pt-BR" dirty="0" smtClean="0"/>
              <a:t>Coletar e processar informações de forma tendenciosa.</a:t>
            </a:r>
          </a:p>
          <a:p>
            <a:r>
              <a:rPr lang="pt-BR" dirty="0" smtClean="0"/>
              <a:t>Disseminar informações falsas em prejuízo dos concorrentes.</a:t>
            </a:r>
          </a:p>
          <a:p>
            <a:r>
              <a:rPr lang="pt-BR" dirty="0" smtClean="0"/>
              <a:t>Coletar informações de forma ilícitas.</a:t>
            </a:r>
            <a:endParaRPr lang="pt-BR" dirty="0"/>
          </a:p>
        </p:txBody>
      </p:sp>
    </p:spTree>
    <p:extLst>
      <p:ext uri="{BB962C8B-B14F-4D97-AF65-F5344CB8AC3E}">
        <p14:creationId xmlns:p14="http://schemas.microsoft.com/office/powerpoint/2010/main" val="6829203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dirty="0"/>
              <a:t>Coletar e processar informações de forma tendenciosa</a:t>
            </a:r>
          </a:p>
        </p:txBody>
      </p:sp>
      <p:sp>
        <p:nvSpPr>
          <p:cNvPr id="3" name="Espaço Reservado para Conteúdo 2"/>
          <p:cNvSpPr>
            <a:spLocks noGrp="1"/>
          </p:cNvSpPr>
          <p:nvPr>
            <p:ph idx="1"/>
          </p:nvPr>
        </p:nvSpPr>
        <p:spPr/>
        <p:txBody>
          <a:bodyPr/>
          <a:lstStyle/>
          <a:p>
            <a:r>
              <a:rPr lang="pt-BR" dirty="0"/>
              <a:t>Produzir informações tendenciosas de forma intencional é </a:t>
            </a:r>
            <a:r>
              <a:rPr lang="pt-BR" dirty="0" smtClean="0"/>
              <a:t>imoral</a:t>
            </a:r>
            <a:r>
              <a:rPr lang="pt-BR" dirty="0"/>
              <a:t>. A minimização do risco do viés é possível com a </a:t>
            </a:r>
            <a:r>
              <a:rPr lang="pt-BR" dirty="0" smtClean="0"/>
              <a:t>formação </a:t>
            </a:r>
            <a:r>
              <a:rPr lang="pt-BR" dirty="0"/>
              <a:t>de grupos diferentes e internamente heterogêneos </a:t>
            </a:r>
            <a:r>
              <a:rPr lang="pt-BR" dirty="0" smtClean="0"/>
              <a:t>para </a:t>
            </a:r>
            <a:r>
              <a:rPr lang="pt-BR" dirty="0"/>
              <a:t>realizar a coleta e o processamento das informações.</a:t>
            </a:r>
          </a:p>
        </p:txBody>
      </p:sp>
    </p:spTree>
    <p:extLst>
      <p:ext uri="{BB962C8B-B14F-4D97-AF65-F5344CB8AC3E}">
        <p14:creationId xmlns:p14="http://schemas.microsoft.com/office/powerpoint/2010/main" val="3062037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4016"/>
            <a:ext cx="4556125" cy="908720"/>
          </a:xfrm>
        </p:spPr>
        <p:txBody>
          <a:bodyPr/>
          <a:lstStyle/>
          <a:p>
            <a:r>
              <a:rPr lang="pt-BR" sz="2800" dirty="0"/>
              <a:t>Disseminar informações falsas em prejuízo dos </a:t>
            </a:r>
            <a:r>
              <a:rPr lang="pt-BR" sz="2800" dirty="0" smtClean="0"/>
              <a:t>concorrentes</a:t>
            </a:r>
            <a:r>
              <a:rPr lang="pt-BR" sz="2800" dirty="0"/>
              <a:t/>
            </a:r>
            <a:br>
              <a:rPr lang="pt-BR" sz="2800" dirty="0"/>
            </a:br>
            <a:endParaRPr lang="pt-BR" sz="2800" dirty="0"/>
          </a:p>
        </p:txBody>
      </p:sp>
      <p:sp>
        <p:nvSpPr>
          <p:cNvPr id="3" name="Espaço Reservado para Conteúdo 2"/>
          <p:cNvSpPr>
            <a:spLocks noGrp="1"/>
          </p:cNvSpPr>
          <p:nvPr>
            <p:ph idx="1"/>
          </p:nvPr>
        </p:nvSpPr>
        <p:spPr/>
        <p:txBody>
          <a:bodyPr/>
          <a:lstStyle/>
          <a:p>
            <a:r>
              <a:rPr lang="pt-BR" dirty="0"/>
              <a:t>Disseminar informações falsas em prejuízo dos concorrentes </a:t>
            </a:r>
            <a:r>
              <a:rPr lang="pt-BR" dirty="0" smtClean="0"/>
              <a:t>está </a:t>
            </a:r>
            <a:r>
              <a:rPr lang="pt-BR" dirty="0"/>
              <a:t>inserida na lei 9.279 como crime, nos </a:t>
            </a:r>
            <a:r>
              <a:rPr lang="pt-BR" dirty="0" smtClean="0"/>
              <a:t>incisos </a:t>
            </a:r>
            <a:r>
              <a:rPr lang="pt-BR" dirty="0"/>
              <a:t>I e II.</a:t>
            </a:r>
          </a:p>
        </p:txBody>
      </p:sp>
    </p:spTree>
    <p:extLst>
      <p:ext uri="{BB962C8B-B14F-4D97-AF65-F5344CB8AC3E}">
        <p14:creationId xmlns:p14="http://schemas.microsoft.com/office/powerpoint/2010/main" val="6664076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88032"/>
            <a:ext cx="4556125" cy="908720"/>
          </a:xfrm>
        </p:spPr>
        <p:txBody>
          <a:bodyPr/>
          <a:lstStyle/>
          <a:p>
            <a:r>
              <a:rPr lang="pt-BR" dirty="0"/>
              <a:t>Coletar informações de forma ilícitas.</a:t>
            </a:r>
            <a:br>
              <a:rPr lang="pt-BR" dirty="0"/>
            </a:br>
            <a:endParaRPr lang="pt-BR" dirty="0"/>
          </a:p>
        </p:txBody>
      </p:sp>
      <p:sp>
        <p:nvSpPr>
          <p:cNvPr id="3" name="Espaço Reservado para Conteúdo 2"/>
          <p:cNvSpPr>
            <a:spLocks noGrp="1"/>
          </p:cNvSpPr>
          <p:nvPr>
            <p:ph idx="1"/>
          </p:nvPr>
        </p:nvSpPr>
        <p:spPr/>
        <p:txBody>
          <a:bodyPr/>
          <a:lstStyle/>
          <a:p>
            <a:r>
              <a:rPr lang="pt-BR" dirty="0" smtClean="0"/>
              <a:t>Outro nome para espionagem</a:t>
            </a:r>
            <a:endParaRPr lang="pt-BR" dirty="0"/>
          </a:p>
        </p:txBody>
      </p:sp>
    </p:spTree>
    <p:extLst>
      <p:ext uri="{BB962C8B-B14F-4D97-AF65-F5344CB8AC3E}">
        <p14:creationId xmlns:p14="http://schemas.microsoft.com/office/powerpoint/2010/main" val="749229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txBox="1">
            <a:spLocks noChangeArrowheads="1"/>
          </p:cNvSpPr>
          <p:nvPr/>
        </p:nvSpPr>
        <p:spPr bwMode="auto">
          <a:xfrm>
            <a:off x="250825" y="0"/>
            <a:ext cx="4826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pt-BR" sz="4000" dirty="0">
                <a:solidFill>
                  <a:srgbClr val="074468"/>
                </a:solidFill>
              </a:rPr>
              <a:t>Informação</a:t>
            </a:r>
          </a:p>
        </p:txBody>
      </p:sp>
      <p:sp>
        <p:nvSpPr>
          <p:cNvPr id="27654" name="CaixaDeTexto 5"/>
          <p:cNvSpPr txBox="1">
            <a:spLocks noChangeArrowheads="1"/>
          </p:cNvSpPr>
          <p:nvPr/>
        </p:nvSpPr>
        <p:spPr bwMode="auto">
          <a:xfrm>
            <a:off x="487362" y="2132856"/>
            <a:ext cx="818909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pt-BR" sz="2400" dirty="0" smtClean="0"/>
              <a:t>A eficiência na utilização do recurso informação é medida pela relação do custo para obtê-la e o valor do benefício decorrente do seu uso. Os custos associados com a produção da informação são aqueles envolvidos na coleta, no processamento e na distribuição. O custo total da produção da informação aumenta diretamente com o volume, o que provoca duas preocupações, pois um aumento do custo marginal diminui a utilidade marginal da informação e a redução dos custos de informação limita a abrangência da informação.</a:t>
            </a:r>
            <a:endParaRPr lang="pt-BR" sz="2400" dirty="0"/>
          </a:p>
        </p:txBody>
      </p:sp>
    </p:spTree>
    <p:extLst>
      <p:ext uri="{BB962C8B-B14F-4D97-AF65-F5344CB8AC3E}">
        <p14:creationId xmlns:p14="http://schemas.microsoft.com/office/powerpoint/2010/main" val="27546185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Por que preocupar-se com a ética? </a:t>
            </a:r>
            <a:endParaRPr lang="pt-BR" dirty="0"/>
          </a:p>
        </p:txBody>
      </p:sp>
      <p:sp>
        <p:nvSpPr>
          <p:cNvPr id="3" name="Espaço Reservado para Conteúdo 2"/>
          <p:cNvSpPr>
            <a:spLocks noGrp="1"/>
          </p:cNvSpPr>
          <p:nvPr>
            <p:ph idx="1"/>
          </p:nvPr>
        </p:nvSpPr>
        <p:spPr/>
        <p:txBody>
          <a:bodyPr/>
          <a:lstStyle/>
          <a:p>
            <a:r>
              <a:rPr lang="pt-BR" dirty="0"/>
              <a:t>A fronteira entre a pesquisa de informações e a espionagem é </a:t>
            </a:r>
            <a:r>
              <a:rPr lang="pt-BR" dirty="0" smtClean="0"/>
              <a:t>nebulosa</a:t>
            </a:r>
            <a:endParaRPr lang="pt-BR" dirty="0"/>
          </a:p>
          <a:p>
            <a:r>
              <a:rPr lang="pt-BR" dirty="0" smtClean="0"/>
              <a:t>As </a:t>
            </a:r>
            <a:r>
              <a:rPr lang="pt-BR" dirty="0"/>
              <a:t>falhas no comportamento ético afetam a reputação da empresa</a:t>
            </a:r>
          </a:p>
          <a:p>
            <a:r>
              <a:rPr lang="pt-BR" dirty="0" smtClean="0"/>
              <a:t>A </a:t>
            </a:r>
            <a:r>
              <a:rPr lang="pt-BR" dirty="0"/>
              <a:t>elaboração de padrões de ética antes, torna mais fácil responder as </a:t>
            </a:r>
            <a:r>
              <a:rPr lang="pt-BR" dirty="0" smtClean="0"/>
              <a:t>críticas </a:t>
            </a:r>
            <a:r>
              <a:rPr lang="pt-BR" dirty="0"/>
              <a:t>depois </a:t>
            </a:r>
          </a:p>
        </p:txBody>
      </p:sp>
    </p:spTree>
    <p:extLst>
      <p:ext uri="{BB962C8B-B14F-4D97-AF65-F5344CB8AC3E}">
        <p14:creationId xmlns:p14="http://schemas.microsoft.com/office/powerpoint/2010/main" val="10453401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Código de ética</a:t>
            </a:r>
            <a:endParaRPr lang="pt-BR" dirty="0"/>
          </a:p>
        </p:txBody>
      </p:sp>
      <p:sp>
        <p:nvSpPr>
          <p:cNvPr id="3" name="Espaço Reservado para Conteúdo 2"/>
          <p:cNvSpPr>
            <a:spLocks noGrp="1"/>
          </p:cNvSpPr>
          <p:nvPr>
            <p:ph idx="1"/>
          </p:nvPr>
        </p:nvSpPr>
        <p:spPr/>
        <p:txBody>
          <a:bodyPr/>
          <a:lstStyle/>
          <a:p>
            <a:pPr marL="0" indent="0">
              <a:buNone/>
            </a:pPr>
            <a:r>
              <a:rPr lang="pt-BR" sz="2400" dirty="0"/>
              <a:t>O código de ética para a Inteligência Competitiva tem </a:t>
            </a:r>
            <a:r>
              <a:rPr lang="pt-BR" sz="2400" dirty="0" smtClean="0"/>
              <a:t>como </a:t>
            </a:r>
            <a:r>
              <a:rPr lang="pt-BR" sz="2400" dirty="0"/>
              <a:t>objetivo nortear o trabalho do profissional de IC, </a:t>
            </a:r>
            <a:r>
              <a:rPr lang="pt-BR" sz="2400" dirty="0" smtClean="0"/>
              <a:t>principalmente </a:t>
            </a:r>
            <a:r>
              <a:rPr lang="pt-BR" sz="2400" dirty="0"/>
              <a:t>na etapa de coleta de dados e pedaços de </a:t>
            </a:r>
            <a:r>
              <a:rPr lang="pt-BR" sz="2400" dirty="0" smtClean="0"/>
              <a:t>informação</a:t>
            </a:r>
            <a:r>
              <a:rPr lang="pt-BR" sz="2400" dirty="0"/>
              <a:t>, fase em que há dúvidas quanto ao que é </a:t>
            </a:r>
            <a:r>
              <a:rPr lang="pt-BR" sz="2400" dirty="0" smtClean="0"/>
              <a:t>certo </a:t>
            </a:r>
            <a:r>
              <a:rPr lang="pt-BR" sz="2400" dirty="0"/>
              <a:t>ou errado. Em tal momento a linha divisória entre </a:t>
            </a:r>
            <a:r>
              <a:rPr lang="pt-BR" sz="2400" dirty="0" smtClean="0"/>
              <a:t>o </a:t>
            </a:r>
            <a:r>
              <a:rPr lang="pt-BR" sz="2400" dirty="0"/>
              <a:t>trabalho de Inteligência e a espionagem pode se tornar </a:t>
            </a:r>
            <a:r>
              <a:rPr lang="pt-BR" sz="2400" dirty="0" smtClean="0"/>
              <a:t>tênue</a:t>
            </a:r>
            <a:r>
              <a:rPr lang="pt-BR" sz="2400" dirty="0"/>
              <a:t>.</a:t>
            </a:r>
          </a:p>
        </p:txBody>
      </p:sp>
    </p:spTree>
    <p:extLst>
      <p:ext uri="{BB962C8B-B14F-4D97-AF65-F5344CB8AC3E}">
        <p14:creationId xmlns:p14="http://schemas.microsoft.com/office/powerpoint/2010/main" val="9605897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Público</a:t>
            </a:r>
            <a:endParaRPr lang="pt-BR" dirty="0"/>
          </a:p>
        </p:txBody>
      </p:sp>
      <p:sp>
        <p:nvSpPr>
          <p:cNvPr id="3" name="Espaço Reservado para Conteúdo 2"/>
          <p:cNvSpPr>
            <a:spLocks noGrp="1"/>
          </p:cNvSpPr>
          <p:nvPr>
            <p:ph idx="1"/>
          </p:nvPr>
        </p:nvSpPr>
        <p:spPr/>
        <p:txBody>
          <a:bodyPr/>
          <a:lstStyle/>
          <a:p>
            <a:r>
              <a:rPr lang="pt-BR" dirty="0"/>
              <a:t>80% da informação que você precisa </a:t>
            </a:r>
            <a:r>
              <a:rPr lang="pt-BR" dirty="0" smtClean="0"/>
              <a:t>para analisar </a:t>
            </a:r>
            <a:r>
              <a:rPr lang="pt-BR" dirty="0"/>
              <a:t>outra empresa pode ser encontrada em </a:t>
            </a:r>
            <a:r>
              <a:rPr lang="pt-BR" dirty="0" smtClean="0"/>
              <a:t>fontes </a:t>
            </a:r>
            <a:r>
              <a:rPr lang="pt-BR" dirty="0"/>
              <a:t>públicas.</a:t>
            </a:r>
          </a:p>
        </p:txBody>
      </p:sp>
    </p:spTree>
    <p:extLst>
      <p:ext uri="{BB962C8B-B14F-4D97-AF65-F5344CB8AC3E}">
        <p14:creationId xmlns:p14="http://schemas.microsoft.com/office/powerpoint/2010/main" val="33845668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Equipes, grupos e time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817693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4897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Grupo</a:t>
            </a:r>
            <a:endParaRPr lang="pt-BR" dirty="0"/>
          </a:p>
        </p:txBody>
      </p:sp>
      <p:sp>
        <p:nvSpPr>
          <p:cNvPr id="3" name="Content Placeholder 2"/>
          <p:cNvSpPr>
            <a:spLocks noGrp="1"/>
          </p:cNvSpPr>
          <p:nvPr>
            <p:ph idx="1"/>
          </p:nvPr>
        </p:nvSpPr>
        <p:spPr/>
        <p:txBody>
          <a:bodyPr/>
          <a:lstStyle/>
          <a:p>
            <a:pPr marL="0" indent="0">
              <a:buNone/>
            </a:pPr>
            <a:r>
              <a:rPr lang="pt-BR" dirty="0" smtClean="0"/>
              <a:t>É </a:t>
            </a:r>
            <a:r>
              <a:rPr lang="pt-BR" dirty="0"/>
              <a:t>o conjunto de pessoas que compartilham valores, crenças, visões semelhantes de mundo, possuem uma identidade e podem ser consideradas um todo. A visão de grupo é de natureza essencialmente relacional, de interação e alianças afetivas, que dão unidade e identidade ao conjunto de pessoas.</a:t>
            </a:r>
          </a:p>
          <a:p>
            <a:pPr marL="0" indent="0">
              <a:buNone/>
            </a:pPr>
            <a:endParaRPr lang="pt-BR" dirty="0"/>
          </a:p>
        </p:txBody>
      </p:sp>
    </p:spTree>
    <p:extLst>
      <p:ext uri="{BB962C8B-B14F-4D97-AF65-F5344CB8AC3E}">
        <p14:creationId xmlns:p14="http://schemas.microsoft.com/office/powerpoint/2010/main" val="17987263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Equipe</a:t>
            </a:r>
            <a:endParaRPr lang="pt-BR" dirty="0"/>
          </a:p>
        </p:txBody>
      </p:sp>
      <p:sp>
        <p:nvSpPr>
          <p:cNvPr id="3" name="Content Placeholder 2"/>
          <p:cNvSpPr>
            <a:spLocks noGrp="1"/>
          </p:cNvSpPr>
          <p:nvPr>
            <p:ph idx="1"/>
          </p:nvPr>
        </p:nvSpPr>
        <p:spPr>
          <a:xfrm>
            <a:off x="457200" y="1124744"/>
            <a:ext cx="8229600" cy="4525963"/>
          </a:xfrm>
        </p:spPr>
        <p:txBody>
          <a:bodyPr/>
          <a:lstStyle/>
          <a:p>
            <a:pPr marL="0" indent="0">
              <a:buNone/>
            </a:pPr>
            <a:r>
              <a:rPr lang="pt-BR" dirty="0" smtClean="0"/>
              <a:t>É </a:t>
            </a:r>
            <a:r>
              <a:rPr lang="pt-BR" dirty="0"/>
              <a:t>o conjunto de pessoas que buscam um objetivo comum, claro e explicitamente formulado. Cada uma usa de suas habilidades e se esforça no cumprimento de sua tarefa de acordo com o objetivo maior. Os componentes de uma equipe têm grande clareza de divisão de responsabilidades e das fronteiras de suas ações, bem como de suas atribuições. O foco da definição de equipe é a responsabilidade pelo cumprimento das atribuições que levarão à consecução dos objetivos comuns.</a:t>
            </a:r>
          </a:p>
        </p:txBody>
      </p:sp>
    </p:spTree>
    <p:extLst>
      <p:ext uri="{BB962C8B-B14F-4D97-AF65-F5344CB8AC3E}">
        <p14:creationId xmlns:p14="http://schemas.microsoft.com/office/powerpoint/2010/main" val="42627427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Time</a:t>
            </a:r>
            <a:endParaRPr lang="pt-BR" dirty="0"/>
          </a:p>
        </p:txBody>
      </p:sp>
      <p:sp>
        <p:nvSpPr>
          <p:cNvPr id="3" name="Content Placeholder 2"/>
          <p:cNvSpPr>
            <a:spLocks noGrp="1"/>
          </p:cNvSpPr>
          <p:nvPr>
            <p:ph idx="1"/>
          </p:nvPr>
        </p:nvSpPr>
        <p:spPr/>
        <p:txBody>
          <a:bodyPr/>
          <a:lstStyle/>
          <a:p>
            <a:pPr marL="0" indent="0">
              <a:buNone/>
            </a:pPr>
            <a:r>
              <a:rPr lang="pt-BR" dirty="0" smtClean="0"/>
              <a:t>É </a:t>
            </a:r>
            <a:r>
              <a:rPr lang="pt-BR" dirty="0"/>
              <a:t>o conjunto de pessoas com habilidade e potencialidades peculiares a serviço de um objetivo comum. Elas compartilham valores, buscam resultados comuns e contam com alto grau de comprometimento, o que as faz responsabilizar-se por mais do que a simples realização de suas tarefas e atribuições individuais.</a:t>
            </a:r>
          </a:p>
        </p:txBody>
      </p:sp>
    </p:spTree>
    <p:extLst>
      <p:ext uri="{BB962C8B-B14F-4D97-AF65-F5344CB8AC3E}">
        <p14:creationId xmlns:p14="http://schemas.microsoft.com/office/powerpoint/2010/main" val="2687518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95536" y="0"/>
            <a:ext cx="4618856" cy="836712"/>
          </a:xfrm>
        </p:spPr>
        <p:txBody>
          <a:bodyPr/>
          <a:lstStyle/>
          <a:p>
            <a:pPr>
              <a:defRPr/>
            </a:pPr>
            <a:r>
              <a:rPr lang="pt-BR" sz="4000" dirty="0"/>
              <a:t>Teoria da Informação</a:t>
            </a:r>
          </a:p>
        </p:txBody>
      </p:sp>
      <p:sp>
        <p:nvSpPr>
          <p:cNvPr id="6" name="Rectangle 3"/>
          <p:cNvSpPr>
            <a:spLocks noGrp="1" noChangeArrowheads="1"/>
          </p:cNvSpPr>
          <p:nvPr>
            <p:ph idx="1"/>
          </p:nvPr>
        </p:nvSpPr>
        <p:spPr>
          <a:xfrm>
            <a:off x="611560" y="1196752"/>
            <a:ext cx="7416824" cy="3384376"/>
          </a:xfrm>
        </p:spPr>
        <p:txBody>
          <a:bodyPr/>
          <a:lstStyle/>
          <a:p>
            <a:pPr eaLnBrk="1" hangingPunct="1">
              <a:spcBef>
                <a:spcPct val="50000"/>
              </a:spcBef>
            </a:pPr>
            <a:r>
              <a:rPr lang="pt-BR" sz="2400" dirty="0" smtClean="0"/>
              <a:t>Em teoria da informação, informação mede incerteza.</a:t>
            </a:r>
          </a:p>
          <a:p>
            <a:pPr marL="69850" indent="0" eaLnBrk="1" hangingPunct="1">
              <a:spcBef>
                <a:spcPct val="50000"/>
              </a:spcBef>
              <a:buNone/>
            </a:pPr>
            <a:endParaRPr lang="pt-BR" sz="2400" dirty="0" smtClean="0"/>
          </a:p>
          <a:p>
            <a:pPr eaLnBrk="1" hangingPunct="1">
              <a:spcBef>
                <a:spcPct val="50000"/>
              </a:spcBef>
            </a:pPr>
            <a:r>
              <a:rPr lang="pt-BR" sz="2400" dirty="0" smtClean="0"/>
              <a:t>A teoria da informação estuda a transmissão de sinais de uma origem à um destino. Parte deste processo é ruído.</a:t>
            </a:r>
          </a:p>
          <a:p>
            <a:pPr marL="69850" indent="0" eaLnBrk="1" hangingPunct="1">
              <a:spcBef>
                <a:spcPct val="50000"/>
              </a:spcBef>
              <a:buNone/>
            </a:pPr>
            <a:endParaRPr lang="pt-BR" sz="2400" dirty="0" smtClean="0"/>
          </a:p>
          <a:p>
            <a:pPr eaLnBrk="1" hangingPunct="1">
              <a:spcBef>
                <a:spcPct val="50000"/>
              </a:spcBef>
            </a:pPr>
            <a:r>
              <a:rPr lang="pt-BR" sz="2400" dirty="0" smtClean="0"/>
              <a:t>Redundância em um sistema atua como contraponto ao ruído.</a:t>
            </a:r>
          </a:p>
          <a:p>
            <a:pPr marL="69850" indent="0" eaLnBrk="1" hangingPunct="1">
              <a:spcBef>
                <a:spcPct val="50000"/>
              </a:spcBef>
              <a:buNone/>
            </a:pPr>
            <a:endParaRPr lang="pt-BR" sz="2400" dirty="0" smtClean="0"/>
          </a:p>
          <a:p>
            <a:pPr eaLnBrk="1" hangingPunct="1">
              <a:spcBef>
                <a:spcPct val="50000"/>
              </a:spcBef>
            </a:pPr>
            <a:r>
              <a:rPr lang="pt-BR" sz="2400" dirty="0" smtClean="0"/>
              <a:t>Quanto maior a liberdade de escolha, mais incerteza e mais informação. </a:t>
            </a:r>
            <a:endParaRPr lang="pt-BR" sz="2400" dirty="0"/>
          </a:p>
        </p:txBody>
      </p:sp>
    </p:spTree>
    <p:extLst>
      <p:ext uri="{BB962C8B-B14F-4D97-AF65-F5344CB8AC3E}">
        <p14:creationId xmlns:p14="http://schemas.microsoft.com/office/powerpoint/2010/main" val="301848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Gestão da Informação</a:t>
            </a:r>
            <a:endParaRPr lang="pt-BR" dirty="0"/>
          </a:p>
        </p:txBody>
      </p:sp>
      <p:sp>
        <p:nvSpPr>
          <p:cNvPr id="4" name="Content Placeholder 3"/>
          <p:cNvSpPr>
            <a:spLocks noGrp="1"/>
          </p:cNvSpPr>
          <p:nvPr>
            <p:ph idx="1"/>
          </p:nvPr>
        </p:nvSpPr>
        <p:spPr>
          <a:xfrm>
            <a:off x="1115616" y="3212976"/>
            <a:ext cx="7067128" cy="820688"/>
          </a:xfrm>
        </p:spPr>
        <p:txBody>
          <a:bodyPr/>
          <a:lstStyle/>
          <a:p>
            <a:r>
              <a:rPr lang="pt-BR" dirty="0" smtClean="0"/>
              <a:t>Alinhas a TI às estratégias de negócio.</a:t>
            </a:r>
            <a:endParaRPr lang="pt-BR" dirty="0"/>
          </a:p>
        </p:txBody>
      </p:sp>
    </p:spTree>
    <p:extLst>
      <p:ext uri="{BB962C8B-B14F-4D97-AF65-F5344CB8AC3E}">
        <p14:creationId xmlns:p14="http://schemas.microsoft.com/office/powerpoint/2010/main" val="477303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Gestão da Informação</a:t>
            </a:r>
            <a:endParaRPr lang="pt-BR" dirty="0"/>
          </a:p>
        </p:txBody>
      </p:sp>
      <p:pic>
        <p:nvPicPr>
          <p:cNvPr id="2052" name="Picture 4" descr="http://upload.wikimedia.org/wikipedia/commons/5/53/Conhecimento-Diagrama.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672" y="1196752"/>
            <a:ext cx="6264696" cy="518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918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2423</TotalTime>
  <Words>4367</Words>
  <Application>Microsoft Office PowerPoint</Application>
  <PresentationFormat>Apresentação na tela (4:3)</PresentationFormat>
  <Paragraphs>545</Paragraphs>
  <Slides>66</Slides>
  <Notes>33</Notes>
  <HiddenSlides>0</HiddenSlides>
  <MMClips>0</MMClips>
  <ScaleCrop>false</ScaleCrop>
  <HeadingPairs>
    <vt:vector size="4" baseType="variant">
      <vt:variant>
        <vt:lpstr>Tema</vt:lpstr>
      </vt:variant>
      <vt:variant>
        <vt:i4>1</vt:i4>
      </vt:variant>
      <vt:variant>
        <vt:lpstr>Títulos de slides</vt:lpstr>
      </vt:variant>
      <vt:variant>
        <vt:i4>66</vt:i4>
      </vt:variant>
    </vt:vector>
  </HeadingPairs>
  <TitlesOfParts>
    <vt:vector size="67" baseType="lpstr">
      <vt:lpstr>Tema do Office</vt:lpstr>
      <vt:lpstr>Apresentação do PowerPoint</vt:lpstr>
      <vt:lpstr>Gestão da Informação</vt:lpstr>
      <vt:lpstr>Gestão</vt:lpstr>
      <vt:lpstr>Gestão</vt:lpstr>
      <vt:lpstr>Apresentação do PowerPoint</vt:lpstr>
      <vt:lpstr>Apresentação do PowerPoint</vt:lpstr>
      <vt:lpstr>Teoria da Informação</vt:lpstr>
      <vt:lpstr>Gestão da Informação</vt:lpstr>
      <vt:lpstr>Gestão da Informação</vt:lpstr>
      <vt:lpstr>Gestão da Informação</vt:lpstr>
      <vt:lpstr>Gestão da Informação</vt:lpstr>
      <vt:lpstr>3 Níveis</vt:lpstr>
      <vt:lpstr>Inteligência</vt:lpstr>
      <vt:lpstr>Competição</vt:lpstr>
      <vt:lpstr>Competição</vt:lpstr>
      <vt:lpstr>Inteligência competitiva</vt:lpstr>
      <vt:lpstr>Concorrência</vt:lpstr>
      <vt:lpstr>Concorrência</vt:lpstr>
      <vt:lpstr>Concorrência</vt:lpstr>
      <vt:lpstr>Resumindo</vt:lpstr>
      <vt:lpstr>Serviço de inteligência empresarial</vt:lpstr>
      <vt:lpstr>Inteligência Empresarial</vt:lpstr>
      <vt:lpstr>A evolução da estrutura organizacional</vt:lpstr>
      <vt:lpstr>A evolução da estrutura organizacional</vt:lpstr>
      <vt:lpstr>A evolução da estrutura organizacional</vt:lpstr>
      <vt:lpstr>Estrutura Organizacional</vt:lpstr>
      <vt:lpstr>A Gestão da Informação</vt:lpstr>
      <vt:lpstr>A Gestão do conhecimento</vt:lpstr>
      <vt:lpstr>A Gestão da Informação e do conhecimento</vt:lpstr>
      <vt:lpstr>Dados-Informação-Conhecimento</vt:lpstr>
      <vt:lpstr>O gerenciamento estratégico da informação</vt:lpstr>
      <vt:lpstr>Plajamento Estratégico</vt:lpstr>
      <vt:lpstr>Plajamento Estratégico</vt:lpstr>
      <vt:lpstr>Plajamento Estratégico</vt:lpstr>
      <vt:lpstr>Objetivos do PEI</vt:lpstr>
      <vt:lpstr>Objetivos do PEI</vt:lpstr>
      <vt:lpstr>Etapas do PEI</vt:lpstr>
      <vt:lpstr>Qualidade da Informação</vt:lpstr>
      <vt:lpstr>Qualidade da Informação</vt:lpstr>
      <vt:lpstr>Caminhos e desafios da gestão da informação</vt:lpstr>
      <vt:lpstr>Vídeo sobre Linked Data</vt:lpstr>
      <vt:lpstr>O monitoramento dos ambientes organizacionais</vt:lpstr>
      <vt:lpstr>Monitoramento</vt:lpstr>
      <vt:lpstr>Ambientes Organizacionais</vt:lpstr>
      <vt:lpstr>Processo de monitoramento</vt:lpstr>
      <vt:lpstr>Fonte</vt:lpstr>
      <vt:lpstr>Fonte</vt:lpstr>
      <vt:lpstr>Fontes de informações Externas</vt:lpstr>
      <vt:lpstr>Fontes de informações Internas</vt:lpstr>
      <vt:lpstr>Armazenamento</vt:lpstr>
      <vt:lpstr>Coleta</vt:lpstr>
      <vt:lpstr>Finalidade</vt:lpstr>
      <vt:lpstr>Exploração/ Disseminação</vt:lpstr>
      <vt:lpstr>Ética na inteligência empresarial</vt:lpstr>
      <vt:lpstr>Ética: análises conceitual</vt:lpstr>
      <vt:lpstr>Dentro do processo informacional notamos:</vt:lpstr>
      <vt:lpstr>Coletar e processar informações de forma tendenciosa</vt:lpstr>
      <vt:lpstr>Disseminar informações falsas em prejuízo dos concorrentes </vt:lpstr>
      <vt:lpstr>Coletar informações de forma ilícitas. </vt:lpstr>
      <vt:lpstr>Por que preocupar-se com a ética? </vt:lpstr>
      <vt:lpstr>Código de ética</vt:lpstr>
      <vt:lpstr>Público</vt:lpstr>
      <vt:lpstr>Equipes, grupos e time</vt:lpstr>
      <vt:lpstr>Grupo</vt:lpstr>
      <vt:lpstr>Equipe</vt:lpstr>
      <vt:lpstr>Time</vt:lpstr>
    </vt:vector>
  </TitlesOfParts>
  <Company>seses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estaciouser</dc:creator>
  <cp:lastModifiedBy>Yves J. Albuquerque</cp:lastModifiedBy>
  <cp:revision>62</cp:revision>
  <dcterms:created xsi:type="dcterms:W3CDTF">2010-10-27T20:29:15Z</dcterms:created>
  <dcterms:modified xsi:type="dcterms:W3CDTF">2013-09-17T19:52:36Z</dcterms:modified>
</cp:coreProperties>
</file>