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1"/>
  </p:notesMasterIdLst>
  <p:sldIdLst>
    <p:sldId id="598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5" r:id="rId29"/>
    <p:sldId id="636" r:id="rId30"/>
    <p:sldId id="637" r:id="rId31"/>
    <p:sldId id="638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5" r:id="rId47"/>
    <p:sldId id="656" r:id="rId48"/>
    <p:sldId id="657" r:id="rId49"/>
    <p:sldId id="658" r:id="rId50"/>
    <p:sldId id="659" r:id="rId51"/>
    <p:sldId id="660" r:id="rId52"/>
    <p:sldId id="661" r:id="rId53"/>
    <p:sldId id="662" r:id="rId54"/>
    <p:sldId id="663" r:id="rId55"/>
    <p:sldId id="664" r:id="rId56"/>
    <p:sldId id="665" r:id="rId57"/>
    <p:sldId id="666" r:id="rId58"/>
    <p:sldId id="667" r:id="rId59"/>
    <p:sldId id="668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456" autoAdjust="0"/>
  </p:normalViewPr>
  <p:slideViewPr>
    <p:cSldViewPr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BCE6E83-3FCC-461F-9923-A3DF65DF79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636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299A1B-DDD2-41CE-8D91-8810205672EC}" type="slidenum">
              <a:rPr lang="pt-BR" sz="1200" smtClean="0"/>
              <a:pPr eaLnBrk="1" hangingPunct="1"/>
              <a:t>1</a:t>
            </a:fld>
            <a:endParaRPr lang="pt-BR" sz="1200" smtClean="0"/>
          </a:p>
        </p:txBody>
      </p:sp>
      <p:sp>
        <p:nvSpPr>
          <p:cNvPr id="48131" name="Rectangle 5"/>
          <p:cNvSpPr txBox="1">
            <a:spLocks noGrp="1" noChangeArrowheads="1"/>
          </p:cNvSpPr>
          <p:nvPr/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08/04/08</a:t>
            </a:r>
          </a:p>
        </p:txBody>
      </p:sp>
      <p:sp>
        <p:nvSpPr>
          <p:cNvPr id="48132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Calibri" pitchFamily="34" charset="0"/>
              <a:buNone/>
            </a:pPr>
            <a:fld id="{3152C76A-C4EE-4196-9141-50A48D9FE618}" type="slidenum">
              <a:rPr lang="en-GB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1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81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449263"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498C14-055C-437A-9906-4F4945B9F546}" type="slidenum">
              <a:rPr lang="en-US"/>
              <a:pPr/>
              <a:t>10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98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3C21CF-D598-4DDE-A727-FD06BEB1122E}" type="slidenum">
              <a:rPr lang="en-US"/>
              <a:pPr/>
              <a:t>11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08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0D823-469A-4AF3-A4C8-922BB9FC44A2}" type="slidenum">
              <a:rPr lang="en-US"/>
              <a:pPr/>
              <a:t>12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F4AF35-38CB-4B82-8FB9-66D273100479}" type="slidenum">
              <a:rPr lang="en-US"/>
              <a:pPr/>
              <a:t>13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5CFB1-9C11-4B9C-9FA7-14527AC91043}" type="slidenum">
              <a:rPr lang="en-US"/>
              <a:pPr/>
              <a:t>14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9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B1AC5B-8732-415A-91FD-C4514445F63C}" type="slidenum">
              <a:rPr lang="en-US"/>
              <a:pPr/>
              <a:t>15</a:t>
            </a:fld>
            <a:endParaRPr lang="en-US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49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FAEA0-EE79-4248-B715-308AE9DAC5D1}" type="slidenum">
              <a:rPr lang="en-US"/>
              <a:pPr/>
              <a:t>16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60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A90685-99B2-43E6-9B46-66F31C7B3903}" type="slidenum">
              <a:rPr lang="en-US"/>
              <a:pPr/>
              <a:t>17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0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9713C-7998-431E-913A-D406674F932A}" type="slidenum">
              <a:rPr lang="en-US"/>
              <a:pPr/>
              <a:t>18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80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468713-EC8F-4DF0-A3A7-71E787B73EC1}" type="slidenum">
              <a:rPr lang="en-US"/>
              <a:pPr/>
              <a:t>19</a:t>
            </a:fld>
            <a:endParaRPr lang="en-US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6A25D9-A322-4D98-8D80-06BE45FAE5AD}" type="slidenum">
              <a:rPr lang="en-US"/>
              <a:pPr/>
              <a:t>2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A7FACE-97D6-4DA3-A9FF-B3DEFAACB7A8}" type="slidenum">
              <a:rPr lang="en-US"/>
              <a:pPr/>
              <a:t>20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01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13273B-7F93-435C-85AE-632FCB67EF8D}" type="slidenum">
              <a:rPr lang="en-US"/>
              <a:pPr/>
              <a:t>21</a:t>
            </a:fld>
            <a:endParaRPr lang="en-US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13120-367B-4C22-A1BF-8F98EA167CCF}" type="slidenum">
              <a:rPr lang="en-US"/>
              <a:pPr/>
              <a:t>22</a:t>
            </a:fld>
            <a:endParaRPr lang="en-US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6D9B18-071C-496B-BAD2-77D704EEAF8C}" type="slidenum">
              <a:rPr lang="en-US"/>
              <a:pPr/>
              <a:t>23</a:t>
            </a:fld>
            <a:endParaRPr lang="en-US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1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ADD106-E941-4A3F-877D-169416664072}" type="slidenum">
              <a:rPr lang="en-US"/>
              <a:pPr/>
              <a:t>24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B4B61E-E5E0-4440-AC43-6BA0E551F56D}" type="slidenum">
              <a:rPr lang="en-US"/>
              <a:pPr/>
              <a:t>25</a:t>
            </a:fld>
            <a:endParaRPr lang="en-US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8CB833-04B2-4FA6-8255-B2B54EE85920}" type="slidenum">
              <a:rPr lang="en-US"/>
              <a:pPr/>
              <a:t>26</a:t>
            </a:fld>
            <a:endParaRPr lang="en-US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36425B-1C4F-43B2-83AD-01A4F80D0ED8}" type="slidenum">
              <a:rPr lang="en-US"/>
              <a:pPr/>
              <a:t>27</a:t>
            </a:fld>
            <a:endParaRPr lang="en-US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83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81D4C-E3B4-4742-ABAF-CC2FE352A128}" type="slidenum">
              <a:rPr lang="en-US"/>
              <a:pPr/>
              <a:t>28</a:t>
            </a:fld>
            <a:endParaRPr lang="en-US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93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F6214-6C9A-437A-B390-F7EC0309A713}" type="slidenum">
              <a:rPr lang="en-US"/>
              <a:pPr/>
              <a:t>29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03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0B9000-87C8-45DE-A2C4-F4BCC4636762}" type="slidenum">
              <a:rPr lang="en-US"/>
              <a:pPr/>
              <a:t>3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C7184-B996-48C5-9F87-CE6995A66A89}" type="slidenum">
              <a:rPr lang="en-US"/>
              <a:pPr/>
              <a:t>30</a:t>
            </a:fld>
            <a:endParaRPr lang="en-US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13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A1DB7F-96C6-4DF9-BFAF-333A20DE19EC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4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98A61A-2780-4208-A631-F7500AC6A7EA}" type="slidenum">
              <a:rPr lang="en-US"/>
              <a:pPr/>
              <a:t>32</a:t>
            </a:fld>
            <a:endParaRPr lang="en-US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44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83CF5-13BB-4EB1-922F-B166F670035E}" type="slidenum">
              <a:rPr lang="en-US"/>
              <a:pPr/>
              <a:t>33</a:t>
            </a:fld>
            <a:endParaRPr lang="en-US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3425" cy="3400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4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C2B34-5B90-45C1-ABFC-79074F2FDF1D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3425" cy="3400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64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E8A750-7784-4B41-B1EA-BF961E671CC8}" type="slidenum">
              <a:rPr lang="en-US"/>
              <a:pPr/>
              <a:t>35</a:t>
            </a:fld>
            <a:endParaRPr lang="en-US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3425" cy="3400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75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7BE9BD-A205-4359-B180-1A3892C86B13}" type="slidenum">
              <a:rPr lang="en-US"/>
              <a:pPr/>
              <a:t>36</a:t>
            </a:fld>
            <a:endParaRPr lang="en-US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3425" cy="34004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5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E0A96-7B48-4722-9BBC-CB56D433C793}" type="slidenum">
              <a:rPr lang="en-US"/>
              <a:pPr/>
              <a:t>37</a:t>
            </a:fld>
            <a:endParaRPr lang="en-US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8EEDB-0183-4166-8FE1-63CEFC12EB31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5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CAAFEC-88C0-4177-B935-CDE4EC67AC12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6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B0F090-0C8D-467D-AF22-BAD74B8E8DEB}" type="slidenum">
              <a:rPr lang="en-US"/>
              <a:pPr/>
              <a:t>4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617DB-A5E4-47A8-B707-23AA1C4923C9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5C05F-E9F9-45F8-8E2D-B7975045E96A}" type="slidenum">
              <a:rPr lang="en-US"/>
              <a:pPr/>
              <a:t>41</a:t>
            </a:fld>
            <a:endParaRPr lang="en-US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6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BEA2ED-A6B8-426A-95A6-486E6785C0B9}" type="slidenum">
              <a:rPr lang="en-US"/>
              <a:pPr/>
              <a:t>42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46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5EA3B-2E4A-405A-91B0-8DBB4D7D4031}" type="slidenum">
              <a:rPr lang="en-US"/>
              <a:pPr/>
              <a:t>43</a:t>
            </a:fld>
            <a:endParaRPr lang="en-US"/>
          </a:p>
        </p:txBody>
      </p:sp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7F2D19-38AA-46C7-AEC2-5DE10A087119}" type="slidenum">
              <a:rPr lang="en-US"/>
              <a:pPr/>
              <a:t>44</a:t>
            </a:fld>
            <a:endParaRPr lang="en-US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92FC65-F4DE-4115-9ECC-5A625F0AB709}" type="slidenum">
              <a:rPr lang="en-US"/>
              <a:pPr/>
              <a:t>45</a:t>
            </a:fld>
            <a:endParaRPr lang="en-US"/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F6247-16B9-4146-962E-86D5925087C7}" type="slidenum">
              <a:rPr lang="en-US"/>
              <a:pPr/>
              <a:t>46</a:t>
            </a:fld>
            <a:endParaRPr lang="en-US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98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F6C13E-5429-4DC8-839A-FBF160152C35}" type="slidenum">
              <a:rPr lang="en-US"/>
              <a:pPr/>
              <a:t>47</a:t>
            </a:fld>
            <a:endParaRPr lang="en-US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08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E24722-A98A-4EC7-ABF3-EA641E993A16}" type="slidenum">
              <a:rPr lang="en-US"/>
              <a:pPr/>
              <a:t>48</a:t>
            </a:fld>
            <a:endParaRPr lang="en-US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18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634216-C92A-4B77-BCE6-3B17FA69C8E0}" type="slidenum">
              <a:rPr lang="en-US"/>
              <a:pPr/>
              <a:t>49</a:t>
            </a:fld>
            <a:endParaRPr lang="en-US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60A8D-141E-4E4C-9A85-D013A1EA9429}" type="slidenum">
              <a:rPr lang="en-US"/>
              <a:pPr/>
              <a:t>5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47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F6804-4151-4F63-866B-77E0EF836076}" type="slidenum">
              <a:rPr lang="en-US"/>
              <a:pPr/>
              <a:t>50</a:t>
            </a:fld>
            <a:endParaRPr lang="en-US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9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7CF4F-8920-4B6F-A2A9-4265E108C84F}" type="slidenum">
              <a:rPr lang="en-US"/>
              <a:pPr/>
              <a:t>51</a:t>
            </a:fld>
            <a:endParaRPr lang="en-US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49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476C83-AA4B-4DD5-8EB4-763769A0E889}" type="slidenum">
              <a:rPr lang="en-US"/>
              <a:pPr/>
              <a:t>52</a:t>
            </a:fld>
            <a:endParaRPr lang="en-US"/>
          </a:p>
        </p:txBody>
      </p:sp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59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24A68F-B120-4C58-887D-00C12DE4A63A}" type="slidenum">
              <a:rPr lang="en-US"/>
              <a:pPr/>
              <a:t>53</a:t>
            </a:fld>
            <a:endParaRPr lang="en-US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69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B2C5CB-E788-49AF-A106-0B9F6E9BDC84}" type="slidenum">
              <a:rPr lang="en-US"/>
              <a:pPr/>
              <a:t>54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80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461DA-18E8-4548-97B5-ED6993ECFBB0}" type="slidenum">
              <a:rPr lang="en-US"/>
              <a:pPr/>
              <a:t>55</a:t>
            </a:fld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1838" cy="3398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90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5B4A8A-380F-4B55-9D4D-0913A3C416DC}" type="slidenum">
              <a:rPr lang="en-US"/>
              <a:pPr/>
              <a:t>56</a:t>
            </a:fld>
            <a:endParaRPr lang="en-US"/>
          </a:p>
        </p:txBody>
      </p:sp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1838" cy="3398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00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F34D7-7634-46B7-BA9D-DED53F1D3CF3}" type="slidenum">
              <a:rPr lang="en-US"/>
              <a:pPr/>
              <a:t>57</a:t>
            </a:fld>
            <a:endParaRPr lang="en-US"/>
          </a:p>
        </p:txBody>
      </p:sp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1838" cy="3398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10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F34D7-7634-46B7-BA9D-DED53F1D3CF3}" type="slidenum">
              <a:rPr lang="en-US"/>
              <a:pPr/>
              <a:t>58</a:t>
            </a:fld>
            <a:endParaRPr lang="en-US"/>
          </a:p>
        </p:txBody>
      </p:sp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1838" cy="3398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10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160A4-87C9-4E6A-8264-DB227895AC2F}" type="slidenum">
              <a:rPr lang="en-US"/>
              <a:pPr/>
              <a:t>6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31EEC8-5617-4C7C-AE41-C711C1C98FA5}" type="slidenum">
              <a:rPr lang="en-US"/>
              <a:pPr/>
              <a:t>7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99BD50-E1BA-468E-922F-5748BFCEA782}" type="slidenum">
              <a:rPr lang="en-US"/>
              <a:pPr/>
              <a:t>8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78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05/19/10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34470-6D51-4445-A155-73EF95B1CBEE}" type="slidenum">
              <a:rPr lang="en-US"/>
              <a:pPr/>
              <a:t>9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1363" cy="3408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5465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A27C-7A8C-4DC4-A1C2-75139BA6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3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06FD-9D3A-40BF-8A8E-AA0714B4CB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5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C7B89-F2F4-4F2C-8C09-469101542F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47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B595-E674-4C6D-A6BF-173A1DF20F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0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06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5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560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67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2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20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243B-924A-4DC1-9BAA-FC1F92F95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8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8101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845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1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6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0F77-6AEC-444A-8C39-16C26F3732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6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754E-DB5E-45A1-9C5B-B6D3481AC7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1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6FDE-FEED-4018-8933-E99439032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5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7531-2EB6-4E6A-A65A-82BAEF0D48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0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0BD9-8AF8-4A82-AB44-17CA75E45A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66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F220-E22F-4EE3-AF69-C9C0CEF4E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6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4D08-41BF-47EC-9D32-79FE4B70E0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95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40459FD-F0CB-45A6-AD8D-CB1B033D46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vnbook.red-bean.com/nightly/en/svn-book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68538" y="2708275"/>
            <a:ext cx="46799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Orator" charset="0"/>
              <a:buNone/>
            </a:pPr>
            <a:r>
              <a:rPr lang="en-GB" sz="2000" dirty="0" err="1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Programação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 de </a:t>
            </a:r>
            <a:r>
              <a:rPr lang="en-GB" sz="2000" dirty="0" err="1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Jogos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 – </a:t>
            </a:r>
            <a:r>
              <a:rPr lang="en-GB" sz="2000" dirty="0" err="1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Aula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26, 27, 28, 29 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e </a:t>
            </a:r>
            <a:r>
              <a:rPr lang="en-GB" sz="2000" dirty="0" smtClean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30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4356100" y="5949950"/>
            <a:ext cx="1295400" cy="841375"/>
            <a:chOff x="2744" y="3748"/>
            <a:chExt cx="816" cy="530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744" y="3748"/>
              <a:ext cx="817" cy="5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de-DE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748"/>
              <a:ext cx="635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Cada um destes tipos, que são apenas protocolos de comunicação, podem ser implementados com diferentes ferramentas. O SVN, por exemplo, é implementado por: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TortoiseSVN;</a:t>
            </a:r>
          </a:p>
          <a:p>
            <a:r>
              <a:rPr lang="en-US">
                <a:latin typeface="Comic Sans MS" pitchFamily="64" charset="0"/>
              </a:rPr>
              <a:t>SmartSVN;</a:t>
            </a:r>
          </a:p>
          <a:p>
            <a:r>
              <a:rPr lang="en-US">
                <a:latin typeface="Comic Sans MS" pitchFamily="64" charset="0"/>
              </a:rPr>
              <a:t>RapidSVN;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E também podem ser integrados à IDE...</a:t>
            </a:r>
          </a:p>
        </p:txBody>
      </p:sp>
    </p:spTree>
    <p:extLst>
      <p:ext uri="{BB962C8B-B14F-4D97-AF65-F5344CB8AC3E}">
        <p14:creationId xmlns:p14="http://schemas.microsoft.com/office/powerpoint/2010/main" val="283665449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Existe ainda, como parte da Gerência de Configuração, integrado ao controle de versão, sistemas de gerenciamento de bugs e features, como o TRAC SYSTEM, integrado ao SVN.</a:t>
            </a:r>
          </a:p>
        </p:txBody>
      </p:sp>
    </p:spTree>
    <p:extLst>
      <p:ext uri="{BB962C8B-B14F-4D97-AF65-F5344CB8AC3E}">
        <p14:creationId xmlns:p14="http://schemas.microsoft.com/office/powerpoint/2010/main" val="58530551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CCFF"/>
                </a:solidFill>
                <a:latin typeface="Comic Sans MS" pitchFamily="64" charset="0"/>
                <a:hlinkClick r:id="rId3"/>
              </a:rPr>
              <a:t>http://svnbook.red-bean.com/nightly/en/svn-book.pdf</a:t>
            </a:r>
          </a:p>
          <a:p>
            <a:endParaRPr lang="en-US">
              <a:solidFill>
                <a:srgbClr val="CCCCFF"/>
              </a:solidFill>
              <a:latin typeface="Comic Sans MS" pitchFamily="64" charset="0"/>
            </a:endParaRPr>
          </a:p>
          <a:p>
            <a:endParaRPr lang="en-US">
              <a:solidFill>
                <a:srgbClr val="CCCCFF"/>
              </a:solidFill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Bom livro sobre controle de versão (svn), em inglês.</a:t>
            </a:r>
          </a:p>
        </p:txBody>
      </p:sp>
    </p:spTree>
    <p:extLst>
      <p:ext uri="{BB962C8B-B14F-4D97-AF65-F5344CB8AC3E}">
        <p14:creationId xmlns:p14="http://schemas.microsoft.com/office/powerpoint/2010/main" val="630548654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Um pouco de teoria de como funciona, numa série de imagens da wikipedia:</a:t>
            </a: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9775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1° passo: atualizando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19175"/>
            <a:ext cx="8720137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2601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2° passo: desenvolvendo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2350"/>
            <a:ext cx="8758237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10297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3° passo: submetendo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6475"/>
            <a:ext cx="8736012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2514600" y="2967038"/>
            <a:ext cx="1588" cy="206692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3424238" y="2967038"/>
            <a:ext cx="1838325" cy="206692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961909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6065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4° passo: necessita atualização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008063"/>
            <a:ext cx="8723312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2924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398713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5° passo: baixando atualização e mesclando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08063"/>
            <a:ext cx="8729662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52011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506663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6° e último passo: submetendo a versão final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8538"/>
            <a:ext cx="8723312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2971800" y="2738438"/>
            <a:ext cx="685800" cy="275272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92528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O que é?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É um conjunto de atividades de apoio que permite a absorção controlada das mudanças inerentes ao desenvolvimento de software.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Para quê serve?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Manter a estabilidade na evolução do projeto.</a:t>
            </a:r>
          </a:p>
        </p:txBody>
      </p:sp>
    </p:spTree>
    <p:extLst>
      <p:ext uri="{BB962C8B-B14F-4D97-AF65-F5344CB8AC3E}">
        <p14:creationId xmlns:p14="http://schemas.microsoft.com/office/powerpoint/2010/main" val="202165004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Um pouco de prática de como funciona:</a:t>
            </a: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8258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Vamos utilizar o TortoiseSVN, copiem e instalem.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  <a:cs typeface="Arial Unicode MS" charset="0"/>
              </a:rPr>
              <a:t>http://tortoisesvn.net/downloads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Vamos utilizar o Google Code como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, façam uma conta.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solidFill>
                  <a:srgbClr val="CCCCFF"/>
                </a:solidFill>
                <a:latin typeface="Comic Sans MS" pitchFamily="64" charset="0"/>
                <a:hlinkClick r:id="rId3"/>
              </a:rPr>
              <a:t>http://code.google.com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(Só para projetos open source. O que significa que qualquer um pode ver seu projeto se quiser. Alterar só com a permissão do dono do projeto.)</a:t>
            </a:r>
          </a:p>
        </p:txBody>
      </p:sp>
    </p:spTree>
    <p:extLst>
      <p:ext uri="{BB962C8B-B14F-4D97-AF65-F5344CB8AC3E}">
        <p14:creationId xmlns:p14="http://schemas.microsoft.com/office/powerpoint/2010/main" val="311645678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Repositórios gratuitos (SVN) de código fechado: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Assembla.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ProjectLocker.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Você também pode contratar um serviço destes particular para suas necessidades (quantidade de usuários, quantidade e tamanho dos projetos, código fechado) com seu provedor se ele fornecer.</a:t>
            </a:r>
          </a:p>
          <a:p>
            <a:endParaRPr lang="en-US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712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Criem um projeto:</a:t>
            </a: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181100"/>
            <a:ext cx="35528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286000" y="59436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52495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Criem um projeto:</a:t>
            </a: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43163"/>
            <a:ext cx="8915400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 rot="3180000">
            <a:off x="2913063" y="4365625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986141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Criem um projeto:</a:t>
            </a: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212976"/>
            <a:ext cx="5724525" cy="22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 rot="3180000">
            <a:off x="3309938" y="3754438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5827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5955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Salvem o endereço do projeto e seu usuário em um txt:</a:t>
            </a: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Este é o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 do projeto!!!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 rot="2340000">
            <a:off x="4937125" y="5700713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rot="2340000">
            <a:off x="8212138" y="5700713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2340000">
            <a:off x="4325938" y="6132513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rot="19020000">
            <a:off x="4321175" y="2808288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582768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 animBg="1"/>
      <p:bldP spid="348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7584" y="3717032"/>
            <a:ext cx="7427168" cy="64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 err="1">
                <a:latin typeface="Comic Sans MS" pitchFamily="64" charset="0"/>
              </a:rPr>
              <a:t>Salvem</a:t>
            </a:r>
            <a:r>
              <a:rPr lang="en-US" dirty="0">
                <a:latin typeface="Comic Sans MS" pitchFamily="64" charset="0"/>
              </a:rPr>
              <a:t> </a:t>
            </a:r>
            <a:r>
              <a:rPr lang="en-US" dirty="0" err="1">
                <a:latin typeface="Comic Sans MS" pitchFamily="64" charset="0"/>
              </a:rPr>
              <a:t>também</a:t>
            </a:r>
            <a:r>
              <a:rPr lang="en-US" dirty="0">
                <a:latin typeface="Comic Sans MS" pitchFamily="64" charset="0"/>
              </a:rPr>
              <a:t> a </a:t>
            </a:r>
            <a:r>
              <a:rPr lang="en-US" dirty="0" err="1">
                <a:latin typeface="Comic Sans MS" pitchFamily="64" charset="0"/>
              </a:rPr>
              <a:t>sua</a:t>
            </a:r>
            <a:r>
              <a:rPr lang="en-US" dirty="0">
                <a:latin typeface="Comic Sans MS" pitchFamily="64" charset="0"/>
              </a:rPr>
              <a:t> </a:t>
            </a:r>
            <a:r>
              <a:rPr lang="en-US" dirty="0" err="1">
                <a:latin typeface="Comic Sans MS" pitchFamily="64" charset="0"/>
              </a:rPr>
              <a:t>senha</a:t>
            </a:r>
            <a:r>
              <a:rPr lang="en-US" dirty="0">
                <a:latin typeface="Comic Sans MS" pitchFamily="64" charset="0"/>
              </a:rPr>
              <a:t> de </a:t>
            </a:r>
            <a:r>
              <a:rPr lang="en-US" dirty="0" err="1">
                <a:latin typeface="Comic Sans MS" pitchFamily="64" charset="0"/>
              </a:rPr>
              <a:t>acesso</a:t>
            </a:r>
            <a:r>
              <a:rPr lang="en-US" dirty="0">
                <a:latin typeface="Comic Sans MS" pitchFamily="64" charset="0"/>
              </a:rPr>
              <a:t> (individual):</a:t>
            </a: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  <a:p>
            <a:endParaRPr lang="en-US" dirty="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69049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Vamos usar o TortoiseSVN: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Em qualquer lugar do seu computador onde você queira criar sua </a:t>
            </a:r>
            <a:r>
              <a:rPr lang="en-US" b="1">
                <a:latin typeface="Comic Sans MS" pitchFamily="64" charset="0"/>
              </a:rPr>
              <a:t>cópia de trabalho</a:t>
            </a:r>
            <a:r>
              <a:rPr lang="en-US">
                <a:latin typeface="Comic Sans MS" pitchFamily="64" charset="0"/>
              </a:rPr>
              <a:t> (working copy, uma pasta </a:t>
            </a:r>
            <a:r>
              <a:rPr lang="en-US" b="1">
                <a:latin typeface="Comic Sans MS" pitchFamily="64" charset="0"/>
              </a:rPr>
              <a:t>sincronizada</a:t>
            </a:r>
            <a:r>
              <a:rPr lang="en-US">
                <a:latin typeface="Comic Sans MS" pitchFamily="64" charset="0"/>
              </a:rPr>
              <a:t> com o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), clique com o botão direito. Pode ser na sua área de trabalho, desktop, por exemplo.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(nota: o tortoise funciona integrado ao windows / sistema de arquivos, está “sempre” em execução, por isso ele aparece no menu de contexto.)</a:t>
            </a:r>
          </a:p>
        </p:txBody>
      </p:sp>
    </p:spTree>
    <p:extLst>
      <p:ext uri="{BB962C8B-B14F-4D97-AF65-F5344CB8AC3E}">
        <p14:creationId xmlns:p14="http://schemas.microsoft.com/office/powerpoint/2010/main" val="45933508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88840"/>
            <a:ext cx="8721725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621213" y="5607050"/>
            <a:ext cx="1600200" cy="4572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586519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533775"/>
            <a:ext cx="4572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826125" y="354965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Vocês vão fazer um </a:t>
            </a:r>
            <a:r>
              <a:rPr lang="en-US" b="1">
                <a:latin typeface="Comic Sans MS" pitchFamily="64" charset="0"/>
              </a:rPr>
              <a:t>checkout</a:t>
            </a:r>
            <a:r>
              <a:rPr lang="en-US">
                <a:latin typeface="Comic Sans MS" pitchFamily="64" charset="0"/>
              </a:rPr>
              <a:t>, que é a primeira vez que você sincroniza uma pasta. Após isso, vocês atualizam com </a:t>
            </a:r>
            <a:r>
              <a:rPr lang="en-US" b="1">
                <a:latin typeface="Comic Sans MS" pitchFamily="64" charset="0"/>
              </a:rPr>
              <a:t>update</a:t>
            </a:r>
            <a:r>
              <a:rPr lang="en-US">
                <a:latin typeface="Comic Sans MS" pitchFamily="64" charset="0"/>
              </a:rPr>
              <a:t> e </a:t>
            </a:r>
            <a:r>
              <a:rPr lang="en-US" b="1">
                <a:latin typeface="Comic Sans MS" pitchFamily="64" charset="0"/>
              </a:rPr>
              <a:t>commit</a:t>
            </a:r>
            <a:r>
              <a:rPr lang="en-US">
                <a:latin typeface="Comic Sans MS" pitchFamily="6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19918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3030538"/>
            <a:ext cx="43338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73152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Usem o endereço do projeto de vocês</a:t>
            </a:r>
          </a:p>
        </p:txBody>
      </p:sp>
    </p:spTree>
    <p:extLst>
      <p:ext uri="{BB962C8B-B14F-4D97-AF65-F5344CB8AC3E}">
        <p14:creationId xmlns:p14="http://schemas.microsoft.com/office/powerpoint/2010/main" val="330045843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630488"/>
            <a:ext cx="6276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61030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00438"/>
            <a:ext cx="48704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854200"/>
            <a:ext cx="800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Uma vez com a cópia de trabalho criada e sincronizada, podemos começar a criar e alterar arquivos ali. Eu vou criar um projeto vazio do Visual Studio e mostrar como e quais arquivos adicionar.</a:t>
            </a:r>
          </a:p>
        </p:txBody>
      </p:sp>
    </p:spTree>
    <p:extLst>
      <p:ext uri="{BB962C8B-B14F-4D97-AF65-F5344CB8AC3E}">
        <p14:creationId xmlns:p14="http://schemas.microsoft.com/office/powerpoint/2010/main" val="325613966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076450"/>
            <a:ext cx="65055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</p:spTree>
    <p:extLst>
      <p:ext uri="{BB962C8B-B14F-4D97-AF65-F5344CB8AC3E}">
        <p14:creationId xmlns:p14="http://schemas.microsoft.com/office/powerpoint/2010/main" val="1495301021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2366963"/>
            <a:ext cx="3981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0329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078038"/>
            <a:ext cx="37338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07794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>
                <a:latin typeface="Comic Sans MS" pitchFamily="64" charset="0"/>
              </a:rPr>
              <a:t>UPDATE</a:t>
            </a:r>
            <a:r>
              <a:rPr lang="en-US">
                <a:latin typeface="Comic Sans MS" pitchFamily="64" charset="0"/>
              </a:rPr>
              <a:t> e </a:t>
            </a:r>
            <a:r>
              <a:rPr lang="en-US" b="1">
                <a:latin typeface="Comic Sans MS" pitchFamily="64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276944657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47875"/>
            <a:ext cx="8943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92761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95" y="2996952"/>
            <a:ext cx="5639407" cy="29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4698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Para que servem as ferramentas?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- Identificação, armazenamento e gerenciamento dos itens de configuração e de suas versões; </a:t>
            </a:r>
          </a:p>
          <a:p>
            <a:r>
              <a:rPr lang="en-US">
                <a:latin typeface="Comic Sans MS" pitchFamily="64" charset="0"/>
              </a:rPr>
              <a:t>- Histórico de todas as alterações (e por qual usuário) efetuadas nos itens de configuração; </a:t>
            </a:r>
          </a:p>
          <a:p>
            <a:r>
              <a:rPr lang="en-US">
                <a:latin typeface="Comic Sans MS" pitchFamily="64" charset="0"/>
              </a:rPr>
              <a:t>- Criação de rótulos e ramificações no projeto; (versões)</a:t>
            </a:r>
          </a:p>
          <a:p>
            <a:r>
              <a:rPr lang="en-US">
                <a:latin typeface="Comic Sans MS" pitchFamily="64" charset="0"/>
              </a:rPr>
              <a:t>- Recuperação de uma configuração em um determinado momento desejado do tempo. (deu erro!)</a:t>
            </a:r>
          </a:p>
        </p:txBody>
      </p:sp>
    </p:spTree>
    <p:extLst>
      <p:ext uri="{BB962C8B-B14F-4D97-AF65-F5344CB8AC3E}">
        <p14:creationId xmlns:p14="http://schemas.microsoft.com/office/powerpoint/2010/main" val="1117340918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794000"/>
            <a:ext cx="39147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18043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38363"/>
            <a:ext cx="89630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6971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2058988"/>
            <a:ext cx="868680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Isto termina a configuração básica do projeto no controle de versão, podemos começar a desenvolver (update e commit) e deixar os problemas (conflict) acontecerem... é natural e vamos aprender a resolver (merge).</a:t>
            </a:r>
          </a:p>
          <a:p>
            <a:r>
              <a:rPr lang="en-US">
                <a:latin typeface="Comic Sans MS" pitchFamily="64" charset="0"/>
              </a:rPr>
              <a:t>Detalhes: sempre que alteramos o projeto de forma a adicionar uma nova classe, o arquivo .csproj é alterado. Quando fizermos update, com o Visual Studio aberto, ele vai dizer que este arquivo foi alterado e vai pedir para atualizar (reload). Faça. E faça o mesmo quando for para atualizar qualquer outro arquivo que ele peça.</a:t>
            </a:r>
          </a:p>
          <a:p>
            <a:r>
              <a:rPr lang="en-US">
                <a:latin typeface="Comic Sans MS" pitchFamily="64" charset="0"/>
              </a:rPr>
              <a:t>Demais assuntos avançados sobre controle de versão virão ao longo do desenvolvimento de nosso projeto.</a:t>
            </a:r>
          </a:p>
        </p:txBody>
      </p:sp>
    </p:spTree>
    <p:extLst>
      <p:ext uri="{BB962C8B-B14F-4D97-AF65-F5344CB8AC3E}">
        <p14:creationId xmlns:p14="http://schemas.microsoft.com/office/powerpoint/2010/main" val="192739305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>
                <a:latin typeface="Comic Sans MS" pitchFamily="64" charset="0"/>
              </a:rPr>
              <a:t>UPDATE</a:t>
            </a:r>
            <a:r>
              <a:rPr lang="en-US">
                <a:latin typeface="Comic Sans MS" pitchFamily="64" charset="0"/>
              </a:rPr>
              <a:t> e </a:t>
            </a:r>
            <a:r>
              <a:rPr lang="en-US" b="1">
                <a:latin typeface="Comic Sans MS" pitchFamily="64" charset="0"/>
              </a:rPr>
              <a:t>COMMIT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5602288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(você deve estar se perguntando o porquê  disto aparecer toda hora. É porque é importante)</a:t>
            </a:r>
          </a:p>
        </p:txBody>
      </p:sp>
    </p:spTree>
    <p:extLst>
      <p:ext uri="{BB962C8B-B14F-4D97-AF65-F5344CB8AC3E}">
        <p14:creationId xmlns:p14="http://schemas.microsoft.com/office/powerpoint/2010/main" val="326978014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77724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800" b="1">
                <a:solidFill>
                  <a:srgbClr val="FF420E"/>
                </a:solidFill>
                <a:latin typeface="Comic Sans MS" pitchFamily="64" charset="0"/>
              </a:rPr>
              <a:t>Deu ERRO!</a:t>
            </a:r>
          </a:p>
          <a:p>
            <a:pPr algn="ctr"/>
            <a:endParaRPr lang="en-US" sz="2800" b="1">
              <a:latin typeface="Comic Sans MS" pitchFamily="64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Comic Sans MS" pitchFamily="64" charset="0"/>
              </a:rPr>
              <a:t>Deu CONFLITO!!</a:t>
            </a:r>
          </a:p>
          <a:p>
            <a:pPr algn="ctr"/>
            <a:endParaRPr lang="en-US" sz="2800" b="1">
              <a:latin typeface="Comic Sans MS" pitchFamily="64" charset="0"/>
            </a:endParaRPr>
          </a:p>
          <a:p>
            <a:pPr algn="ctr"/>
            <a:r>
              <a:rPr lang="en-US" sz="2800" b="1">
                <a:solidFill>
                  <a:srgbClr val="CC6633"/>
                </a:solidFill>
                <a:latin typeface="Comic Sans MS" pitchFamily="64" charset="0"/>
              </a:rPr>
              <a:t>DEU MERGE!!!</a:t>
            </a:r>
          </a:p>
        </p:txBody>
      </p:sp>
    </p:spTree>
    <p:extLst>
      <p:ext uri="{BB962C8B-B14F-4D97-AF65-F5344CB8AC3E}">
        <p14:creationId xmlns:p14="http://schemas.microsoft.com/office/powerpoint/2010/main" val="745031612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latin typeface="Comic Sans MS" pitchFamily="64" charset="0"/>
              </a:rPr>
              <a:t>Vamos ver algumas mensagens de erros comuns e aprender a lidar com elas:</a:t>
            </a: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998788"/>
            <a:ext cx="89439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6332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3057525"/>
            <a:ext cx="533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57200" y="1739900"/>
            <a:ext cx="8229600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latin typeface="Comic Sans MS" pitchFamily="64" charset="0"/>
              </a:rPr>
              <a:t>Coisa importante a saber a respeito do controle de versão: arquivos binários (normalmente) e gerados automaticamente não são versionados</a:t>
            </a: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916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46338"/>
            <a:ext cx="81057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5560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633663"/>
            <a:ext cx="6953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1277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322513"/>
            <a:ext cx="52482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58244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Que princípios devemos seguir (independe de software)?</a:t>
            </a:r>
          </a:p>
          <a:p>
            <a:r>
              <a:rPr lang="en-US">
                <a:latin typeface="Comic Sans MS" pitchFamily="64" charset="0"/>
              </a:rPr>
              <a:t>	–	MUITO IMPORTANTE!!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- Testes contínuos (o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 não pode conter erro);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- Integração contínua (o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 deve estar sempre atualizado);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Para ajudar nisso, temos o </a:t>
            </a:r>
            <a:r>
              <a:rPr lang="en-US" i="1">
                <a:latin typeface="Comic Sans MS" pitchFamily="64" charset="0"/>
              </a:rPr>
              <a:t>pair programming..</a:t>
            </a:r>
            <a:r>
              <a:rPr lang="en-US">
                <a:latin typeface="Comic Sans MS" pitchFamily="6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22647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349500"/>
            <a:ext cx="48196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0235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1910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9145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latin typeface="Comic Sans MS" pitchFamily="64" charset="0"/>
              </a:rPr>
              <a:t>Um programador é responsável pelo versionamento de seu código e pelas configurações de sua estação de trabalho.</a:t>
            </a: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613150"/>
            <a:ext cx="4029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9529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165350"/>
            <a:ext cx="41338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152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2698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1920875"/>
            <a:ext cx="82296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  <a:p>
            <a:endParaRPr lang="en-US" sz="2800">
              <a:latin typeface="Comic Sans MS" pitchFamily="64" charset="0"/>
            </a:endParaRP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328863"/>
            <a:ext cx="89344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7386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57200" y="2286000"/>
            <a:ext cx="82296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>
                <a:latin typeface="Comic Sans MS" pitchFamily="64" charset="0"/>
              </a:rPr>
              <a:t>Esta será nossa última aula “exclusiva” sobre versionamento / tortoise. Vou chamar os grupos e tirar as dúvidas, favor perguntarem! E vou avaliar individualmente este último período (sprint), mas antes disso nossa clássica avaliação geral: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</p:spTree>
    <p:extLst>
      <p:ext uri="{BB962C8B-B14F-4D97-AF65-F5344CB8AC3E}">
        <p14:creationId xmlns:p14="http://schemas.microsoft.com/office/powerpoint/2010/main" val="99269062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57200" y="2286000"/>
            <a:ext cx="82296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Comic Sans MS" pitchFamily="64" charset="0"/>
              </a:rPr>
              <a:t>Sprint Review</a:t>
            </a:r>
          </a:p>
          <a:p>
            <a:endParaRPr lang="en-US" sz="2800" dirty="0">
              <a:latin typeface="Comic Sans MS" pitchFamily="64" charset="0"/>
            </a:endParaRPr>
          </a:p>
          <a:p>
            <a:r>
              <a:rPr lang="en-US" sz="2800" dirty="0">
                <a:latin typeface="Comic Sans MS" pitchFamily="64" charset="0"/>
              </a:rPr>
              <a:t>What was good  –  What could be better</a:t>
            </a:r>
          </a:p>
          <a:p>
            <a:r>
              <a:rPr lang="en-US" sz="2800" dirty="0">
                <a:latin typeface="Comic Sans MS" pitchFamily="64" charset="0"/>
              </a:rPr>
              <a:t>____________________________________</a:t>
            </a:r>
          </a:p>
          <a:p>
            <a:r>
              <a:rPr lang="en-US" sz="2800" dirty="0">
                <a:latin typeface="Comic Sans MS" pitchFamily="64" charset="0"/>
              </a:rPr>
              <a:t>Sprint Preview</a:t>
            </a:r>
          </a:p>
          <a:p>
            <a:r>
              <a:rPr lang="en-US" sz="2800" dirty="0">
                <a:latin typeface="Comic Sans MS" pitchFamily="64" charset="0"/>
              </a:rPr>
              <a:t>Planning Poker</a:t>
            </a:r>
          </a:p>
          <a:p>
            <a:endParaRPr lang="en-US" sz="2800" dirty="0">
              <a:latin typeface="Comic Sans MS" pitchFamily="64" charset="0"/>
            </a:endParaRPr>
          </a:p>
          <a:p>
            <a:r>
              <a:rPr lang="en-US" sz="2800" dirty="0">
                <a:latin typeface="Comic Sans MS" pitchFamily="64" charset="0"/>
              </a:rPr>
              <a:t>Business Value  –  Effort</a:t>
            </a:r>
          </a:p>
          <a:p>
            <a:r>
              <a:rPr lang="en-US" sz="2800" dirty="0">
                <a:latin typeface="Comic Sans MS" pitchFamily="64" charset="0"/>
              </a:rPr>
              <a:t>            |                  |</a:t>
            </a:r>
          </a:p>
          <a:p>
            <a:r>
              <a:rPr lang="en-US" sz="2800" dirty="0">
                <a:latin typeface="Comic Sans MS" pitchFamily="64" charset="0"/>
              </a:rPr>
              <a:t>Product Owner(?)     Scrum Team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</p:spTree>
    <p:extLst>
      <p:ext uri="{BB962C8B-B14F-4D97-AF65-F5344CB8AC3E}">
        <p14:creationId xmlns:p14="http://schemas.microsoft.com/office/powerpoint/2010/main" val="915421141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32025"/>
            <a:ext cx="8858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4121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89150" y="3501008"/>
            <a:ext cx="505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Trabalho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SVN e OO.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56360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Quais os tipos de controle de versão que existem e suas características?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1- CVS, Concurrent Version System (Sistema de Versões Concorrentes), mais antigo (1986), em desuso.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Dick Grune: “Criei o CVS para poder cooperar com meus alunos em um Compilador C. Cada um de nós tinha uma rotina diferente.”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Desvantagem: cada arquivo tinha uma versão diferente.</a:t>
            </a:r>
          </a:p>
        </p:txBody>
      </p:sp>
    </p:spTree>
    <p:extLst>
      <p:ext uri="{BB962C8B-B14F-4D97-AF65-F5344CB8AC3E}">
        <p14:creationId xmlns:p14="http://schemas.microsoft.com/office/powerpoint/2010/main" val="3721781958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Quais os tipos de controle de versão que existem e suas características?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2- SVN, SubVersioN,  (2004), veio corrigir os problemas do CVS, ainda em bastante uso.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Linus Torvalds : “Para que corrigir algo fundamentalmente errado?”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Desvantagem: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 centralizado.</a:t>
            </a:r>
          </a:p>
        </p:txBody>
      </p:sp>
    </p:spTree>
    <p:extLst>
      <p:ext uri="{BB962C8B-B14F-4D97-AF65-F5344CB8AC3E}">
        <p14:creationId xmlns:p14="http://schemas.microsoft.com/office/powerpoint/2010/main" val="880268075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Quais os tipos de controle de versão que existem e suas características?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3- Git, mais recente, escrito por Torvalds, cada vez mais em uso, tem a vantagem de ter um </a:t>
            </a:r>
            <a:r>
              <a:rPr lang="en-US" b="1">
                <a:latin typeface="Comic Sans MS" pitchFamily="64" charset="0"/>
              </a:rPr>
              <a:t>repositório</a:t>
            </a:r>
            <a:r>
              <a:rPr lang="en-US">
                <a:latin typeface="Comic Sans MS" pitchFamily="64" charset="0"/>
              </a:rPr>
              <a:t> descentralizado</a:t>
            </a:r>
          </a:p>
          <a:p>
            <a:endParaRPr lang="en-US">
              <a:latin typeface="Comic Sans MS" pitchFamily="64" charset="0"/>
            </a:endParaRPr>
          </a:p>
          <a:p>
            <a:r>
              <a:rPr lang="en-US">
                <a:latin typeface="Comic Sans MS" pitchFamily="64" charset="0"/>
              </a:rPr>
              <a:t>Desvantagem: como é mais novo, não tem ainda integração muito boa com o windows, documentações e exemplos, e é mais confuso de usar (opinião pessoal)</a:t>
            </a:r>
          </a:p>
        </p:txBody>
      </p:sp>
    </p:spTree>
    <p:extLst>
      <p:ext uri="{BB962C8B-B14F-4D97-AF65-F5344CB8AC3E}">
        <p14:creationId xmlns:p14="http://schemas.microsoft.com/office/powerpoint/2010/main" val="70169078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74750" y="385763"/>
            <a:ext cx="1828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omic Sans MS" pitchFamily="64" charset="0"/>
              </a:rPr>
              <a:t>Gerência de Configuração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2058988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latin typeface="Comic Sans MS" pitchFamily="64" charset="0"/>
              </a:rPr>
              <a:t>Existem outros... Mercurial, Bazaar (gratuitos), SourceSafe, ClearCase (pagos, M$ e IBM respectivamente), ...</a:t>
            </a:r>
          </a:p>
        </p:txBody>
      </p:sp>
    </p:spTree>
    <p:extLst>
      <p:ext uri="{BB962C8B-B14F-4D97-AF65-F5344CB8AC3E}">
        <p14:creationId xmlns:p14="http://schemas.microsoft.com/office/powerpoint/2010/main" val="398973353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7728</TotalTime>
  <Words>1339</Words>
  <Application>Microsoft Office PowerPoint</Application>
  <PresentationFormat>Apresentação na tela (4:3)</PresentationFormat>
  <Paragraphs>389</Paragraphs>
  <Slides>58</Slides>
  <Notes>58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58</vt:i4>
      </vt:variant>
    </vt:vector>
  </HeadingPairs>
  <TitlesOfParts>
    <vt:vector size="60" baseType="lpstr">
      <vt:lpstr>Design padrão</vt:lpstr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</dc:creator>
  <cp:lastModifiedBy>Yves</cp:lastModifiedBy>
  <cp:revision>492</cp:revision>
  <dcterms:created xsi:type="dcterms:W3CDTF">1601-01-01T00:00:00Z</dcterms:created>
  <dcterms:modified xsi:type="dcterms:W3CDTF">2011-08-17T19:32:41Z</dcterms:modified>
</cp:coreProperties>
</file>