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832" r:id="rId3"/>
  </p:sldMasterIdLst>
  <p:notesMasterIdLst>
    <p:notesMasterId r:id="rId111"/>
  </p:notesMasterIdLst>
  <p:handoutMasterIdLst>
    <p:handoutMasterId r:id="rId112"/>
  </p:handoutMasterIdLst>
  <p:sldIdLst>
    <p:sldId id="257" r:id="rId4"/>
    <p:sldId id="380" r:id="rId5"/>
    <p:sldId id="381" r:id="rId6"/>
    <p:sldId id="363" r:id="rId7"/>
    <p:sldId id="403" r:id="rId8"/>
    <p:sldId id="258" r:id="rId9"/>
    <p:sldId id="260" r:id="rId10"/>
    <p:sldId id="261" r:id="rId11"/>
    <p:sldId id="263" r:id="rId12"/>
    <p:sldId id="365" r:id="rId13"/>
    <p:sldId id="264" r:id="rId14"/>
    <p:sldId id="265" r:id="rId15"/>
    <p:sldId id="268" r:id="rId16"/>
    <p:sldId id="332" r:id="rId17"/>
    <p:sldId id="402" r:id="rId18"/>
    <p:sldId id="266" r:id="rId19"/>
    <p:sldId id="267" r:id="rId20"/>
    <p:sldId id="269" r:id="rId21"/>
    <p:sldId id="404" r:id="rId22"/>
    <p:sldId id="335" r:id="rId23"/>
    <p:sldId id="273" r:id="rId24"/>
    <p:sldId id="274" r:id="rId25"/>
    <p:sldId id="275" r:id="rId26"/>
    <p:sldId id="276" r:id="rId27"/>
    <p:sldId id="321" r:id="rId28"/>
    <p:sldId id="277" r:id="rId29"/>
    <p:sldId id="368" r:id="rId30"/>
    <p:sldId id="405" r:id="rId31"/>
    <p:sldId id="334" r:id="rId32"/>
    <p:sldId id="298" r:id="rId33"/>
    <p:sldId id="278" r:id="rId34"/>
    <p:sldId id="299" r:id="rId35"/>
    <p:sldId id="324" r:id="rId36"/>
    <p:sldId id="280" r:id="rId37"/>
    <p:sldId id="281" r:id="rId38"/>
    <p:sldId id="282" r:id="rId39"/>
    <p:sldId id="406" r:id="rId40"/>
    <p:sldId id="392" r:id="rId41"/>
    <p:sldId id="393" r:id="rId42"/>
    <p:sldId id="399" r:id="rId43"/>
    <p:sldId id="283" r:id="rId44"/>
    <p:sldId id="408" r:id="rId45"/>
    <p:sldId id="409" r:id="rId46"/>
    <p:sldId id="284" r:id="rId47"/>
    <p:sldId id="410" r:id="rId48"/>
    <p:sldId id="286" r:id="rId49"/>
    <p:sldId id="287" r:id="rId50"/>
    <p:sldId id="370" r:id="rId51"/>
    <p:sldId id="411" r:id="rId52"/>
    <p:sldId id="412" r:id="rId53"/>
    <p:sldId id="288" r:id="rId54"/>
    <p:sldId id="413" r:id="rId55"/>
    <p:sldId id="400" r:id="rId56"/>
    <p:sldId id="291" r:id="rId57"/>
    <p:sldId id="414" r:id="rId58"/>
    <p:sldId id="415" r:id="rId59"/>
    <p:sldId id="394" r:id="rId60"/>
    <p:sldId id="293" r:id="rId61"/>
    <p:sldId id="295" r:id="rId62"/>
    <p:sldId id="395" r:id="rId63"/>
    <p:sldId id="416" r:id="rId64"/>
    <p:sldId id="417" r:id="rId65"/>
    <p:sldId id="296" r:id="rId66"/>
    <p:sldId id="300" r:id="rId67"/>
    <p:sldId id="398" r:id="rId68"/>
    <p:sldId id="301" r:id="rId69"/>
    <p:sldId id="418" r:id="rId70"/>
    <p:sldId id="302" r:id="rId71"/>
    <p:sldId id="303" r:id="rId72"/>
    <p:sldId id="419" r:id="rId73"/>
    <p:sldId id="420" r:id="rId74"/>
    <p:sldId id="421" r:id="rId75"/>
    <p:sldId id="422" r:id="rId76"/>
    <p:sldId id="423" r:id="rId77"/>
    <p:sldId id="322" r:id="rId78"/>
    <p:sldId id="374" r:id="rId79"/>
    <p:sldId id="391" r:id="rId80"/>
    <p:sldId id="309" r:id="rId81"/>
    <p:sldId id="424" r:id="rId82"/>
    <p:sldId id="425" r:id="rId83"/>
    <p:sldId id="319" r:id="rId84"/>
    <p:sldId id="426" r:id="rId85"/>
    <p:sldId id="427" r:id="rId86"/>
    <p:sldId id="428" r:id="rId87"/>
    <p:sldId id="429" r:id="rId88"/>
    <p:sldId id="430" r:id="rId89"/>
    <p:sldId id="373" r:id="rId90"/>
    <p:sldId id="318" r:id="rId91"/>
    <p:sldId id="367" r:id="rId92"/>
    <p:sldId id="436" r:id="rId93"/>
    <p:sldId id="431" r:id="rId94"/>
    <p:sldId id="432" r:id="rId95"/>
    <p:sldId id="433" r:id="rId96"/>
    <p:sldId id="329" r:id="rId97"/>
    <p:sldId id="330" r:id="rId98"/>
    <p:sldId id="331" r:id="rId99"/>
    <p:sldId id="443" r:id="rId100"/>
    <p:sldId id="378" r:id="rId101"/>
    <p:sldId id="434" r:id="rId102"/>
    <p:sldId id="435" r:id="rId103"/>
    <p:sldId id="438" r:id="rId104"/>
    <p:sldId id="442" r:id="rId105"/>
    <p:sldId id="440" r:id="rId106"/>
    <p:sldId id="439" r:id="rId107"/>
    <p:sldId id="437" r:id="rId108"/>
    <p:sldId id="441" r:id="rId109"/>
    <p:sldId id="401" r:id="rId110"/>
  </p:sldIdLst>
  <p:sldSz cx="9144000" cy="6858000" type="screen4x3"/>
  <p:notesSz cx="6858000" cy="95440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0000"/>
    <a:srgbClr val="CC33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3" autoAdjust="0"/>
    <p:restoredTop sz="65500" autoAdjust="0"/>
  </p:normalViewPr>
  <p:slideViewPr>
    <p:cSldViewPr>
      <p:cViewPr varScale="1">
        <p:scale>
          <a:sx n="74" d="100"/>
          <a:sy n="74" d="100"/>
        </p:scale>
        <p:origin x="-8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54" y="-84"/>
      </p:cViewPr>
      <p:guideLst>
        <p:guide orient="horz" pos="300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slide" Target="slides/slide107.xml"/><Relationship Id="rId115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64625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064625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18A554-C405-4BEC-858F-9D791E0ECEA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285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9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4575" y="715963"/>
            <a:ext cx="4768850" cy="3578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33900"/>
            <a:ext cx="54864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64625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064625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4F83A3-42A7-49BB-A266-C4488F06B8C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415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6.xml"/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CECC5A-A66A-47E7-8507-E186E91575C4}" type="slidenum">
              <a:rPr lang="pt-BR" smtClean="0"/>
              <a:pPr eaLnBrk="1" hangingPunct="1"/>
              <a:t>1</a:t>
            </a:fld>
            <a:endParaRPr lang="pt-BR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O game continuou sendo muito popular no campus até 1979 quando foi removido.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573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Phillips incorporará a </a:t>
            </a:r>
            <a:r>
              <a:rPr lang="pt-BR" sz="1200" dirty="0" err="1" smtClean="0"/>
              <a:t>Magnavox</a:t>
            </a:r>
            <a:r>
              <a:rPr lang="pt-BR" sz="1200" dirty="0" smtClean="0"/>
              <a:t> em 1974.</a:t>
            </a:r>
            <a:endParaRPr lang="pt-BR" sz="24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295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ATARI registrou nos 5 anos seguintes o maior crescimento empresarial da história até então.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537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1200" dirty="0" smtClean="0"/>
              <a:t>O Jogo é um fracasso vendendo menos de 500 cabines;</a:t>
            </a:r>
          </a:p>
          <a:p>
            <a:pPr>
              <a:lnSpc>
                <a:spcPct val="90000"/>
              </a:lnSpc>
            </a:pPr>
            <a:r>
              <a:rPr lang="pt-BR" sz="1200" dirty="0" smtClean="0"/>
              <a:t>Primeira controvérsia sobre jogos violentos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101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Mais tarde </a:t>
            </a:r>
            <a:r>
              <a:rPr lang="pt-BR" sz="1200" dirty="0" err="1" smtClean="0"/>
              <a:t>Nolan</a:t>
            </a:r>
            <a:r>
              <a:rPr lang="pt-BR" sz="1200" smtClean="0"/>
              <a:t> diz ter sido, esta venda, o maior erro de sua vida.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225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687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pt-BR" sz="1200" dirty="0" smtClean="0"/>
          </a:p>
          <a:p>
            <a:pPr>
              <a:lnSpc>
                <a:spcPct val="80000"/>
              </a:lnSpc>
            </a:pPr>
            <a:r>
              <a:rPr lang="pt-BR" sz="1200" dirty="0" smtClean="0"/>
              <a:t>Mais tarde o Pizza Time </a:t>
            </a:r>
            <a:r>
              <a:rPr lang="pt-BR" sz="1200" dirty="0" err="1" smtClean="0"/>
              <a:t>Theater</a:t>
            </a:r>
            <a:r>
              <a:rPr lang="pt-BR" sz="1200" dirty="0" smtClean="0"/>
              <a:t> torna-se Chuck &amp; </a:t>
            </a:r>
            <a:r>
              <a:rPr lang="pt-BR" sz="1200" dirty="0" err="1" smtClean="0"/>
              <a:t>Cheese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652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Nolan Bushnell </a:t>
            </a:r>
            <a:r>
              <a:rPr lang="en-US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obteve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sucesso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negociações</a:t>
            </a:r>
            <a:r>
              <a:rPr lang="en-US" baseline="0" dirty="0" smtClean="0"/>
              <a:t> com a Universal Pictures,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autorização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usar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nome</a:t>
            </a:r>
            <a:r>
              <a:rPr lang="en-US" baseline="0" dirty="0" smtClean="0"/>
              <a:t> Jaws.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978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200" dirty="0" err="1" smtClean="0"/>
              <a:t>Donkey</a:t>
            </a:r>
            <a:r>
              <a:rPr lang="pt-BR" sz="1200" dirty="0" smtClean="0"/>
              <a:t> Kong possui 4 níveis de dificuldade.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200" dirty="0" smtClean="0"/>
              <a:t>O jogo conta com o personagem </a:t>
            </a:r>
            <a:r>
              <a:rPr lang="pt-BR" sz="1200" dirty="0" err="1" smtClean="0"/>
              <a:t>Jump</a:t>
            </a:r>
            <a:r>
              <a:rPr lang="pt-BR" sz="1200" dirty="0" smtClean="0"/>
              <a:t>-Man, que mais tarde é rebatizado de Mário.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392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/>
              <a:t>O jogo é feito em 6 semanas e 5 milhões de cópias são postas a venda no Natal.</a:t>
            </a:r>
          </a:p>
          <a:p>
            <a:r>
              <a:rPr lang="pt-BR" sz="1200" dirty="0" smtClean="0"/>
              <a:t>Mais da metade volta.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7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647BCB-3844-4314-BE1B-B2894AA57911}" type="slidenum">
              <a:rPr lang="pt-BR" smtClean="0"/>
              <a:pPr eaLnBrk="1" hangingPunct="1"/>
              <a:t>2</a:t>
            </a:fld>
            <a:endParaRPr lang="pt-BR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mtClean="0"/>
              <a:t>Hiroshi Yamauchi assume a empresa em 49. Em 53 a Nintendo a produzir cartas de plástico. Em 56 Hiroshi visita a US Playing Card Company e se desaponta com a indústria. Em 59 Nintendo faz um contrato com a Disney para a utilização dos personagens da Disney em seus Cards. Entre 63 e 68, Nintendo experimenta outras atividades  como empresas de Taxi, “Love Hotel”, comida (tentando vender arroz instantâneo) e aspirador a vacuo. Todas as tentativas foram falhas com exceção das ligadas a brinquedos.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No Jogo o General </a:t>
            </a:r>
            <a:r>
              <a:rPr lang="pt-BR" dirty="0" err="1" smtClean="0"/>
              <a:t>Custer</a:t>
            </a:r>
            <a:r>
              <a:rPr lang="pt-BR" dirty="0" smtClean="0"/>
              <a:t> deve esquivar-se das flechas afim de ter relações com uma nativa americana que está presa a um poste.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82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mercado de Games satura e produz muitas falências.</a:t>
            </a:r>
          </a:p>
          <a:p>
            <a:r>
              <a:rPr lang="pt-BR" dirty="0" smtClean="0"/>
              <a:t>Empresas como </a:t>
            </a:r>
            <a:r>
              <a:rPr lang="pt-BR" dirty="0" err="1" smtClean="0"/>
              <a:t>Mattel</a:t>
            </a:r>
            <a:r>
              <a:rPr lang="pt-BR" dirty="0" smtClean="0"/>
              <a:t> e Warner Communications fecham suas divisões de Games.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758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Desenvolvido pela equipe conhecida como Dream Team: </a:t>
            </a:r>
            <a:r>
              <a:rPr lang="pt-BR" sz="1200" dirty="0" err="1" smtClean="0">
                <a:hlinkClick r:id="rId3" action="ppaction://hlinksldjump"/>
              </a:rPr>
              <a:t>Hironobu</a:t>
            </a:r>
            <a:r>
              <a:rPr lang="pt-BR" sz="1200" dirty="0" smtClean="0">
                <a:hlinkClick r:id="rId3" action="ppaction://hlinksldjump"/>
              </a:rPr>
              <a:t> </a:t>
            </a:r>
            <a:r>
              <a:rPr lang="pt-BR" sz="1200" dirty="0" err="1" smtClean="0">
                <a:hlinkClick r:id="rId3" action="ppaction://hlinksldjump"/>
              </a:rPr>
              <a:t>Sakagushi</a:t>
            </a:r>
            <a:r>
              <a:rPr lang="pt-BR" sz="1200" dirty="0" smtClean="0"/>
              <a:t>, produtor e criador da série Final </a:t>
            </a:r>
            <a:r>
              <a:rPr lang="pt-BR" sz="1200" dirty="0" err="1" smtClean="0"/>
              <a:t>Fantasy</a:t>
            </a:r>
            <a:r>
              <a:rPr lang="pt-BR" sz="1200" dirty="0" smtClean="0"/>
              <a:t>; </a:t>
            </a:r>
            <a:r>
              <a:rPr lang="pt-BR" sz="1200" dirty="0" err="1" smtClean="0"/>
              <a:t>Yuuji</a:t>
            </a:r>
            <a:r>
              <a:rPr lang="pt-BR" sz="1200" dirty="0" smtClean="0"/>
              <a:t> </a:t>
            </a:r>
            <a:r>
              <a:rPr lang="pt-BR" sz="1200" dirty="0" err="1" smtClean="0"/>
              <a:t>Horii</a:t>
            </a:r>
            <a:r>
              <a:rPr lang="pt-BR" sz="1200" dirty="0" smtClean="0"/>
              <a:t>, diretor e criador da série Dragon Quest, Akira </a:t>
            </a:r>
            <a:r>
              <a:rPr lang="pt-BR" sz="1200" dirty="0" err="1" smtClean="0"/>
              <a:t>Toriyama</a:t>
            </a:r>
            <a:r>
              <a:rPr lang="pt-BR" sz="1200" dirty="0" smtClean="0"/>
              <a:t>, </a:t>
            </a:r>
            <a:r>
              <a:rPr lang="pt-BR" sz="1200" dirty="0" err="1" smtClean="0"/>
              <a:t>character</a:t>
            </a:r>
            <a:r>
              <a:rPr lang="pt-BR" sz="1200" dirty="0" smtClean="0"/>
              <a:t> design da série Dragon Quest e criador do famoso anime e </a:t>
            </a:r>
            <a:r>
              <a:rPr lang="pt-BR" sz="1200" dirty="0" err="1" smtClean="0"/>
              <a:t>mangá</a:t>
            </a:r>
            <a:r>
              <a:rPr lang="pt-BR" sz="1200" dirty="0" smtClean="0"/>
              <a:t> Dragon Ball, musicado por </a:t>
            </a:r>
            <a:r>
              <a:rPr lang="pt-BR" sz="1200" dirty="0" err="1" smtClean="0"/>
              <a:t>Nabuo</a:t>
            </a:r>
            <a:r>
              <a:rPr lang="pt-BR" sz="1200" dirty="0" smtClean="0"/>
              <a:t> </a:t>
            </a:r>
            <a:r>
              <a:rPr lang="pt-BR" sz="1200" dirty="0" err="1" smtClean="0"/>
              <a:t>Uematso</a:t>
            </a:r>
            <a:r>
              <a:rPr lang="pt-BR" sz="1200" dirty="0" smtClean="0"/>
              <a:t>, principal compositor da série Final </a:t>
            </a:r>
            <a:r>
              <a:rPr lang="pt-BR" sz="1200" dirty="0" err="1" smtClean="0"/>
              <a:t>Fantasy</a:t>
            </a:r>
            <a:r>
              <a:rPr lang="pt-BR" sz="1200" dirty="0" smtClean="0"/>
              <a:t> e </a:t>
            </a:r>
            <a:r>
              <a:rPr lang="pt-BR" sz="1200" dirty="0" err="1" smtClean="0"/>
              <a:t>Yasunori</a:t>
            </a:r>
            <a:r>
              <a:rPr lang="pt-BR" sz="1200" dirty="0" smtClean="0"/>
              <a:t> </a:t>
            </a:r>
            <a:r>
              <a:rPr lang="pt-BR" sz="1200" dirty="0" err="1" smtClean="0"/>
              <a:t>Mitsuda</a:t>
            </a:r>
            <a:r>
              <a:rPr lang="pt-BR" sz="1200" dirty="0" smtClean="0"/>
              <a:t>, famoso músico japonês, o cenário é elaborado por </a:t>
            </a:r>
            <a:r>
              <a:rPr lang="pt-BR" sz="1200" dirty="0" err="1" smtClean="0"/>
              <a:t>Masato</a:t>
            </a:r>
            <a:r>
              <a:rPr lang="pt-BR" sz="1200" dirty="0" smtClean="0"/>
              <a:t> Kato, quem mais tarde trabalhou na </a:t>
            </a:r>
            <a:r>
              <a:rPr lang="pt-BR" sz="1200" dirty="0" err="1" smtClean="0"/>
              <a:t>seqüência</a:t>
            </a:r>
            <a:r>
              <a:rPr lang="pt-BR" sz="1200" dirty="0" smtClean="0"/>
              <a:t> do jogo.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711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95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19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$3,336,371</a:t>
            </a: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pledged of $400,000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104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168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15B028-55E8-4C46-8C9F-3C6E1DDE4508}" type="slidenum">
              <a:rPr lang="pt-BR" smtClean="0"/>
              <a:pPr eaLnBrk="1" hangingPunct="1"/>
              <a:t>3</a:t>
            </a:fld>
            <a:endParaRPr lang="pt-BR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mtClean="0"/>
              <a:t>Em 51 muda-se para o Japão e em 52 é rebatizada de SEGA  (</a:t>
            </a:r>
            <a:r>
              <a:rPr lang="pt-BR" b="1" smtClean="0"/>
              <a:t>Se</a:t>
            </a:r>
            <a:r>
              <a:rPr lang="pt-BR" smtClean="0"/>
              <a:t>rvice </a:t>
            </a:r>
            <a:r>
              <a:rPr lang="pt-BR" b="1" smtClean="0"/>
              <a:t>Ga</a:t>
            </a:r>
            <a:r>
              <a:rPr lang="pt-BR" smtClean="0"/>
              <a:t>mes do Japão) com a fusão com a Roses Enterprises de David Roses.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545661-A885-44F5-A9E6-968A4733877D}" type="slidenum">
              <a:rPr lang="pt-BR" smtClean="0"/>
              <a:pPr eaLnBrk="1" hangingPunct="1"/>
              <a:t>4</a:t>
            </a:fld>
            <a:endParaRPr lang="pt-BR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CDA8D8-0F46-45AB-907C-3856D2D0E32E}" type="slidenum">
              <a:rPr lang="pt-BR" smtClean="0"/>
              <a:pPr eaLnBrk="1" hangingPunct="1"/>
              <a:t>5</a:t>
            </a:fld>
            <a:endParaRPr lang="pt-BR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B10481-BA64-4035-BDDC-05576465BECB}" type="slidenum">
              <a:rPr lang="pt-BR" smtClean="0"/>
              <a:pPr eaLnBrk="1" hangingPunct="1"/>
              <a:t>6</a:t>
            </a:fld>
            <a:endParaRPr lang="pt-BR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7B7FD3-EED3-4559-8D8D-F1B766F0A852}" type="slidenum">
              <a:rPr lang="pt-BR" smtClean="0"/>
              <a:pPr eaLnBrk="1" hangingPunct="1"/>
              <a:t>7</a:t>
            </a:fld>
            <a:endParaRPr lang="pt-BR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4F8C51-D1FD-434B-BAAB-7C513D16C1DC}" type="slidenum">
              <a:rPr lang="pt-BR" smtClean="0"/>
              <a:pPr eaLnBrk="1" hangingPunct="1"/>
              <a:t>8</a:t>
            </a:fld>
            <a:endParaRPr lang="pt-BR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mtClean="0"/>
              <a:t>“Spacewar!” - baseado na obra de E. E. "Doc" Smith. </a:t>
            </a:r>
          </a:p>
          <a:p>
            <a:pPr eaLnBrk="1" hangingPunct="1"/>
            <a:r>
              <a:rPr lang="pt-BR" smtClean="0"/>
              <a:t>Tudo começou como um desafio para Russell e seus amigos. A proposta era:</a:t>
            </a:r>
          </a:p>
          <a:p>
            <a:pPr lvl="1" eaLnBrk="1" hangingPunct="1"/>
            <a:r>
              <a:rPr lang="pt-BR" smtClean="0"/>
              <a:t>1) Demonstrar as capacidades do computador, usando todo seu potencial;</a:t>
            </a:r>
          </a:p>
          <a:p>
            <a:pPr lvl="1" eaLnBrk="1" hangingPunct="1"/>
            <a:r>
              <a:rPr lang="pt-BR" smtClean="0"/>
              <a:t>2) Ser interessante e interativo (diferente toda vez que rodado) e</a:t>
            </a:r>
          </a:p>
          <a:p>
            <a:pPr lvl="1" eaLnBrk="1" hangingPunct="1"/>
            <a:r>
              <a:rPr lang="pt-BR" smtClean="0"/>
              <a:t>3) Envolver o usuário de maneira atrativa e prazerosa</a:t>
            </a:r>
          </a:p>
          <a:p>
            <a:pPr eaLnBrk="1" hangingPunct="1"/>
            <a:r>
              <a:rPr lang="pt-BR" smtClean="0"/>
              <a:t>Os criadores de “Spacewar!” Queriam fazer um filme mas um filme não atenderia todas as necessidades da proposta, logo, “Spacewar!” deveria ser um jogo.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No final dos anos 70 e anos 80, em meio a lutas judiciais por direitos autorais, a corte dá a vitória a Ralph </a:t>
            </a:r>
            <a:r>
              <a:rPr lang="pt-BR" sz="1200" dirty="0" err="1" smtClean="0"/>
              <a:t>Baer</a:t>
            </a:r>
            <a:r>
              <a:rPr lang="pt-BR" sz="1200" dirty="0" smtClean="0"/>
              <a:t> e define </a:t>
            </a:r>
            <a:r>
              <a:rPr lang="pt-BR" sz="1200" dirty="0" err="1" smtClean="0"/>
              <a:t>Video-Game</a:t>
            </a:r>
            <a:r>
              <a:rPr lang="pt-BR" sz="1200" dirty="0" smtClean="0"/>
              <a:t> como sendo: “Um aparato que exibe jogos através da manipulação de um sinal de vídeo de um equipamento </a:t>
            </a:r>
            <a:r>
              <a:rPr lang="pt-BR" sz="1200" dirty="0" err="1" smtClean="0"/>
              <a:t>rasterizado</a:t>
            </a:r>
            <a:r>
              <a:rPr lang="pt-BR" sz="1200" dirty="0" smtClean="0"/>
              <a:t>”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83A3-42A7-49BB-A266-C4488F06B8CE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2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28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34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1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475010"/>
      </p:ext>
    </p:extLst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073065"/>
      </p:ext>
    </p:extLst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57500597"/>
      </p:ext>
    </p:extLst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90639"/>
      </p:ext>
    </p:extLst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983473"/>
      </p:ext>
    </p:extLst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175252"/>
      </p:ext>
    </p:extLst>
  </p:cSld>
  <p:clrMapOvr>
    <a:masterClrMapping/>
  </p:clrMapOvr>
  <p:transition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884561"/>
      </p:ext>
    </p:extLst>
  </p:cSld>
  <p:clrMapOvr>
    <a:masterClrMapping/>
  </p:clrMapOvr>
  <p:transition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2014559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222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29958684"/>
      </p:ext>
    </p:extLst>
  </p:cSld>
  <p:clrMapOvr>
    <a:masterClrMapping/>
  </p:clrMapOvr>
  <p:transition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081212"/>
      </p:ext>
    </p:extLst>
  </p:cSld>
  <p:clrMapOvr>
    <a:masterClrMapping/>
  </p:clrMapOvr>
  <p:transition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28955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28955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496038"/>
      </p:ext>
    </p:extLst>
  </p:cSld>
  <p:clrMapOvr>
    <a:masterClrMapping/>
  </p:clrMapOvr>
  <p:transition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ítulo, texto e clipe de mí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18487" cy="7207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Mídia 3"/>
          <p:cNvSpPr>
            <a:spLocks noGrp="1"/>
          </p:cNvSpPr>
          <p:nvPr>
            <p:ph type="media"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1353798994"/>
      </p:ext>
    </p:extLst>
  </p:cSld>
  <p:clrMapOvr>
    <a:masterClrMapping/>
  </p:clrMapOvr>
  <p:transition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18487" cy="7207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28775"/>
            <a:ext cx="8229600" cy="2171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3952875"/>
            <a:ext cx="8229600" cy="21732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791693"/>
      </p:ext>
    </p:extLst>
  </p:cSld>
  <p:clrMapOvr>
    <a:masterClrMapping/>
  </p:clrMapOvr>
  <p:transition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18487" cy="7207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663020"/>
      </p:ext>
    </p:extLst>
  </p:cSld>
  <p:clrMapOvr>
    <a:masterClrMapping/>
  </p:clrMapOvr>
  <p:transition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18487" cy="7207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28775"/>
            <a:ext cx="4038600" cy="2171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52875"/>
            <a:ext cx="4038600" cy="21732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664613"/>
      </p:ext>
    </p:extLst>
  </p:cSld>
  <p:clrMapOvr>
    <a:masterClrMapping/>
  </p:clrMapOvr>
  <p:transition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18487" cy="7207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683688"/>
      </p:ext>
    </p:extLst>
  </p:cSld>
  <p:clrMapOvr>
    <a:masterClrMapping/>
  </p:clrMapOvr>
  <p:transition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22D7DA-73E2-4F04-98C2-AEA979FA2928}" type="datetime1">
              <a:rPr lang="en-US" smtClean="0"/>
              <a:pPr>
                <a:defRPr/>
              </a:pPr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77D1231-5C62-4E08-9131-4182FBC063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EAFB5A-5AC3-4E8A-8F80-0345F26D9E66}" type="datetime1">
              <a:rPr lang="en-US" smtClean="0"/>
              <a:pPr>
                <a:defRPr/>
              </a:pPr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72DB1-9571-4FC8-B2F4-A744E60D16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72108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1AB87-4886-4447-8AF2-BC3FAB40EBB2}" type="datetime1">
              <a:rPr lang="en-US" smtClean="0"/>
              <a:pPr>
                <a:defRPr/>
              </a:pPr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67600-3805-4EF4-A8C0-2E6DC0EE54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6BCAB3-4CD9-406E-AA2C-E84D12CB1E4C}" type="datetime1">
              <a:rPr lang="en-US" smtClean="0"/>
              <a:pPr>
                <a:defRPr/>
              </a:pPr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07540-7FD8-46FC-8C51-A94E0B5FEA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07B2A-E067-482A-822E-A20A1E12F40D}" type="datetime1">
              <a:rPr lang="en-US" smtClean="0"/>
              <a:pPr>
                <a:defRPr/>
              </a:pPr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2EF22-B956-4CAE-B51D-45C9BFD62A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D53712-811C-414F-A021-130B050B915A}" type="datetime1">
              <a:rPr lang="en-US" smtClean="0"/>
              <a:pPr>
                <a:defRPr/>
              </a:pPr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945AF-BA84-41BD-9BC2-2D0DAA9BF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124744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722876-7A23-4BC0-BBCE-66D2F70AA9E5}" type="datetime1">
              <a:rPr lang="en-US" smtClean="0"/>
              <a:pPr>
                <a:defRPr/>
              </a:pPr>
              <a:t>4/5/2013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A03CE-0DFC-436B-A913-5DB3A87275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199DD-0D8B-48F0-8302-3DD0FB60BCFA}" type="datetime1">
              <a:rPr lang="en-US" smtClean="0"/>
              <a:pPr>
                <a:defRPr/>
              </a:pPr>
              <a:t>4/5/2013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9A013-DB7C-4F5B-9AF0-D50B5159B7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C26B04-969D-4D35-89F1-215CAB819F8C}" type="datetime1">
              <a:rPr lang="en-US" smtClean="0"/>
              <a:pPr>
                <a:defRPr/>
              </a:pPr>
              <a:t>4/5/2013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56B5A-C961-406B-A616-C7ACA7F0C2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4274B-7CE5-4097-B3B5-0FE3ABFB04D8}" type="datetime1">
              <a:rPr lang="en-US" smtClean="0"/>
              <a:pPr>
                <a:defRPr/>
              </a:pPr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E38BB-0B56-4A97-BA74-6425200D3A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87B9A1-2661-4AA0-A075-09D7B5A12241}" type="datetime1">
              <a:rPr lang="en-US" smtClean="0"/>
              <a:pPr>
                <a:defRPr/>
              </a:pPr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21214-5B90-4594-9E17-6ADB07C0F1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18487" cy="7207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28775"/>
            <a:ext cx="8229600" cy="2171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3952875"/>
            <a:ext cx="8229600" cy="21732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291506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960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18487" cy="7207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095916"/>
      </p:ext>
    </p:extLst>
  </p:cSld>
  <p:clrMapOvr>
    <a:masterClrMapping/>
  </p:clrMapOvr>
  <p:transition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18487" cy="7207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28775"/>
            <a:ext cx="4038600" cy="2171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52875"/>
            <a:ext cx="4038600" cy="21732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137095"/>
      </p:ext>
    </p:extLst>
  </p:cSld>
  <p:clrMapOvr>
    <a:masterClrMapping/>
  </p:clrMapOvr>
  <p:transition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18487" cy="7207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570136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51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71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56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268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8386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8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8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Game Design em Fron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36613"/>
            <a:ext cx="82184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pic>
        <p:nvPicPr>
          <p:cNvPr id="1029" name="Picture 7" descr="MAGY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0"/>
            <a:ext cx="6778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9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microsoft.com/office/2007/relationships/hdphoto" Target="../media/hdphoto4.wdp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microsoft.com/office/2007/relationships/hdphoto" Target="../media/hdphoto5.wdp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" Target="slide88.xml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microsoft.com/office/2007/relationships/hdphoto" Target="../media/hdphoto6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slide" Target="slide99.xml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5" Type="http://schemas.openxmlformats.org/officeDocument/2006/relationships/hyperlink" Target="TennisForTwoV1.1/TennisForTwo.exe" TargetMode="External"/><Relationship Id="rId4" Type="http://schemas.openxmlformats.org/officeDocument/2006/relationships/image" Target="../media/image15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3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3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3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Spacewar!/spacewar.ex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3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9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hyperlink" Target="http://intihuatani.usc.edu/cloud/flowing/" TargetMode="External"/><Relationship Id="rId1" Type="http://schemas.openxmlformats.org/officeDocument/2006/relationships/slideLayout" Target="../slideLayouts/slideLayout3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História</a:t>
            </a:r>
            <a:endParaRPr lang="pt-B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marL="365760" indent="-365760" algn="ctr" fontAlgn="auto">
              <a:spcAft>
                <a:spcPts val="0"/>
              </a:spcAft>
              <a:buFontTx/>
              <a:buNone/>
              <a:defRPr/>
            </a:pPr>
            <a:endParaRPr lang="pt-BR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336600"/>
                </a:outerShdw>
              </a:effectLst>
            </a:endParaRPr>
          </a:p>
        </p:txBody>
      </p:sp>
      <p:pic>
        <p:nvPicPr>
          <p:cNvPr id="16387" name="Picture 4" descr="evolução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594100" cy="1282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1971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65848" y="1955948"/>
            <a:ext cx="3534544" cy="4497388"/>
          </a:xfrm>
          <a:effectLst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sz="2000" dirty="0" smtClean="0"/>
              <a:t>Bill </a:t>
            </a:r>
            <a:r>
              <a:rPr lang="pt-BR" sz="2000" dirty="0" err="1" smtClean="0"/>
              <a:t>Pitts</a:t>
            </a:r>
            <a:r>
              <a:rPr lang="pt-BR" sz="2000" dirty="0" smtClean="0"/>
              <a:t> e Hugh </a:t>
            </a:r>
            <a:r>
              <a:rPr lang="pt-BR" sz="2000" dirty="0" err="1" smtClean="0"/>
              <a:t>Tuck</a:t>
            </a:r>
            <a:r>
              <a:rPr lang="pt-BR" sz="2000" dirty="0" smtClean="0"/>
              <a:t> desenvolvem o primeiro </a:t>
            </a:r>
            <a:r>
              <a:rPr lang="pt-BR" sz="2000" dirty="0" err="1" smtClean="0"/>
              <a:t>arcade</a:t>
            </a:r>
            <a:r>
              <a:rPr lang="pt-BR" sz="2000" dirty="0" smtClean="0"/>
              <a:t> a funcionar com moedas.</a:t>
            </a:r>
          </a:p>
          <a:p>
            <a:pPr marL="0" indent="0">
              <a:lnSpc>
                <a:spcPct val="80000"/>
              </a:lnSpc>
              <a:buNone/>
            </a:pPr>
            <a:endParaRPr lang="pt-BR" sz="2000" dirty="0" smtClean="0"/>
          </a:p>
          <a:p>
            <a:pPr>
              <a:lnSpc>
                <a:spcPct val="80000"/>
              </a:lnSpc>
            </a:pPr>
            <a:r>
              <a:rPr lang="pt-BR" sz="2000" dirty="0" smtClean="0"/>
              <a:t>O </a:t>
            </a:r>
            <a:r>
              <a:rPr lang="pt-BR" sz="2000" dirty="0" err="1" smtClean="0"/>
              <a:t>arcade</a:t>
            </a:r>
            <a:r>
              <a:rPr lang="pt-BR" sz="2000" dirty="0" smtClean="0"/>
              <a:t> foi construído em Stanford e apenas uma unidade foi feita e incorporada ao Digital PDP-11/20.</a:t>
            </a:r>
          </a:p>
          <a:p>
            <a:pPr marL="0" indent="0">
              <a:lnSpc>
                <a:spcPct val="80000"/>
              </a:lnSpc>
              <a:buNone/>
            </a:pPr>
            <a:endParaRPr lang="pt-BR" sz="2000" dirty="0" smtClean="0"/>
          </a:p>
          <a:p>
            <a:pPr>
              <a:lnSpc>
                <a:spcPct val="80000"/>
              </a:lnSpc>
            </a:pPr>
            <a:r>
              <a:rPr lang="pt-BR" sz="2000" dirty="0" smtClean="0"/>
              <a:t>O </a:t>
            </a:r>
            <a:r>
              <a:rPr lang="pt-BR" sz="2000" dirty="0" err="1" smtClean="0"/>
              <a:t>arcade</a:t>
            </a:r>
            <a:r>
              <a:rPr lang="pt-BR" sz="2000" dirty="0" smtClean="0"/>
              <a:t> rodava “</a:t>
            </a:r>
            <a:r>
              <a:rPr lang="pt-BR" sz="2000" dirty="0" err="1" smtClean="0"/>
              <a:t>Spacewar</a:t>
            </a:r>
            <a:r>
              <a:rPr lang="pt-BR" sz="2000" dirty="0" smtClean="0"/>
              <a:t>!”. Em Junho de 1972 foi modificado de forma que o processador conseguisse rodar entre 4 e 8 consoles.</a:t>
            </a:r>
          </a:p>
        </p:txBody>
      </p:sp>
      <p:pic>
        <p:nvPicPr>
          <p:cNvPr id="26628" name="Picture 6" descr="vs-comp-rec-galaxy-gam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89" y="2060848"/>
            <a:ext cx="3268395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2008</a:t>
            </a:r>
            <a:endParaRPr lang="pt-BR" dirty="0"/>
          </a:p>
        </p:txBody>
      </p:sp>
      <p:pic>
        <p:nvPicPr>
          <p:cNvPr id="1026" name="Picture 2" descr="http://devoidgames.com/blog/wp-content/uploads/2009/12/braid_screenshot0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5563041" cy="31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21328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Jonathan Blow quebra records com seu puzzle de mecânicas temporais e história profunda e envolvente.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150316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36096" y="3029823"/>
            <a:ext cx="3080664" cy="2592288"/>
          </a:xfrm>
        </p:spPr>
        <p:txBody>
          <a:bodyPr/>
          <a:lstStyle/>
          <a:p>
            <a:r>
              <a:rPr lang="pt-BR" dirty="0" smtClean="0"/>
              <a:t>FarmVille reflete a ascenção dos Jogos rodados em browser e sua relação direta com as redes sociais.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2009</a:t>
            </a:r>
            <a:endParaRPr lang="pt-BR" dirty="0"/>
          </a:p>
        </p:txBody>
      </p:sp>
      <p:pic>
        <p:nvPicPr>
          <p:cNvPr id="4098" name="Picture 2" descr="http://1.bp.blogspot.com/-3VKy5-KTLXs/US43uaCKNWI/AAAAAAABegU/aQb1BFj-FVA/s1600/farmville-para-facebook-farmville+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3912299" cy="30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0005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Microsoft anuncia o Kinect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2010</a:t>
            </a:r>
            <a:endParaRPr lang="pt-BR" dirty="0"/>
          </a:p>
        </p:txBody>
      </p:sp>
      <p:pic>
        <p:nvPicPr>
          <p:cNvPr id="7172" name="Picture 4" descr="http://www.pcmag.com.br/Media/Default/Noticia/os-melhores-jogos-para-kinect/xbox-360-kin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4762500" cy="2914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9674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2011</a:t>
            </a:r>
            <a:endParaRPr lang="pt-BR" dirty="0"/>
          </a:p>
        </p:txBody>
      </p:sp>
      <p:pic>
        <p:nvPicPr>
          <p:cNvPr id="6146" name="Picture 2" descr="http://killscreendaily.com/media/uploads/minecraf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85529"/>
            <a:ext cx="4518425" cy="25416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34888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Minecraft consegue mais de 10 milhões de jogadores.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133541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324669"/>
          </a:xfrm>
        </p:spPr>
        <p:txBody>
          <a:bodyPr/>
          <a:lstStyle/>
          <a:p>
            <a:r>
              <a:rPr lang="pt-BR" dirty="0" smtClean="0"/>
              <a:t>Começa a produção de Broken Age. Jogo financiado por Crowdfunding da Double Fine.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2012</a:t>
            </a:r>
            <a:endParaRPr lang="pt-BR" dirty="0"/>
          </a:p>
        </p:txBody>
      </p:sp>
      <p:pic>
        <p:nvPicPr>
          <p:cNvPr id="5122" name="Picture 2" descr="http://cdn1-www.craveonline.com/assets/uploads/2013/03/broken_age_double_fine_princ-e1364483644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4611266" cy="258595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99332232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2012</a:t>
            </a:r>
            <a:endParaRPr lang="pt-BR" dirty="0"/>
          </a:p>
        </p:txBody>
      </p:sp>
      <p:pic>
        <p:nvPicPr>
          <p:cNvPr id="3074" name="Picture 2" descr="http://www.tribunadoceara.com.br/blogs/tecmaniaco/files/2012/06/wii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93" y="2572225"/>
            <a:ext cx="3684662" cy="25400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570187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Nintendo lança o WiiU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206977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Coloque SEU jogo aqui!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2013 ou 2014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286280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4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1971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0" y="1970372"/>
            <a:ext cx="3456384" cy="449738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t-BR" dirty="0" err="1" smtClean="0"/>
              <a:t>Nolan</a:t>
            </a:r>
            <a:r>
              <a:rPr lang="pt-BR" dirty="0" smtClean="0"/>
              <a:t> </a:t>
            </a:r>
            <a:r>
              <a:rPr lang="pt-BR" dirty="0" err="1" smtClean="0"/>
              <a:t>Bushnell</a:t>
            </a:r>
            <a:r>
              <a:rPr lang="pt-BR" dirty="0" smtClean="0"/>
              <a:t> cria o “Computer Space”- o primeiro Arcade (Fliperama).</a:t>
            </a:r>
          </a:p>
          <a:p>
            <a:pPr marL="0" indent="0">
              <a:lnSpc>
                <a:spcPct val="90000"/>
              </a:lnSpc>
              <a:buNone/>
            </a:pPr>
            <a:endParaRPr lang="pt-BR" dirty="0" smtClean="0"/>
          </a:p>
          <a:p>
            <a:pPr>
              <a:lnSpc>
                <a:spcPct val="90000"/>
              </a:lnSpc>
            </a:pPr>
            <a:r>
              <a:rPr lang="pt-BR" dirty="0" smtClean="0"/>
              <a:t>O </a:t>
            </a:r>
            <a:r>
              <a:rPr lang="pt-BR" dirty="0" err="1" smtClean="0"/>
              <a:t>arcade</a:t>
            </a:r>
            <a:r>
              <a:rPr lang="pt-BR" dirty="0" smtClean="0"/>
              <a:t> roda o jogo </a:t>
            </a:r>
            <a:r>
              <a:rPr lang="pt-BR" dirty="0" err="1" smtClean="0"/>
              <a:t>Spacewar</a:t>
            </a:r>
            <a:r>
              <a:rPr lang="pt-BR" dirty="0" smtClean="0"/>
              <a:t>!- sendo colocado em bares e boates por todo os EUA.</a:t>
            </a:r>
          </a:p>
          <a:p>
            <a:pPr marL="0" indent="0">
              <a:lnSpc>
                <a:spcPct val="90000"/>
              </a:lnSpc>
              <a:buNone/>
            </a:pPr>
            <a:endParaRPr lang="pt-BR" dirty="0" smtClean="0"/>
          </a:p>
          <a:p>
            <a:pPr>
              <a:lnSpc>
                <a:spcPct val="90000"/>
              </a:lnSpc>
            </a:pPr>
            <a:r>
              <a:rPr lang="pt-BR" dirty="0" smtClean="0"/>
              <a:t>O </a:t>
            </a:r>
            <a:r>
              <a:rPr lang="pt-BR" dirty="0" err="1" smtClean="0"/>
              <a:t>arcade</a:t>
            </a:r>
            <a:r>
              <a:rPr lang="pt-BR" dirty="0" smtClean="0"/>
              <a:t> é um fracasso.</a:t>
            </a:r>
          </a:p>
        </p:txBody>
      </p:sp>
      <p:pic>
        <p:nvPicPr>
          <p:cNvPr id="27652" name="Picture 4" descr="ComputerSp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26934"/>
            <a:ext cx="3052283" cy="4742426"/>
          </a:xfrm>
          <a:prstGeom prst="rect">
            <a:avLst/>
          </a:prstGeom>
          <a:ln>
            <a:noFill/>
          </a:ln>
          <a:effectLst/>
          <a:scene3d>
            <a:camera prst="perspectiveHeroicExtremeRightFacing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1972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44008" y="2420888"/>
            <a:ext cx="3528392" cy="3272954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/>
              <a:t>A patente de Ralph H. </a:t>
            </a:r>
            <a:r>
              <a:rPr lang="pt-BR" sz="2800" dirty="0" err="1" smtClean="0"/>
              <a:t>Baer</a:t>
            </a:r>
            <a:r>
              <a:rPr lang="pt-BR" sz="2800" dirty="0" smtClean="0"/>
              <a:t> é vendida à </a:t>
            </a:r>
            <a:r>
              <a:rPr lang="pt-BR" sz="2800" dirty="0" err="1" smtClean="0"/>
              <a:t>Magnavox</a:t>
            </a:r>
            <a:r>
              <a:rPr lang="pt-BR" sz="2800" dirty="0" smtClean="0"/>
              <a:t> que lança seu </a:t>
            </a:r>
            <a:r>
              <a:rPr lang="pt-BR" sz="2800" dirty="0" err="1" smtClean="0"/>
              <a:t>video-game</a:t>
            </a:r>
            <a:r>
              <a:rPr lang="pt-BR" sz="2800" dirty="0" smtClean="0"/>
              <a:t> renomeado para </a:t>
            </a:r>
            <a:r>
              <a:rPr lang="pt-BR" sz="2800" dirty="0" err="1" smtClean="0"/>
              <a:t>Odyssey</a:t>
            </a:r>
            <a:r>
              <a:rPr lang="pt-BR" sz="2800" dirty="0" smtClean="0"/>
              <a:t>, em 1972.</a:t>
            </a:r>
          </a:p>
          <a:p>
            <a:endParaRPr lang="pt-BR" sz="3600" dirty="0" smtClean="0"/>
          </a:p>
        </p:txBody>
      </p:sp>
      <p:pic>
        <p:nvPicPr>
          <p:cNvPr id="28676" name="Picture 4" descr="odyss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3529012" cy="2549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1972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4745" y="2276872"/>
            <a:ext cx="4259263" cy="3960465"/>
          </a:xfrm>
        </p:spPr>
        <p:txBody>
          <a:bodyPr/>
          <a:lstStyle/>
          <a:p>
            <a:pPr algn="r"/>
            <a:r>
              <a:rPr lang="pt-BR" dirty="0" err="1" smtClean="0"/>
              <a:t>Nolan</a:t>
            </a:r>
            <a:r>
              <a:rPr lang="pt-BR" dirty="0" smtClean="0"/>
              <a:t> </a:t>
            </a:r>
            <a:r>
              <a:rPr lang="pt-BR" dirty="0" err="1" smtClean="0"/>
              <a:t>Bushnell</a:t>
            </a:r>
            <a:r>
              <a:rPr lang="pt-BR" dirty="0" smtClean="0"/>
              <a:t> funda a ATARI e contrata Al </a:t>
            </a:r>
            <a:r>
              <a:rPr lang="pt-BR" dirty="0" err="1" smtClean="0"/>
              <a:t>Alcorn</a:t>
            </a:r>
            <a:r>
              <a:rPr lang="pt-BR" dirty="0" smtClean="0"/>
              <a:t> para ajudá-lo a criar Games.</a:t>
            </a:r>
          </a:p>
          <a:p>
            <a:pPr marL="0" indent="0" algn="r">
              <a:buNone/>
            </a:pPr>
            <a:endParaRPr lang="pt-BR" dirty="0" smtClean="0"/>
          </a:p>
          <a:p>
            <a:pPr algn="r"/>
            <a:r>
              <a:rPr lang="pt-BR" dirty="0" smtClean="0"/>
              <a:t>ATARI produz o </a:t>
            </a:r>
            <a:r>
              <a:rPr lang="pt-BR" dirty="0" err="1" smtClean="0"/>
              <a:t>arcade</a:t>
            </a:r>
            <a:r>
              <a:rPr lang="pt-BR" dirty="0" smtClean="0"/>
              <a:t> PONG. O Jogo faz muito sucesso.</a:t>
            </a:r>
          </a:p>
        </p:txBody>
      </p:sp>
      <p:pic>
        <p:nvPicPr>
          <p:cNvPr id="29700" name="Picture 5" descr="Ad_Pong-Arc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2952328" cy="3856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1972</a:t>
            </a:r>
          </a:p>
        </p:txBody>
      </p:sp>
      <p:sp>
        <p:nvSpPr>
          <p:cNvPr id="30722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1187624" y="3223778"/>
            <a:ext cx="3168352" cy="1978906"/>
          </a:xfrm>
        </p:spPr>
        <p:txBody>
          <a:bodyPr>
            <a:normAutofit/>
          </a:bodyPr>
          <a:lstStyle/>
          <a:p>
            <a:r>
              <a:rPr lang="pt-BR" dirty="0" err="1" smtClean="0"/>
              <a:t>Barrel</a:t>
            </a:r>
            <a:r>
              <a:rPr lang="pt-BR" dirty="0" smtClean="0"/>
              <a:t> </a:t>
            </a:r>
            <a:r>
              <a:rPr lang="pt-BR" dirty="0" err="1" smtClean="0"/>
              <a:t>Pong</a:t>
            </a:r>
            <a:r>
              <a:rPr lang="pt-BR" dirty="0" smtClean="0"/>
              <a:t> inicia uma nova visão estética nos Games.</a:t>
            </a:r>
          </a:p>
        </p:txBody>
      </p:sp>
      <p:pic>
        <p:nvPicPr>
          <p:cNvPr id="30724" name="Picture 1028" descr="barrelp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97569"/>
            <a:ext cx="1943943" cy="3631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1973</a:t>
            </a:r>
          </a:p>
        </p:txBody>
      </p:sp>
      <p:sp>
        <p:nvSpPr>
          <p:cNvPr id="30722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1187624" y="2397569"/>
            <a:ext cx="3744416" cy="383974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Em</a:t>
            </a:r>
            <a:r>
              <a:rPr lang="en-US" dirty="0"/>
              <a:t> Lunar Lander, </a:t>
            </a:r>
            <a:r>
              <a:rPr lang="en-US" dirty="0" smtClean="0"/>
              <a:t>de Jack </a:t>
            </a:r>
            <a:r>
              <a:rPr lang="en-US" dirty="0" err="1" smtClean="0"/>
              <a:t>Burness</a:t>
            </a:r>
            <a:r>
              <a:rPr lang="en-US" dirty="0" smtClean="0"/>
              <a:t>, o </a:t>
            </a:r>
            <a:r>
              <a:rPr lang="en-US" dirty="0" err="1"/>
              <a:t>jogador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pousar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a um </a:t>
            </a:r>
            <a:r>
              <a:rPr lang="en-US" dirty="0" err="1"/>
              <a:t>módulo</a:t>
            </a:r>
            <a:r>
              <a:rPr lang="en-US" dirty="0"/>
              <a:t> lunar.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Em Lunar Lander acontece a primeira aparição de uma marca </a:t>
            </a:r>
            <a:r>
              <a:rPr lang="pt-BR" dirty="0" err="1" smtClean="0"/>
              <a:t>in-game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en-US" dirty="0" err="1" smtClean="0"/>
              <a:t>Em</a:t>
            </a:r>
            <a:r>
              <a:rPr lang="en-US" dirty="0" smtClean="0"/>
              <a:t> um local </a:t>
            </a:r>
            <a:r>
              <a:rPr lang="en-US" dirty="0" err="1" smtClean="0"/>
              <a:t>específico</a:t>
            </a:r>
            <a:r>
              <a:rPr lang="en-US" dirty="0" smtClean="0"/>
              <a:t> de </a:t>
            </a:r>
            <a:r>
              <a:rPr lang="en-US" dirty="0" err="1" smtClean="0"/>
              <a:t>pouso</a:t>
            </a:r>
            <a:r>
              <a:rPr lang="en-US" dirty="0" smtClean="0"/>
              <a:t>, o </a:t>
            </a:r>
            <a:r>
              <a:rPr lang="en-US" dirty="0" err="1" smtClean="0"/>
              <a:t>jogador</a:t>
            </a:r>
            <a:r>
              <a:rPr lang="en-US" dirty="0" smtClean="0"/>
              <a:t> </a:t>
            </a:r>
            <a:r>
              <a:rPr lang="en-US" dirty="0" err="1" smtClean="0"/>
              <a:t>encontrará</a:t>
            </a:r>
            <a:r>
              <a:rPr lang="en-US" dirty="0" smtClean="0"/>
              <a:t> um </a:t>
            </a:r>
            <a:r>
              <a:rPr lang="en-US" dirty="0" err="1" smtClean="0"/>
              <a:t>McDonald`e</a:t>
            </a:r>
            <a:r>
              <a:rPr lang="en-US" dirty="0" smtClean="0"/>
              <a:t> o </a:t>
            </a:r>
            <a:r>
              <a:rPr lang="en-US" dirty="0" err="1" smtClean="0"/>
              <a:t>astronauta</a:t>
            </a:r>
            <a:r>
              <a:rPr lang="en-US" dirty="0" smtClean="0"/>
              <a:t> </a:t>
            </a:r>
            <a:r>
              <a:rPr lang="en-US" dirty="0" err="1" smtClean="0"/>
              <a:t>saírá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um </a:t>
            </a:r>
            <a:r>
              <a:rPr lang="en-US" dirty="0" err="1" smtClean="0"/>
              <a:t>lanche</a:t>
            </a:r>
            <a:r>
              <a:rPr lang="en-US" dirty="0" smtClean="0"/>
              <a:t>.</a:t>
            </a:r>
            <a:r>
              <a:rPr lang="pt-BR" dirty="0"/>
              <a:t> </a:t>
            </a:r>
            <a:r>
              <a:rPr lang="pt-BR" dirty="0" smtClean="0"/>
              <a:t>Caso o jogador acerte exatamente o local do </a:t>
            </a:r>
            <a:r>
              <a:rPr lang="pt-BR" dirty="0" err="1" smtClean="0"/>
              <a:t>McDonald</a:t>
            </a:r>
            <a:r>
              <a:rPr lang="pt-BR" dirty="0" smtClean="0"/>
              <a:t>, este é destruído e uma mensagem: “Boy, are </a:t>
            </a:r>
            <a:r>
              <a:rPr lang="pt-BR" dirty="0" err="1" smtClean="0"/>
              <a:t>you</a:t>
            </a:r>
            <a:r>
              <a:rPr lang="pt-BR" dirty="0" smtClean="0"/>
              <a:t> </a:t>
            </a:r>
            <a:r>
              <a:rPr lang="pt-BR" dirty="0" err="1" smtClean="0"/>
              <a:t>inept</a:t>
            </a:r>
            <a:r>
              <a:rPr lang="pt-BR" dirty="0" smtClean="0"/>
              <a:t>!” É exibida.</a:t>
            </a:r>
            <a:endParaRPr lang="en-US" dirty="0" smtClean="0"/>
          </a:p>
        </p:txBody>
      </p:sp>
      <p:pic>
        <p:nvPicPr>
          <p:cNvPr id="1026" name="Picture 2" descr="File:GT40 Lunar La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50894"/>
            <a:ext cx="237172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854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1975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44008" y="3284984"/>
            <a:ext cx="3456384" cy="1829172"/>
          </a:xfrm>
        </p:spPr>
        <p:txBody>
          <a:bodyPr/>
          <a:lstStyle/>
          <a:p>
            <a:r>
              <a:rPr lang="pt-BR" dirty="0" smtClean="0"/>
              <a:t>Primeira versão do </a:t>
            </a:r>
            <a:r>
              <a:rPr lang="pt-BR" dirty="0" err="1" smtClean="0"/>
              <a:t>Pong</a:t>
            </a:r>
            <a:r>
              <a:rPr lang="pt-BR" dirty="0" smtClean="0"/>
              <a:t> para ser jogado em casa é lançado pela ATARI.</a:t>
            </a:r>
          </a:p>
        </p:txBody>
      </p:sp>
      <p:pic>
        <p:nvPicPr>
          <p:cNvPr id="31748" name="Picture 4" descr="p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38" y="3068960"/>
            <a:ext cx="2736304" cy="2370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1976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99992" y="2204864"/>
            <a:ext cx="3528392" cy="23042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t-BR" sz="2800" dirty="0" smtClean="0"/>
              <a:t>É lançado o </a:t>
            </a:r>
            <a:r>
              <a:rPr lang="pt-BR" sz="2800" dirty="0" err="1" smtClean="0"/>
              <a:t>arcade</a:t>
            </a:r>
            <a:r>
              <a:rPr lang="pt-BR" sz="2800" dirty="0" smtClean="0"/>
              <a:t> “</a:t>
            </a:r>
            <a:r>
              <a:rPr lang="pt-BR" sz="2800" dirty="0" err="1" smtClean="0"/>
              <a:t>Death</a:t>
            </a:r>
            <a:r>
              <a:rPr lang="pt-BR" sz="2800" dirty="0" smtClean="0"/>
              <a:t> </a:t>
            </a:r>
            <a:r>
              <a:rPr lang="pt-BR" sz="2800" dirty="0" err="1" smtClean="0"/>
              <a:t>Race</a:t>
            </a:r>
            <a:r>
              <a:rPr lang="pt-BR" sz="2800" dirty="0" smtClean="0"/>
              <a:t>”</a:t>
            </a:r>
          </a:p>
          <a:p>
            <a:pPr marL="0" indent="0">
              <a:lnSpc>
                <a:spcPct val="90000"/>
              </a:lnSpc>
              <a:buNone/>
            </a:pPr>
            <a:endParaRPr lang="pt-BR" sz="2800" dirty="0" smtClean="0"/>
          </a:p>
          <a:p>
            <a:pPr>
              <a:lnSpc>
                <a:spcPct val="90000"/>
              </a:lnSpc>
            </a:pPr>
            <a:r>
              <a:rPr lang="pt-BR" sz="2800" dirty="0" smtClean="0"/>
              <a:t>O Jogador deve atropelar pedestres </a:t>
            </a:r>
            <a:r>
              <a:rPr lang="pt-BR" sz="2800" dirty="0" err="1" smtClean="0"/>
              <a:t>zombies</a:t>
            </a:r>
            <a:r>
              <a:rPr lang="pt-BR" sz="2800" dirty="0" smtClean="0"/>
              <a:t> com seu carro;</a:t>
            </a:r>
          </a:p>
        </p:txBody>
      </p:sp>
      <p:pic>
        <p:nvPicPr>
          <p:cNvPr id="32772" name="Picture 4" descr="deathr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916832"/>
            <a:ext cx="2808312" cy="210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 descr="Death_Race_arc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45897"/>
            <a:ext cx="2377008" cy="38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1976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67741" y="2353468"/>
            <a:ext cx="3131840" cy="3878263"/>
          </a:xfrm>
        </p:spPr>
        <p:txBody>
          <a:bodyPr>
            <a:normAutofit fontScale="92500" lnSpcReduction="20000"/>
          </a:bodyPr>
          <a:lstStyle/>
          <a:p>
            <a:r>
              <a:rPr lang="pt-BR" dirty="0" err="1" smtClean="0"/>
              <a:t>Fairchild</a:t>
            </a:r>
            <a:r>
              <a:rPr lang="pt-BR" dirty="0" smtClean="0"/>
              <a:t> </a:t>
            </a:r>
            <a:r>
              <a:rPr lang="pt-BR" dirty="0" err="1" smtClean="0"/>
              <a:t>Video</a:t>
            </a:r>
            <a:r>
              <a:rPr lang="pt-BR" dirty="0" smtClean="0"/>
              <a:t> </a:t>
            </a:r>
            <a:r>
              <a:rPr lang="pt-BR" dirty="0" err="1" smtClean="0"/>
              <a:t>Entertainment</a:t>
            </a:r>
            <a:r>
              <a:rPr lang="pt-BR" dirty="0" smtClean="0"/>
              <a:t> System, mais conhecido como </a:t>
            </a:r>
            <a:r>
              <a:rPr lang="pt-BR" dirty="0" err="1" smtClean="0"/>
              <a:t>Channel</a:t>
            </a:r>
            <a:r>
              <a:rPr lang="pt-BR" dirty="0" smtClean="0"/>
              <a:t> F é lançado pela </a:t>
            </a:r>
            <a:r>
              <a:rPr lang="pt-BR" dirty="0" err="1" smtClean="0"/>
              <a:t>Fairchild</a:t>
            </a:r>
            <a:r>
              <a:rPr lang="pt-BR" dirty="0" smtClean="0"/>
              <a:t> </a:t>
            </a:r>
            <a:r>
              <a:rPr lang="pt-BR" dirty="0" err="1" smtClean="0"/>
              <a:t>Semiconductor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É o primeiro </a:t>
            </a:r>
            <a:r>
              <a:rPr lang="pt-BR" dirty="0" err="1" smtClean="0"/>
              <a:t>vídeo-game</a:t>
            </a:r>
            <a:r>
              <a:rPr lang="pt-BR" dirty="0" smtClean="0"/>
              <a:t> a possuir cartuchos como conhecemos hoje em dia.</a:t>
            </a:r>
          </a:p>
        </p:txBody>
      </p:sp>
      <p:pic>
        <p:nvPicPr>
          <p:cNvPr id="33796" name="Picture 4" descr="channel 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2354263" cy="2243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28473"/>
            <a:ext cx="8229600" cy="1728788"/>
          </a:xfrm>
        </p:spPr>
        <p:txBody>
          <a:bodyPr/>
          <a:lstStyle/>
          <a:p>
            <a:r>
              <a:rPr lang="pt-BR" dirty="0" err="1" smtClean="0"/>
              <a:t>Nolan</a:t>
            </a:r>
            <a:r>
              <a:rPr lang="pt-BR" dirty="0" smtClean="0"/>
              <a:t> </a:t>
            </a:r>
            <a:r>
              <a:rPr lang="pt-BR" dirty="0" err="1" smtClean="0"/>
              <a:t>Bushnell</a:t>
            </a:r>
            <a:r>
              <a:rPr lang="pt-BR" dirty="0" smtClean="0"/>
              <a:t> vende a ATARI para a Warner por 28 milhões de dólares.</a:t>
            </a:r>
          </a:p>
          <a:p>
            <a:r>
              <a:rPr lang="pt-BR" dirty="0" err="1" smtClean="0"/>
              <a:t>Nolan</a:t>
            </a:r>
            <a:r>
              <a:rPr lang="pt-BR" dirty="0" smtClean="0"/>
              <a:t> </a:t>
            </a:r>
            <a:r>
              <a:rPr lang="pt-BR" dirty="0" err="1" smtClean="0"/>
              <a:t>Bushnell</a:t>
            </a:r>
            <a:r>
              <a:rPr lang="pt-BR" dirty="0" smtClean="0"/>
              <a:t> continua como CEO da ATARI.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1976</a:t>
            </a:r>
          </a:p>
        </p:txBody>
      </p:sp>
      <p:pic>
        <p:nvPicPr>
          <p:cNvPr id="34820" name="Picture 4" descr="ata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644900"/>
            <a:ext cx="22875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68313" y="3789363"/>
            <a:ext cx="53276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sz="2400" dirty="0"/>
              <a:t>O dinheiro permite o início do projeto que culminará com o ATARI 2600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7519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000" smtClean="0"/>
              <a:t>1889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38102" y="2780928"/>
            <a:ext cx="3528392" cy="2664296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pt-BR" sz="2000" dirty="0" err="1" smtClean="0">
                <a:solidFill>
                  <a:schemeClr val="tx1"/>
                </a:solidFill>
              </a:rPr>
              <a:t>Fusajiro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</a:rPr>
              <a:t>Yamauchi</a:t>
            </a:r>
            <a:r>
              <a:rPr lang="pt-BR" sz="2000" dirty="0" smtClean="0">
                <a:solidFill>
                  <a:schemeClr val="tx1"/>
                </a:solidFill>
              </a:rPr>
              <a:t> funda a Nintendo </a:t>
            </a:r>
            <a:r>
              <a:rPr lang="pt-BR" sz="2000" dirty="0" err="1" smtClean="0">
                <a:solidFill>
                  <a:schemeClr val="tx1"/>
                </a:solidFill>
              </a:rPr>
              <a:t>Koppai</a:t>
            </a:r>
            <a:r>
              <a:rPr lang="pt-BR" sz="2000" dirty="0" smtClean="0">
                <a:solidFill>
                  <a:schemeClr val="tx1"/>
                </a:solidFill>
              </a:rPr>
              <a:t>, no Japão.</a:t>
            </a:r>
          </a:p>
          <a:p>
            <a:pPr marL="0" indent="0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r>
              <a:rPr lang="pt-BR" sz="2000" dirty="0" smtClean="0">
                <a:solidFill>
                  <a:schemeClr val="tx1"/>
                </a:solidFill>
              </a:rPr>
              <a:t>A Nintendo </a:t>
            </a:r>
            <a:r>
              <a:rPr lang="pt-BR" sz="2000" dirty="0" err="1" smtClean="0">
                <a:solidFill>
                  <a:schemeClr val="tx1"/>
                </a:solidFill>
              </a:rPr>
              <a:t>Koppai</a:t>
            </a:r>
            <a:r>
              <a:rPr lang="pt-BR" sz="2000" dirty="0" smtClean="0">
                <a:solidFill>
                  <a:schemeClr val="tx1"/>
                </a:solidFill>
              </a:rPr>
              <a:t> inicialmente fabrica um jogo de cartas conhecido como </a:t>
            </a:r>
            <a:r>
              <a:rPr lang="pt-BR" sz="2000" dirty="0" err="1" smtClean="0">
                <a:solidFill>
                  <a:schemeClr val="tx1"/>
                </a:solidFill>
              </a:rPr>
              <a:t>Hanafuda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7414" name="Picture 6" descr="http://i.ebayimg.com/t/Japanese-Playing-Cards-HANAFUDA-Nintendo-President-Red-/23/!B61iEwgCWk~$(KGrHqN,!iEEycg)KjO-BMyfSV4tm!~~-1_3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2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2275146" cy="2275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entretudo4all.com/wp-content/uploads/2011/07/nintendo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67302" l="1429" r="98333">
                        <a14:foregroundMark x1="16429" y1="49206" x2="16429" y2="49206"/>
                        <a14:foregroundMark x1="25476" y1="52381" x2="25476" y2="52381"/>
                        <a14:foregroundMark x1="25952" y1="44762" x2="25952" y2="44762"/>
                        <a14:foregroundMark x1="31429" y1="53016" x2="31429" y2="53016"/>
                        <a14:foregroundMark x1="44048" y1="53968" x2="44048" y2="53968"/>
                        <a14:foregroundMark x1="48571" y1="53651" x2="48571" y2="53651"/>
                        <a14:foregroundMark x1="59048" y1="53968" x2="59048" y2="53968"/>
                        <a14:foregroundMark x1="70238" y1="50794" x2="70238" y2="50794"/>
                        <a14:foregroundMark x1="80714" y1="50794" x2="80714" y2="50794"/>
                        <a14:backgroundMark x1="50714" y1="49524" x2="50714" y2="49524"/>
                        <a14:backgroundMark x1="55714" y1="42540" x2="55714" y2="42540"/>
                        <a14:backgroundMark x1="53095" y1="25714" x2="53095" y2="2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8808" y="4408002"/>
            <a:ext cx="1605706" cy="120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1978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716016" y="2204865"/>
            <a:ext cx="3384376" cy="41764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pt-BR" dirty="0" smtClean="0"/>
              <a:t>É lançado Adventure de Warren </a:t>
            </a:r>
            <a:r>
              <a:rPr lang="pt-BR" dirty="0" err="1" smtClean="0"/>
              <a:t>Robinett</a:t>
            </a:r>
            <a:r>
              <a:rPr lang="pt-BR" dirty="0" smtClean="0"/>
              <a:t>, o primeiro jogo no estilo </a:t>
            </a:r>
            <a:r>
              <a:rPr lang="pt-BR" dirty="0" err="1" smtClean="0"/>
              <a:t>adventure</a:t>
            </a:r>
            <a:r>
              <a:rPr lang="pt-BR" dirty="0" smtClean="0"/>
              <a:t> com interface gráfica.</a:t>
            </a:r>
          </a:p>
          <a:p>
            <a:pPr marL="0" indent="0">
              <a:lnSpc>
                <a:spcPct val="80000"/>
              </a:lnSpc>
              <a:buNone/>
            </a:pPr>
            <a:endParaRPr lang="pt-BR" dirty="0" smtClean="0"/>
          </a:p>
          <a:p>
            <a:pPr>
              <a:lnSpc>
                <a:spcPct val="80000"/>
              </a:lnSpc>
            </a:pPr>
            <a:r>
              <a:rPr lang="pt-BR" dirty="0" smtClean="0"/>
              <a:t>Sistema </a:t>
            </a:r>
            <a:r>
              <a:rPr lang="pt-BR" dirty="0" err="1" smtClean="0"/>
              <a:t>multi-tela</a:t>
            </a:r>
            <a:endParaRPr lang="pt-BR" dirty="0" smtClean="0"/>
          </a:p>
          <a:p>
            <a:pPr marL="0" indent="0">
              <a:lnSpc>
                <a:spcPct val="80000"/>
              </a:lnSpc>
              <a:buNone/>
            </a:pPr>
            <a:endParaRPr lang="pt-BR" dirty="0" smtClean="0"/>
          </a:p>
          <a:p>
            <a:pPr>
              <a:lnSpc>
                <a:spcPct val="80000"/>
              </a:lnSpc>
            </a:pPr>
            <a:r>
              <a:rPr lang="pt-BR" dirty="0" err="1" smtClean="0"/>
              <a:t>Easter</a:t>
            </a:r>
            <a:r>
              <a:rPr lang="pt-BR" dirty="0" smtClean="0"/>
              <a:t> </a:t>
            </a:r>
            <a:r>
              <a:rPr lang="pt-BR" dirty="0" err="1" smtClean="0"/>
              <a:t>Egg</a:t>
            </a:r>
            <a:r>
              <a:rPr lang="pt-BR" dirty="0" smtClean="0"/>
              <a:t> (Ovo de Páscoa)</a:t>
            </a:r>
          </a:p>
          <a:p>
            <a:pPr marL="0" indent="0">
              <a:lnSpc>
                <a:spcPct val="80000"/>
              </a:lnSpc>
              <a:buNone/>
            </a:pPr>
            <a:endParaRPr lang="pt-BR" dirty="0" smtClean="0"/>
          </a:p>
          <a:p>
            <a:pPr>
              <a:lnSpc>
                <a:spcPct val="80000"/>
              </a:lnSpc>
            </a:pPr>
            <a:r>
              <a:rPr lang="pt-BR" dirty="0" smtClean="0"/>
              <a:t>Sistema de IA que permitia aos monstros andarem sozinhos pelo cenário ou atrás de objetos específicos.</a:t>
            </a:r>
          </a:p>
        </p:txBody>
      </p:sp>
      <p:pic>
        <p:nvPicPr>
          <p:cNvPr id="37892" name="Picture 4" descr="adventure_scree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91" y="2996952"/>
            <a:ext cx="3527425" cy="2538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spaceinvaders"/>
          <p:cNvPicPr>
            <a:picLocks noChangeAspect="1" noChangeArrowheads="1"/>
          </p:cNvPicPr>
          <p:nvPr/>
        </p:nvPicPr>
        <p:blipFill>
          <a:blip r:embed="rId3">
            <a:lum bright="-4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89000"/>
            <a:ext cx="8126413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1978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1205" y="2060848"/>
            <a:ext cx="3385171" cy="41044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pt-BR" dirty="0" smtClean="0"/>
              <a:t>A empresa japonesa </a:t>
            </a:r>
            <a:r>
              <a:rPr lang="pt-BR" dirty="0" err="1" smtClean="0"/>
              <a:t>Taito</a:t>
            </a:r>
            <a:r>
              <a:rPr lang="pt-BR" dirty="0" smtClean="0"/>
              <a:t> lança Space </a:t>
            </a:r>
            <a:r>
              <a:rPr lang="pt-BR" dirty="0" err="1" smtClean="0"/>
              <a:t>Invaders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Jogo é distribuído nos Estado Unidos pela Bally Midway.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Jogo fica tão popular que chega a causar inflação no Japão. (Golden age)</a:t>
            </a:r>
          </a:p>
        </p:txBody>
      </p:sp>
      <p:pic>
        <p:nvPicPr>
          <p:cNvPr id="38917" name="Picture 6" descr="spaceinvadersarc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243858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1978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59632" y="1988294"/>
            <a:ext cx="6768752" cy="230480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2800" dirty="0" smtClean="0"/>
              <a:t>ATARI trabalha em “</a:t>
            </a:r>
            <a:r>
              <a:rPr lang="pt-BR" sz="2800" dirty="0" err="1" smtClean="0"/>
              <a:t>Battlezone</a:t>
            </a:r>
            <a:r>
              <a:rPr lang="pt-BR" sz="2800" dirty="0" smtClean="0"/>
              <a:t>” sob encomenda do departamento de defesa norte americano.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“</a:t>
            </a:r>
            <a:r>
              <a:rPr lang="pt-BR" sz="2800" dirty="0" err="1" smtClean="0"/>
              <a:t>Battlezone</a:t>
            </a:r>
            <a:r>
              <a:rPr lang="pt-BR" sz="2800" dirty="0" smtClean="0"/>
              <a:t>” é o primeiro jogo </a:t>
            </a:r>
            <a:r>
              <a:rPr lang="pt-BR" sz="2800" dirty="0" err="1" smtClean="0"/>
              <a:t>first-person</a:t>
            </a:r>
            <a:r>
              <a:rPr lang="pt-BR" sz="2800" dirty="0" smtClean="0"/>
              <a:t> </a:t>
            </a:r>
            <a:r>
              <a:rPr lang="pt-BR" sz="2800" dirty="0" err="1" smtClean="0"/>
              <a:t>tank</a:t>
            </a:r>
            <a:r>
              <a:rPr lang="pt-BR" sz="2800" dirty="0" smtClean="0"/>
              <a:t>.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As cores verde e vermelho eram feitas através do uso de papel celofane na tela.</a:t>
            </a:r>
          </a:p>
        </p:txBody>
      </p:sp>
      <p:pic>
        <p:nvPicPr>
          <p:cNvPr id="39940" name="Picture 4" descr="bzshot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40881"/>
            <a:ext cx="2376190" cy="178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bzshot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85" y="4640939"/>
            <a:ext cx="2376115" cy="178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bzshot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640529"/>
            <a:ext cx="2376661" cy="178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1978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292080" y="2646063"/>
            <a:ext cx="2476215" cy="306543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sz="2000" dirty="0" err="1" smtClean="0"/>
              <a:t>Nolan</a:t>
            </a:r>
            <a:r>
              <a:rPr lang="pt-BR" sz="2000" dirty="0" smtClean="0"/>
              <a:t> </a:t>
            </a:r>
            <a:r>
              <a:rPr lang="pt-BR" sz="2000" dirty="0" err="1" smtClean="0"/>
              <a:t>Bushnell</a:t>
            </a:r>
            <a:r>
              <a:rPr lang="pt-BR" sz="2000" dirty="0" smtClean="0"/>
              <a:t> deixa a ATARI por desavenças com o novo dono.</a:t>
            </a:r>
          </a:p>
          <a:p>
            <a:pPr marL="0" indent="0">
              <a:lnSpc>
                <a:spcPct val="80000"/>
              </a:lnSpc>
              <a:buNone/>
            </a:pPr>
            <a:endParaRPr lang="pt-BR" sz="2000" dirty="0" smtClean="0"/>
          </a:p>
          <a:p>
            <a:pPr>
              <a:lnSpc>
                <a:spcPct val="80000"/>
              </a:lnSpc>
            </a:pPr>
            <a:r>
              <a:rPr lang="pt-BR" sz="2000" dirty="0" smtClean="0"/>
              <a:t>Ele abre o Pizza Time </a:t>
            </a:r>
            <a:r>
              <a:rPr lang="pt-BR" sz="2000" dirty="0" err="1" smtClean="0"/>
              <a:t>Theater</a:t>
            </a:r>
            <a:r>
              <a:rPr lang="pt-BR" sz="2000" dirty="0" smtClean="0"/>
              <a:t>, um híbrido entre restaurante e </a:t>
            </a:r>
            <a:r>
              <a:rPr lang="pt-BR" sz="2000" dirty="0" err="1" smtClean="0"/>
              <a:t>arcade</a:t>
            </a:r>
            <a:r>
              <a:rPr lang="pt-BR" sz="2000" dirty="0"/>
              <a:t>.</a:t>
            </a:r>
            <a:endParaRPr lang="pt-BR" sz="2000" dirty="0" smtClean="0"/>
          </a:p>
        </p:txBody>
      </p:sp>
      <p:pic>
        <p:nvPicPr>
          <p:cNvPr id="40964" name="Picture 4" descr="Pizza 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14360"/>
            <a:ext cx="1694803" cy="291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pizzat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10640"/>
            <a:ext cx="1703891" cy="287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1979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71600" y="2060848"/>
            <a:ext cx="6912768" cy="1691318"/>
          </a:xfrm>
        </p:spPr>
        <p:txBody>
          <a:bodyPr>
            <a:normAutofit fontScale="85000" lnSpcReduction="10000"/>
          </a:bodyPr>
          <a:lstStyle/>
          <a:p>
            <a:r>
              <a:rPr lang="pt-BR" sz="2800" dirty="0" smtClean="0"/>
              <a:t>4 empregados da ATARI fundam a </a:t>
            </a:r>
            <a:r>
              <a:rPr lang="pt-BR" sz="2800" dirty="0" err="1" smtClean="0"/>
              <a:t>Activision</a:t>
            </a:r>
            <a:r>
              <a:rPr lang="pt-BR" sz="2800" dirty="0" smtClean="0"/>
              <a:t>.</a:t>
            </a:r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2800" dirty="0" smtClean="0"/>
              <a:t>A empresa passaria a ser a primeira soft-</a:t>
            </a:r>
            <a:r>
              <a:rPr lang="pt-BR" sz="2800" dirty="0" err="1" smtClean="0"/>
              <a:t>house</a:t>
            </a:r>
            <a:r>
              <a:rPr lang="pt-BR" sz="2800" dirty="0" smtClean="0"/>
              <a:t> a não produzir </a:t>
            </a:r>
            <a:r>
              <a:rPr lang="pt-BR" sz="2800" dirty="0" err="1" smtClean="0"/>
              <a:t>arcades</a:t>
            </a:r>
            <a:r>
              <a:rPr lang="pt-BR" sz="2800" dirty="0" smtClean="0"/>
              <a:t> ou consoles.</a:t>
            </a:r>
          </a:p>
        </p:txBody>
      </p:sp>
      <p:pic>
        <p:nvPicPr>
          <p:cNvPr id="41988" name="Picture 4" descr="Pitf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27313"/>
            <a:ext cx="4065588" cy="287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71600" y="3789040"/>
            <a:ext cx="2736304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Eles desenvolvem jogos para o ATARI 2600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1979</a:t>
            </a:r>
          </a:p>
        </p:txBody>
      </p:sp>
      <p:sp>
        <p:nvSpPr>
          <p:cNvPr id="43010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1043607" y="3097226"/>
            <a:ext cx="3672409" cy="2203982"/>
          </a:xfrm>
        </p:spPr>
        <p:txBody>
          <a:bodyPr>
            <a:normAutofit fontScale="85000" lnSpcReduction="10000"/>
          </a:bodyPr>
          <a:lstStyle/>
          <a:p>
            <a:r>
              <a:rPr lang="pt-BR" dirty="0" err="1" smtClean="0"/>
              <a:t>Asteroids</a:t>
            </a:r>
            <a:r>
              <a:rPr lang="pt-BR" dirty="0" smtClean="0"/>
              <a:t> é o primeiro jogo a permitir colocar nome nos escores mais altos. Três letras, na ocasião.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É também o primeiro jogo a utilizar gráficos vetoriais.</a:t>
            </a:r>
          </a:p>
          <a:p>
            <a:pPr>
              <a:buFontTx/>
              <a:buNone/>
            </a:pPr>
            <a:endParaRPr lang="pt-BR" dirty="0" smtClean="0"/>
          </a:p>
        </p:txBody>
      </p:sp>
      <p:pic>
        <p:nvPicPr>
          <p:cNvPr id="43012" name="Picture 1028" descr="asteroid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2715763" cy="20506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1980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67635" y="2698750"/>
            <a:ext cx="3632757" cy="339454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pt-BR" dirty="0" err="1" smtClean="0"/>
              <a:t>Namco</a:t>
            </a:r>
            <a:r>
              <a:rPr lang="pt-BR" dirty="0" smtClean="0"/>
              <a:t> junto com a americana Midway lançam “</a:t>
            </a:r>
            <a:r>
              <a:rPr lang="pt-BR" dirty="0" err="1" smtClean="0"/>
              <a:t>Puck</a:t>
            </a:r>
            <a:r>
              <a:rPr lang="pt-BR" dirty="0" smtClean="0"/>
              <a:t>-Man”.</a:t>
            </a:r>
          </a:p>
          <a:p>
            <a:pPr marL="0" indent="0">
              <a:lnSpc>
                <a:spcPct val="80000"/>
              </a:lnSpc>
              <a:buNone/>
            </a:pPr>
            <a:endParaRPr lang="pt-BR" dirty="0" smtClean="0"/>
          </a:p>
          <a:p>
            <a:pPr>
              <a:lnSpc>
                <a:spcPct val="80000"/>
              </a:lnSpc>
            </a:pPr>
            <a:r>
              <a:rPr lang="pt-BR" dirty="0" smtClean="0"/>
              <a:t>Nos EUA, o game é renomeado para “</a:t>
            </a:r>
            <a:r>
              <a:rPr lang="pt-BR" dirty="0" err="1" smtClean="0"/>
              <a:t>Pac</a:t>
            </a:r>
            <a:r>
              <a:rPr lang="pt-BR" dirty="0" smtClean="0"/>
              <a:t>-Man”</a:t>
            </a:r>
          </a:p>
          <a:p>
            <a:pPr marL="0" indent="0">
              <a:lnSpc>
                <a:spcPct val="80000"/>
              </a:lnSpc>
              <a:buNone/>
            </a:pPr>
            <a:endParaRPr lang="pt-BR" dirty="0" smtClean="0"/>
          </a:p>
          <a:p>
            <a:pPr>
              <a:lnSpc>
                <a:spcPct val="80000"/>
              </a:lnSpc>
            </a:pPr>
            <a:r>
              <a:rPr lang="pt-BR" dirty="0" smtClean="0"/>
              <a:t>O jogo é o primeiro a possuir um personagem principal animado com seu próprio nome.</a:t>
            </a:r>
          </a:p>
          <a:p>
            <a:pPr marL="0" indent="0">
              <a:lnSpc>
                <a:spcPct val="80000"/>
              </a:lnSpc>
              <a:buNone/>
            </a:pPr>
            <a:endParaRPr lang="pt-BR" dirty="0" smtClean="0"/>
          </a:p>
          <a:p>
            <a:pPr>
              <a:lnSpc>
                <a:spcPct val="80000"/>
              </a:lnSpc>
            </a:pPr>
            <a:r>
              <a:rPr lang="pt-BR" dirty="0" smtClean="0"/>
              <a:t>O jogo deveria atingir ao público feminino e casais e após muita pesquisa, os criadores chegaram a conclusão que deveria ter algo relacionado com comida.</a:t>
            </a:r>
          </a:p>
        </p:txBody>
      </p:sp>
      <p:pic>
        <p:nvPicPr>
          <p:cNvPr id="44036" name="Picture 4" descr="Puck_M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063" y="2715522"/>
            <a:ext cx="1863849" cy="2585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1980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23928" y="3284984"/>
            <a:ext cx="4248472" cy="24482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pt-BR" sz="1800" dirty="0" smtClean="0"/>
              <a:t>Ken e Roberta Willians lançam </a:t>
            </a:r>
            <a:r>
              <a:rPr lang="pt-BR" sz="1800" dirty="0" err="1" smtClean="0"/>
              <a:t>Mystery</a:t>
            </a:r>
            <a:r>
              <a:rPr lang="pt-BR" sz="1800" dirty="0" smtClean="0"/>
              <a:t> </a:t>
            </a:r>
            <a:r>
              <a:rPr lang="pt-BR" sz="1800" dirty="0" err="1" smtClean="0"/>
              <a:t>House</a:t>
            </a:r>
            <a:r>
              <a:rPr lang="pt-BR" sz="1800" dirty="0" smtClean="0"/>
              <a:t>, era um game caseiro para PC vendido em embalagens plásticas nas lojas da região.</a:t>
            </a:r>
          </a:p>
          <a:p>
            <a:pPr marL="0" indent="0">
              <a:lnSpc>
                <a:spcPct val="80000"/>
              </a:lnSpc>
              <a:buNone/>
            </a:pPr>
            <a:endParaRPr lang="pt-BR" sz="1800" dirty="0" smtClean="0"/>
          </a:p>
          <a:p>
            <a:pPr>
              <a:lnSpc>
                <a:spcPct val="80000"/>
              </a:lnSpc>
            </a:pPr>
            <a:r>
              <a:rPr lang="pt-BR" sz="1800" dirty="0" err="1" smtClean="0"/>
              <a:t>Mystery</a:t>
            </a:r>
            <a:r>
              <a:rPr lang="pt-BR" sz="1800" dirty="0" smtClean="0"/>
              <a:t> </a:t>
            </a:r>
            <a:r>
              <a:rPr lang="pt-BR" sz="1800" dirty="0" err="1" smtClean="0"/>
              <a:t>House</a:t>
            </a:r>
            <a:r>
              <a:rPr lang="pt-BR" sz="1800" dirty="0" smtClean="0"/>
              <a:t> não possuía som, animações ou cor mas possuía um elemento novo aos </a:t>
            </a:r>
            <a:r>
              <a:rPr lang="pt-BR" sz="1800" dirty="0" err="1" smtClean="0"/>
              <a:t>adventures</a:t>
            </a:r>
            <a:r>
              <a:rPr lang="pt-BR" sz="1800" dirty="0" smtClean="0"/>
              <a:t>: Gráficos.</a:t>
            </a:r>
          </a:p>
          <a:p>
            <a:pPr marL="0" indent="0">
              <a:lnSpc>
                <a:spcPct val="80000"/>
              </a:lnSpc>
              <a:buNone/>
            </a:pPr>
            <a:endParaRPr lang="pt-BR" sz="1800" dirty="0" smtClean="0"/>
          </a:p>
          <a:p>
            <a:pPr>
              <a:lnSpc>
                <a:spcPct val="80000"/>
              </a:lnSpc>
            </a:pPr>
            <a:r>
              <a:rPr lang="pt-BR" sz="1800" dirty="0" smtClean="0"/>
              <a:t>O jogo vendeu mais de 10 mil cópias. Praticamente uma cópia por computador nos Estados Unidos.</a:t>
            </a:r>
          </a:p>
          <a:p>
            <a:pPr marL="0" indent="0">
              <a:lnSpc>
                <a:spcPct val="80000"/>
              </a:lnSpc>
              <a:buNone/>
            </a:pPr>
            <a:endParaRPr lang="pt-BR" sz="1800" dirty="0" smtClean="0"/>
          </a:p>
          <a:p>
            <a:pPr>
              <a:lnSpc>
                <a:spcPct val="80000"/>
              </a:lnSpc>
            </a:pPr>
            <a:r>
              <a:rPr lang="pt-BR" sz="1800" dirty="0" smtClean="0"/>
              <a:t>Ken e Roberta fundam a </a:t>
            </a:r>
            <a:r>
              <a:rPr lang="pt-BR" sz="1800" dirty="0" err="1" smtClean="0"/>
              <a:t>Sierra</a:t>
            </a:r>
            <a:r>
              <a:rPr lang="pt-BR" sz="1800" dirty="0" smtClean="0"/>
              <a:t>.</a:t>
            </a:r>
          </a:p>
        </p:txBody>
      </p:sp>
      <p:pic>
        <p:nvPicPr>
          <p:cNvPr id="45060" name="Picture 5" descr="Mystery_House_-_Apple_II_render_emulation_-_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3"/>
            <a:ext cx="3041590" cy="20882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8229600" cy="1295400"/>
          </a:xfrm>
        </p:spPr>
        <p:txBody>
          <a:bodyPr/>
          <a:lstStyle/>
          <a:p>
            <a:pPr eaLnBrk="1" hangingPunct="1"/>
            <a:r>
              <a:rPr lang="pt-BR" dirty="0" smtClean="0"/>
              <a:t>Defender traz a vida além da tela.</a:t>
            </a:r>
          </a:p>
          <a:p>
            <a:pPr eaLnBrk="1" hangingPunct="1"/>
            <a:r>
              <a:rPr lang="pt-BR" dirty="0" err="1" smtClean="0"/>
              <a:t>Mini-map</a:t>
            </a:r>
            <a:r>
              <a:rPr lang="pt-BR" dirty="0" smtClean="0"/>
              <a:t>.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1980</a:t>
            </a:r>
          </a:p>
        </p:txBody>
      </p:sp>
      <p:pic>
        <p:nvPicPr>
          <p:cNvPr id="47108" name="Picture 5" descr="defender_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5008091" cy="341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636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1981</a:t>
            </a:r>
          </a:p>
        </p:txBody>
      </p:sp>
      <p:sp>
        <p:nvSpPr>
          <p:cNvPr id="47106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3995936" y="2528900"/>
            <a:ext cx="4104456" cy="2988332"/>
          </a:xfrm>
        </p:spPr>
        <p:txBody>
          <a:bodyPr numCol="1"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pt-BR" sz="2800" dirty="0" smtClean="0"/>
              <a:t>Lançamento de </a:t>
            </a:r>
            <a:r>
              <a:rPr lang="pt-BR" sz="2800" dirty="0" err="1"/>
              <a:t>Shark</a:t>
            </a:r>
            <a:r>
              <a:rPr lang="pt-BR" sz="2800" dirty="0"/>
              <a:t> </a:t>
            </a:r>
            <a:r>
              <a:rPr lang="pt-BR" sz="2800" dirty="0" err="1"/>
              <a:t>Jaws</a:t>
            </a:r>
            <a:r>
              <a:rPr lang="pt-BR" sz="2800" dirty="0"/>
              <a:t> </a:t>
            </a:r>
            <a:r>
              <a:rPr lang="pt-BR" sz="2800" dirty="0" smtClean="0"/>
              <a:t>baseado no filme </a:t>
            </a:r>
            <a:r>
              <a:rPr lang="pt-BR" sz="2800" dirty="0" err="1" smtClean="0"/>
              <a:t>Jaws</a:t>
            </a:r>
            <a:r>
              <a:rPr lang="pt-BR" sz="2800" dirty="0" smtClean="0"/>
              <a:t> de Steven </a:t>
            </a:r>
            <a:r>
              <a:rPr lang="pt-BR" sz="2800" dirty="0" err="1" smtClean="0"/>
              <a:t>Spieberg</a:t>
            </a:r>
            <a:r>
              <a:rPr lang="pt-BR" sz="28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pt-BR" sz="2800" dirty="0" smtClean="0"/>
          </a:p>
          <a:p>
            <a:pPr>
              <a:lnSpc>
                <a:spcPct val="80000"/>
              </a:lnSpc>
            </a:pPr>
            <a:r>
              <a:rPr lang="pt-BR" sz="2800" dirty="0" smtClean="0"/>
              <a:t>O jogo celebra o inicio de uma união entre duas mídias que perdura ainda hoje.</a:t>
            </a:r>
          </a:p>
          <a:p>
            <a:pPr marL="0" indent="0">
              <a:lnSpc>
                <a:spcPct val="80000"/>
              </a:lnSpc>
              <a:buNone/>
            </a:pPr>
            <a:endParaRPr lang="pt-BR" sz="2800" dirty="0" smtClean="0"/>
          </a:p>
          <a:p>
            <a:pPr>
              <a:lnSpc>
                <a:spcPct val="80000"/>
              </a:lnSpc>
            </a:pPr>
            <a:r>
              <a:rPr lang="pt-BR" sz="2800" dirty="0" smtClean="0"/>
              <a:t>O jogo da Atari foi lançado pela </a:t>
            </a:r>
            <a:r>
              <a:rPr lang="pt-BR" sz="2800" dirty="0" err="1" smtClean="0"/>
              <a:t>sub-empresa</a:t>
            </a:r>
            <a:r>
              <a:rPr lang="pt-BR" sz="2800" dirty="0" smtClean="0"/>
              <a:t> Horror Games</a:t>
            </a:r>
          </a:p>
        </p:txBody>
      </p:sp>
      <p:pic>
        <p:nvPicPr>
          <p:cNvPr id="47108" name="Picture 1028" descr="sharkja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27" y="2918449"/>
            <a:ext cx="2427982" cy="2022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1940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87624" y="2780928"/>
            <a:ext cx="3456384" cy="2353318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r"/>
            <a:r>
              <a:rPr lang="pt-BR" dirty="0" smtClean="0"/>
              <a:t>Fundada a Standard Games afim de fornecer divertimento pago nas bases militares americanas, em Honolulu, Havaí.</a:t>
            </a:r>
          </a:p>
        </p:txBody>
      </p:sp>
      <p:pic>
        <p:nvPicPr>
          <p:cNvPr id="18436" name="Picture 4" descr="S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49032"/>
            <a:ext cx="1152798" cy="34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http://www.stratpost.com/wp-content/uploads/2010/11/army.mil-91279-2010-11-07-101156-450-x-574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08920"/>
            <a:ext cx="1456316" cy="1857613"/>
          </a:xfrm>
          <a:prstGeom prst="ellipse">
            <a:avLst/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1981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3608" y="2742332"/>
            <a:ext cx="2664296" cy="2774900"/>
          </a:xfrm>
        </p:spPr>
        <p:txBody>
          <a:bodyPr>
            <a:normAutofit lnSpcReduction="10000"/>
          </a:bodyPr>
          <a:lstStyle/>
          <a:p>
            <a:pPr algn="r"/>
            <a:r>
              <a:rPr lang="pt-BR" dirty="0" err="1" smtClean="0"/>
              <a:t>Muse</a:t>
            </a:r>
            <a:r>
              <a:rPr lang="pt-BR" dirty="0" smtClean="0"/>
              <a:t> Software lança </a:t>
            </a:r>
            <a:r>
              <a:rPr lang="pt-BR" dirty="0" err="1" smtClean="0"/>
              <a:t>Castle</a:t>
            </a:r>
            <a:r>
              <a:rPr lang="pt-BR" dirty="0" smtClean="0"/>
              <a:t> </a:t>
            </a:r>
            <a:r>
              <a:rPr lang="pt-BR" dirty="0" err="1" smtClean="0"/>
              <a:t>Wolfenstein</a:t>
            </a:r>
            <a:r>
              <a:rPr lang="pt-BR" dirty="0" smtClean="0"/>
              <a:t>.</a:t>
            </a:r>
          </a:p>
          <a:p>
            <a:pPr marL="0" indent="0" algn="r">
              <a:buNone/>
            </a:pPr>
            <a:endParaRPr lang="pt-BR" dirty="0" smtClean="0"/>
          </a:p>
          <a:p>
            <a:pPr algn="r"/>
            <a:r>
              <a:rPr lang="pt-BR" dirty="0" smtClean="0"/>
              <a:t>O Jogo faz uso de voz digitalizada.</a:t>
            </a:r>
          </a:p>
        </p:txBody>
      </p:sp>
      <p:pic>
        <p:nvPicPr>
          <p:cNvPr id="48132" name="Picture 5" descr="CastleWolfensteinSearchGu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434" y="2780928"/>
            <a:ext cx="3880830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1981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5616" y="2247900"/>
            <a:ext cx="6912768" cy="3878263"/>
          </a:xfrm>
        </p:spPr>
        <p:txBody>
          <a:bodyPr/>
          <a:lstStyle/>
          <a:p>
            <a:r>
              <a:rPr lang="pt-BR" dirty="0" err="1" smtClean="0">
                <a:hlinkClick r:id="" action="ppaction://noaction"/>
              </a:rPr>
              <a:t>Shigeru</a:t>
            </a:r>
            <a:r>
              <a:rPr lang="pt-BR" dirty="0" smtClean="0">
                <a:hlinkClick r:id="" action="ppaction://noaction"/>
              </a:rPr>
              <a:t> </a:t>
            </a:r>
            <a:r>
              <a:rPr lang="pt-BR" dirty="0" err="1" smtClean="0">
                <a:hlinkClick r:id="" action="ppaction://noaction"/>
              </a:rPr>
              <a:t>Miyamoto</a:t>
            </a:r>
            <a:r>
              <a:rPr lang="pt-BR" dirty="0" smtClean="0"/>
              <a:t>, até então, industrial designer da Nintendo, cria </a:t>
            </a:r>
            <a:r>
              <a:rPr lang="pt-BR" dirty="0" err="1" smtClean="0"/>
              <a:t>Donkey</a:t>
            </a:r>
            <a:r>
              <a:rPr lang="pt-BR" dirty="0" smtClean="0"/>
              <a:t> Kong.</a:t>
            </a:r>
          </a:p>
          <a:p>
            <a:endParaRPr lang="pt-BR" dirty="0" smtClean="0"/>
          </a:p>
        </p:txBody>
      </p:sp>
      <p:pic>
        <p:nvPicPr>
          <p:cNvPr id="49156" name="Picture 4" descr="Donkey%20Kong_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80928"/>
            <a:ext cx="3236912" cy="370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68313" y="2636838"/>
            <a:ext cx="44640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32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1981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09317" y="5548313"/>
            <a:ext cx="4121484" cy="85659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t-BR" dirty="0" smtClean="0"/>
              <a:t>Produzida a primeira paródia de um Game: </a:t>
            </a:r>
            <a:r>
              <a:rPr lang="pt-BR" dirty="0" err="1" smtClean="0"/>
              <a:t>Castle</a:t>
            </a:r>
            <a:r>
              <a:rPr lang="pt-BR" dirty="0" smtClean="0"/>
              <a:t> </a:t>
            </a:r>
            <a:r>
              <a:rPr lang="pt-BR" dirty="0" err="1" smtClean="0"/>
              <a:t>Smurfeinstein</a:t>
            </a:r>
            <a:endParaRPr lang="pt-BR" dirty="0" smtClean="0"/>
          </a:p>
        </p:txBody>
      </p:sp>
      <p:pic>
        <p:nvPicPr>
          <p:cNvPr id="50180" name="Picture 4" descr="wolf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17" y="2036122"/>
            <a:ext cx="26955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smurfenstein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2924944"/>
            <a:ext cx="2667000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7" descr="de_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33" y="1818619"/>
            <a:ext cx="1296656" cy="4670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8" descr="ds_blusmur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2677294"/>
            <a:ext cx="3238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0" descr="ds_redsmur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47" y="2677294"/>
            <a:ext cx="3238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1" descr="ds_text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027" y="1815998"/>
            <a:ext cx="1338913" cy="47816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0188" name="Picture 13" descr="de_spid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42" y="1865520"/>
            <a:ext cx="438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1981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99592" y="2262732"/>
            <a:ext cx="3672408" cy="1944217"/>
          </a:xfrm>
        </p:spPr>
        <p:txBody>
          <a:bodyPr/>
          <a:lstStyle/>
          <a:p>
            <a:r>
              <a:rPr lang="pt-BR" dirty="0" smtClean="0"/>
              <a:t>Surge a primeira revista especializada em Games: a “</a:t>
            </a:r>
            <a:r>
              <a:rPr lang="pt-BR" dirty="0" err="1" smtClean="0"/>
              <a:t>Electronic</a:t>
            </a:r>
            <a:r>
              <a:rPr lang="pt-BR" dirty="0" smtClean="0"/>
              <a:t> Games”.</a:t>
            </a:r>
          </a:p>
        </p:txBody>
      </p:sp>
      <p:pic>
        <p:nvPicPr>
          <p:cNvPr id="51204" name="Picture 4" descr="electronic g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76872"/>
            <a:ext cx="2912893" cy="38601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1982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058073" y="2852936"/>
            <a:ext cx="4042320" cy="2808312"/>
          </a:xfrm>
        </p:spPr>
        <p:txBody>
          <a:bodyPr>
            <a:normAutofit/>
          </a:bodyPr>
          <a:lstStyle/>
          <a:p>
            <a:r>
              <a:rPr lang="pt-BR" dirty="0" smtClean="0"/>
              <a:t>ATARI produz o jogo E.T. – “The Extra </a:t>
            </a:r>
            <a:r>
              <a:rPr lang="pt-BR" dirty="0" err="1" smtClean="0"/>
              <a:t>Terrestrial</a:t>
            </a:r>
            <a:r>
              <a:rPr lang="pt-BR" dirty="0" smtClean="0"/>
              <a:t>”, baseado no sucesso do filme de mesmo nome, do cineasta Steven Spielberg.</a:t>
            </a:r>
          </a:p>
        </p:txBody>
      </p:sp>
      <p:pic>
        <p:nvPicPr>
          <p:cNvPr id="53252" name="Picture 4" descr="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27648"/>
            <a:ext cx="2438400" cy="213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1983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99792" y="4860052"/>
            <a:ext cx="3960440" cy="168497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pt-BR" dirty="0" smtClean="0"/>
              <a:t>A Organização Nacional das Mulheres protesta contra o jogo </a:t>
            </a:r>
            <a:r>
              <a:rPr lang="pt-BR" dirty="0" err="1" smtClean="0"/>
              <a:t>Custer’s</a:t>
            </a:r>
            <a:r>
              <a:rPr lang="pt-BR" dirty="0" smtClean="0"/>
              <a:t> </a:t>
            </a:r>
            <a:r>
              <a:rPr lang="pt-BR" dirty="0" err="1" smtClean="0"/>
              <a:t>Revenge</a:t>
            </a:r>
            <a:r>
              <a:rPr lang="pt-BR" dirty="0" smtClean="0"/>
              <a:t> chamando-o de racista, pornográfico e misógino.</a:t>
            </a:r>
          </a:p>
          <a:p>
            <a:pPr marL="0" indent="0">
              <a:lnSpc>
                <a:spcPct val="80000"/>
              </a:lnSpc>
              <a:buNone/>
            </a:pPr>
            <a:endParaRPr lang="pt-BR" dirty="0" smtClean="0"/>
          </a:p>
          <a:p>
            <a:pPr>
              <a:lnSpc>
                <a:spcPct val="80000"/>
              </a:lnSpc>
            </a:pPr>
            <a:r>
              <a:rPr lang="pt-BR" dirty="0" smtClean="0"/>
              <a:t>O Jogo pertence a empresa </a:t>
            </a:r>
            <a:r>
              <a:rPr lang="pt-BR" dirty="0" err="1" smtClean="0"/>
              <a:t>Mystique</a:t>
            </a:r>
            <a:r>
              <a:rPr lang="pt-BR" dirty="0" smtClean="0"/>
              <a:t> para uso no ATARI 2600.</a:t>
            </a:r>
          </a:p>
        </p:txBody>
      </p:sp>
      <p:pic>
        <p:nvPicPr>
          <p:cNvPr id="56324" name="Picture 4" descr="custers reve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58" y="2060848"/>
            <a:ext cx="3600450" cy="23637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1983</a:t>
            </a:r>
          </a:p>
        </p:txBody>
      </p:sp>
      <p:pic>
        <p:nvPicPr>
          <p:cNvPr id="57348" name="Picture 4" descr="cr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615759" cy="35827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2663825"/>
          </a:xfrm>
        </p:spPr>
        <p:txBody>
          <a:bodyPr/>
          <a:lstStyle/>
          <a:p>
            <a:pPr eaLnBrk="1" hangingPunct="1"/>
            <a:r>
              <a:rPr lang="pt-BR" sz="2800" smtClean="0"/>
              <a:t>Dave Theurer programa “Eu, Robô” é o primeiro jogo comercial a possuir polígonos 3D.</a:t>
            </a:r>
          </a:p>
          <a:p>
            <a:pPr eaLnBrk="1" hangingPunct="1"/>
            <a:r>
              <a:rPr lang="pt-BR" sz="2800" smtClean="0"/>
              <a:t>Flat Shader</a:t>
            </a:r>
          </a:p>
          <a:p>
            <a:pPr eaLnBrk="1" hangingPunct="1"/>
            <a:r>
              <a:rPr lang="pt-BR" sz="2800" smtClean="0"/>
              <a:t>Primeiro jogo a possuir controle de câmera.</a:t>
            </a:r>
          </a:p>
          <a:p>
            <a:pPr eaLnBrk="1" hangingPunct="1"/>
            <a:r>
              <a:rPr lang="pt-BR" sz="2800" smtClean="0"/>
              <a:t>Continue Option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1983</a:t>
            </a:r>
          </a:p>
        </p:txBody>
      </p:sp>
      <p:pic>
        <p:nvPicPr>
          <p:cNvPr id="56324" name="Picture 4" descr="I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365625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477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1983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716016" y="2348880"/>
            <a:ext cx="3463032" cy="3561259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Pepsi </a:t>
            </a:r>
            <a:r>
              <a:rPr lang="pt-BR" dirty="0" err="1" smtClean="0"/>
              <a:t>Invaders</a:t>
            </a:r>
            <a:r>
              <a:rPr lang="pt-BR" dirty="0" smtClean="0"/>
              <a:t>, também conhecido como </a:t>
            </a:r>
            <a:r>
              <a:rPr lang="pt-BR" dirty="0" err="1" smtClean="0"/>
              <a:t>Coke</a:t>
            </a:r>
            <a:r>
              <a:rPr lang="pt-BR" dirty="0" smtClean="0"/>
              <a:t> </a:t>
            </a:r>
            <a:r>
              <a:rPr lang="pt-BR" dirty="0" err="1" smtClean="0"/>
              <a:t>Wins</a:t>
            </a:r>
            <a:r>
              <a:rPr lang="pt-BR" dirty="0" smtClean="0"/>
              <a:t> é considerado o primeiro </a:t>
            </a:r>
            <a:r>
              <a:rPr lang="pt-BR" dirty="0" err="1" smtClean="0"/>
              <a:t>advergame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en-US" dirty="0" smtClean="0"/>
              <a:t>Pepsi Invaders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distribuindo</a:t>
            </a:r>
            <a:r>
              <a:rPr lang="en-US" dirty="0" smtClean="0"/>
              <a:t> </a:t>
            </a:r>
            <a:r>
              <a:rPr lang="en-US" dirty="0" err="1" smtClean="0"/>
              <a:t>juntamente</a:t>
            </a:r>
            <a:r>
              <a:rPr lang="en-US" dirty="0" smtClean="0"/>
              <a:t> com um Atari 2600 a 125 </a:t>
            </a:r>
            <a:r>
              <a:rPr lang="en-US" dirty="0" err="1" smtClean="0"/>
              <a:t>executivos</a:t>
            </a:r>
            <a:r>
              <a:rPr lang="en-US" dirty="0" smtClean="0"/>
              <a:t> de </a:t>
            </a:r>
            <a:r>
              <a:rPr lang="en-US" dirty="0" err="1" smtClean="0"/>
              <a:t>vendas</a:t>
            </a:r>
            <a:r>
              <a:rPr lang="en-US" dirty="0" smtClean="0"/>
              <a:t>. </a:t>
            </a:r>
            <a:r>
              <a:rPr lang="en-US" dirty="0" err="1" smtClean="0"/>
              <a:t>Somente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cópias</a:t>
            </a:r>
            <a:r>
              <a:rPr lang="en-US" dirty="0" smtClean="0"/>
              <a:t> </a:t>
            </a:r>
            <a:r>
              <a:rPr lang="en-US" dirty="0" err="1" smtClean="0"/>
              <a:t>foram</a:t>
            </a:r>
            <a:r>
              <a:rPr lang="en-US" dirty="0" smtClean="0"/>
              <a:t> </a:t>
            </a:r>
            <a:r>
              <a:rPr lang="en-US" dirty="0" err="1" smtClean="0"/>
              <a:t>distribuídas</a:t>
            </a:r>
            <a:r>
              <a:rPr lang="en-US" dirty="0" smtClean="0"/>
              <a:t>.</a:t>
            </a:r>
            <a:endParaRPr lang="pt-BR" dirty="0" smtClean="0"/>
          </a:p>
        </p:txBody>
      </p:sp>
      <p:pic>
        <p:nvPicPr>
          <p:cNvPr id="1026" name="Picture 2" descr="File:Pepsiinva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69" y="2348880"/>
            <a:ext cx="3528392" cy="2207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283429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1983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716016" y="2276872"/>
            <a:ext cx="3463032" cy="1584175"/>
          </a:xfrm>
        </p:spPr>
        <p:txBody>
          <a:bodyPr>
            <a:normAutofit fontScale="92500" lnSpcReduction="20000"/>
          </a:bodyPr>
          <a:lstStyle/>
          <a:p>
            <a:r>
              <a:rPr lang="pt-BR" dirty="0" err="1" smtClean="0"/>
              <a:t>Kool-Aid</a:t>
            </a:r>
            <a:r>
              <a:rPr lang="pt-BR" dirty="0" smtClean="0"/>
              <a:t> Man é um Jogo desenvolvido pela </a:t>
            </a:r>
            <a:r>
              <a:rPr lang="pt-BR" dirty="0" err="1" smtClean="0"/>
              <a:t>Mattel</a:t>
            </a:r>
            <a:r>
              <a:rPr lang="pt-BR" dirty="0" smtClean="0"/>
              <a:t> para promoção do mascote da </a:t>
            </a:r>
            <a:r>
              <a:rPr lang="pt-BR" dirty="0" err="1" smtClean="0"/>
              <a:t>Kool-Aid</a:t>
            </a:r>
            <a:r>
              <a:rPr lang="pt-BR" dirty="0" smtClean="0"/>
              <a:t>.</a:t>
            </a:r>
          </a:p>
        </p:txBody>
      </p:sp>
      <p:pic>
        <p:nvPicPr>
          <p:cNvPr id="2052" name="Picture 4" descr="File:Kool-AidManUSBoxShotAtari2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2880320" cy="394808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875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1947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1920" y="2348880"/>
            <a:ext cx="3744416" cy="1584176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pt-BR" dirty="0" smtClean="0"/>
              <a:t>Thomas T. Goldsmith Jr. e </a:t>
            </a:r>
            <a:r>
              <a:rPr lang="pt-BR" dirty="0" err="1" smtClean="0"/>
              <a:t>Estle</a:t>
            </a:r>
            <a:r>
              <a:rPr lang="pt-BR" dirty="0" smtClean="0"/>
              <a:t> Ray Mann fazem um jogo muito simples para ser jogado em um tubo de raios catódicos.</a:t>
            </a:r>
          </a:p>
        </p:txBody>
      </p:sp>
      <p:pic>
        <p:nvPicPr>
          <p:cNvPr id="19460" name="Picture 6" descr="194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33056"/>
            <a:ext cx="2825419" cy="1426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491253" lon="19517518" rev="124633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1983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716016" y="2348880"/>
            <a:ext cx="3463032" cy="3561259"/>
          </a:xfrm>
        </p:spPr>
        <p:txBody>
          <a:bodyPr>
            <a:normAutofit lnSpcReduction="10000"/>
          </a:bodyPr>
          <a:lstStyle/>
          <a:p>
            <a:r>
              <a:rPr lang="pt-BR" dirty="0" err="1" smtClean="0"/>
              <a:t>Tooth</a:t>
            </a:r>
            <a:r>
              <a:rPr lang="pt-BR" dirty="0" smtClean="0"/>
              <a:t> </a:t>
            </a:r>
            <a:r>
              <a:rPr lang="pt-BR" dirty="0" err="1" smtClean="0"/>
              <a:t>Protectors</a:t>
            </a:r>
            <a:r>
              <a:rPr lang="pt-BR" dirty="0" smtClean="0"/>
              <a:t> é um jogo encomendado pela Johnson &amp; Johnson.</a:t>
            </a:r>
          </a:p>
          <a:p>
            <a:endParaRPr lang="pt-BR" dirty="0" smtClean="0"/>
          </a:p>
          <a:p>
            <a:r>
              <a:rPr lang="en-US" dirty="0" smtClean="0"/>
              <a:t>Tooth Protector era </a:t>
            </a:r>
            <a:r>
              <a:rPr lang="en-US" dirty="0" err="1" smtClean="0"/>
              <a:t>distribuido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carta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consumidores</a:t>
            </a:r>
            <a:r>
              <a:rPr lang="en-US" dirty="0" smtClean="0"/>
              <a:t> da Johnson &amp; Johnson.</a:t>
            </a:r>
            <a:endParaRPr lang="pt-BR" dirty="0" smtClean="0"/>
          </a:p>
        </p:txBody>
      </p:sp>
      <p:pic>
        <p:nvPicPr>
          <p:cNvPr id="2050" name="Picture 2" descr="http://www.steverd.com/what26/toot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97" l="5469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3438959" cy="41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02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1983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56559" y="2492896"/>
            <a:ext cx="3463032" cy="3561259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hlinkClick r:id="" action="ppaction://noaction"/>
              </a:rPr>
              <a:t>Danielle </a:t>
            </a:r>
            <a:r>
              <a:rPr lang="pt-BR" dirty="0" err="1" smtClean="0">
                <a:hlinkClick r:id="" action="ppaction://noaction"/>
              </a:rPr>
              <a:t>Bunten</a:t>
            </a:r>
            <a:r>
              <a:rPr lang="pt-BR" dirty="0" smtClean="0">
                <a:hlinkClick r:id="" action="ppaction://noaction"/>
              </a:rPr>
              <a:t> Berry</a:t>
            </a:r>
            <a:r>
              <a:rPr lang="pt-BR" dirty="0" smtClean="0"/>
              <a:t>, da Eletronic </a:t>
            </a:r>
            <a:r>
              <a:rPr lang="pt-BR" dirty="0" err="1" smtClean="0"/>
              <a:t>arts</a:t>
            </a:r>
            <a:r>
              <a:rPr lang="pt-BR" dirty="0" smtClean="0"/>
              <a:t>, cria o jogo M.U.L.E.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err="1" smtClean="0"/>
              <a:t>Mule</a:t>
            </a:r>
            <a:r>
              <a:rPr lang="pt-BR" dirty="0" smtClean="0"/>
              <a:t> é </a:t>
            </a:r>
            <a:r>
              <a:rPr lang="pt-BR" dirty="0" err="1" smtClean="0"/>
              <a:t>multi-jogador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>
                <a:hlinkClick r:id="" action="ppaction://noaction"/>
              </a:rPr>
              <a:t>Danielle </a:t>
            </a:r>
            <a:r>
              <a:rPr lang="pt-BR" dirty="0" err="1" smtClean="0">
                <a:hlinkClick r:id="" action="ppaction://noaction"/>
              </a:rPr>
              <a:t>Bunten</a:t>
            </a:r>
            <a:r>
              <a:rPr lang="pt-BR" dirty="0" smtClean="0"/>
              <a:t> afirma que jogos para vários jogadores representam o futuro dos Games.</a:t>
            </a:r>
          </a:p>
        </p:txBody>
      </p:sp>
      <p:pic>
        <p:nvPicPr>
          <p:cNvPr id="58372" name="Picture 4" descr="mule_sn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2984500" cy="21320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775"/>
            <a:ext cx="4257675" cy="4497388"/>
          </a:xfrm>
        </p:spPr>
        <p:txBody>
          <a:bodyPr/>
          <a:lstStyle/>
          <a:p>
            <a:pPr eaLnBrk="1" hangingPunct="1"/>
            <a:r>
              <a:rPr lang="pt-BR" smtClean="0"/>
              <a:t>Little Big Adventure traz o carismático personagem Twinsen.</a:t>
            </a:r>
          </a:p>
          <a:p>
            <a:pPr eaLnBrk="1" hangingPunct="1"/>
            <a:r>
              <a:rPr lang="pt-BR" smtClean="0"/>
              <a:t>Little Big Adventure é um dos primeiros jogos a fazer uso de Gouraud Shading.</a:t>
            </a:r>
          </a:p>
          <a:p>
            <a:pPr eaLnBrk="1" hangingPunct="1"/>
            <a:endParaRPr lang="pt-BR" smtClean="0"/>
          </a:p>
        </p:txBody>
      </p:sp>
      <p:sp>
        <p:nvSpPr>
          <p:cNvPr id="6144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1984</a:t>
            </a:r>
          </a:p>
        </p:txBody>
      </p:sp>
      <p:pic>
        <p:nvPicPr>
          <p:cNvPr id="61444" name="Imagem 3" descr="lba_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50031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444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1984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Kings Quest , o primeiro adventure isométrico. </a:t>
            </a:r>
          </a:p>
          <a:p>
            <a:pPr eaLnBrk="1" hangingPunct="1"/>
            <a:r>
              <a:rPr lang="pt-BR" sz="2800" smtClean="0"/>
              <a:t>Kings Quest possuía muitos sons, personagens, cores e uma boa história.</a:t>
            </a:r>
          </a:p>
          <a:p>
            <a:pPr eaLnBrk="1" hangingPunct="1"/>
            <a:r>
              <a:rPr lang="pt-BR" sz="2800" smtClean="0"/>
              <a:t>Jogo não focado em ação</a:t>
            </a:r>
          </a:p>
          <a:p>
            <a:pPr eaLnBrk="1" hangingPunct="1">
              <a:buFontTx/>
              <a:buNone/>
            </a:pPr>
            <a:endParaRPr lang="pt-BR" sz="2800" smtClean="0"/>
          </a:p>
          <a:p>
            <a:pPr eaLnBrk="1" hangingPunct="1"/>
            <a:endParaRPr lang="pt-BR" sz="2800" smtClean="0"/>
          </a:p>
        </p:txBody>
      </p:sp>
      <p:pic>
        <p:nvPicPr>
          <p:cNvPr id="62468" name="Picture 5" descr="kq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4087813"/>
            <a:ext cx="3048000" cy="1905000"/>
          </a:xfrm>
          <a:noFill/>
        </p:spPr>
      </p:pic>
    </p:spTree>
    <p:extLst>
      <p:ext uri="{BB962C8B-B14F-4D97-AF65-F5344CB8AC3E}">
        <p14:creationId xmlns:p14="http://schemas.microsoft.com/office/powerpoint/2010/main" val="1547753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1984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99593" y="4581127"/>
            <a:ext cx="3816424" cy="1728193"/>
          </a:xfrm>
        </p:spPr>
        <p:txBody>
          <a:bodyPr/>
          <a:lstStyle/>
          <a:p>
            <a:r>
              <a:rPr lang="pt-BR" dirty="0" smtClean="0"/>
              <a:t>Nintendo lança um novo console de 8-bit. No Japão recebe o nome de </a:t>
            </a:r>
            <a:r>
              <a:rPr lang="pt-BR" dirty="0" err="1" smtClean="0"/>
              <a:t>Famicon</a:t>
            </a:r>
            <a:r>
              <a:rPr lang="pt-BR" dirty="0" smtClean="0"/>
              <a:t>.</a:t>
            </a:r>
          </a:p>
        </p:txBody>
      </p:sp>
      <p:pic>
        <p:nvPicPr>
          <p:cNvPr id="59396" name="Picture 4" descr="fam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2916324" cy="38884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1985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David Fox, cria Rescue On Fractalus na recém fundada empresa de George Lucas.</a:t>
            </a:r>
          </a:p>
          <a:p>
            <a:pPr eaLnBrk="1" hangingPunct="1"/>
            <a:r>
              <a:rPr lang="pt-BR" smtClean="0"/>
              <a:t>O Jogo é o primeiro a fazer uso de fractais.</a:t>
            </a:r>
          </a:p>
          <a:p>
            <a:pPr eaLnBrk="1" hangingPunct="1"/>
            <a:r>
              <a:rPr lang="pt-BR" smtClean="0"/>
              <a:t>O Jogo sofreu diversas alterações sobre a direção do próprio George Lucas e tornou-se um sucesso.</a:t>
            </a:r>
          </a:p>
        </p:txBody>
      </p:sp>
      <p:pic>
        <p:nvPicPr>
          <p:cNvPr id="65540" name="Picture 5" descr="A5200_Rescue_On_Fractal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7300" y="2735263"/>
            <a:ext cx="3200400" cy="2286000"/>
          </a:xfrm>
          <a:noFill/>
        </p:spPr>
      </p:pic>
    </p:spTree>
    <p:extLst>
      <p:ext uri="{BB962C8B-B14F-4D97-AF65-F5344CB8AC3E}">
        <p14:creationId xmlns:p14="http://schemas.microsoft.com/office/powerpoint/2010/main" val="1643904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1986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133304" y="2247900"/>
            <a:ext cx="3967088" cy="226122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O </a:t>
            </a:r>
            <a:r>
              <a:rPr lang="pt-BR" dirty="0" err="1" smtClean="0"/>
              <a:t>Famicon</a:t>
            </a:r>
            <a:r>
              <a:rPr lang="pt-BR" dirty="0" smtClean="0"/>
              <a:t> é trazido para a América com algumas pequenas alterações e rebatizado de NES (Nintendo </a:t>
            </a:r>
            <a:r>
              <a:rPr lang="pt-BR" dirty="0" err="1" smtClean="0"/>
              <a:t>Entertainment</a:t>
            </a:r>
            <a:r>
              <a:rPr lang="pt-BR" dirty="0" smtClean="0"/>
              <a:t> System).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NES bate o recorde de vendas de Console.</a:t>
            </a:r>
          </a:p>
        </p:txBody>
      </p:sp>
      <p:pic>
        <p:nvPicPr>
          <p:cNvPr id="65540" name="Picture 5" descr="n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1905000" cy="2085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1986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87624" y="2180431"/>
            <a:ext cx="3384376" cy="1939132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Sega lança seu Sega Master System. Este </a:t>
            </a:r>
            <a:r>
              <a:rPr lang="pt-BR" dirty="0" err="1" smtClean="0"/>
              <a:t>vídeo-game</a:t>
            </a:r>
            <a:r>
              <a:rPr lang="pt-BR" dirty="0" smtClean="0"/>
              <a:t>, com acessórios, como por exemplo, óculos 3D, que propõe levar o jogador a uma maior experiência de imersão.</a:t>
            </a:r>
          </a:p>
        </p:txBody>
      </p:sp>
      <p:pic>
        <p:nvPicPr>
          <p:cNvPr id="66564" name="Picture 4" descr="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89" y="4119563"/>
            <a:ext cx="3167062" cy="2311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1987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1920" y="4830341"/>
            <a:ext cx="4486200" cy="2027659"/>
          </a:xfrm>
        </p:spPr>
        <p:txBody>
          <a:bodyPr>
            <a:normAutofit fontScale="62500" lnSpcReduction="20000"/>
          </a:bodyPr>
          <a:lstStyle/>
          <a:p>
            <a:r>
              <a:rPr lang="pt-BR" dirty="0" err="1" smtClean="0"/>
              <a:t>Leisure</a:t>
            </a:r>
            <a:r>
              <a:rPr lang="pt-BR" dirty="0" smtClean="0"/>
              <a:t> </a:t>
            </a:r>
            <a:r>
              <a:rPr lang="pt-BR" dirty="0" err="1" smtClean="0"/>
              <a:t>Suit</a:t>
            </a:r>
            <a:r>
              <a:rPr lang="pt-BR" dirty="0" smtClean="0"/>
              <a:t> </a:t>
            </a:r>
            <a:r>
              <a:rPr lang="pt-BR" dirty="0" err="1" smtClean="0"/>
              <a:t>Lerry</a:t>
            </a:r>
            <a:r>
              <a:rPr lang="pt-BR" dirty="0" smtClean="0"/>
              <a:t> traz uma forte figura de anti-herói para os Games.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Apelo sexual.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Ambientação em cenários semelhantes ao real.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jogo focava um público mais adulto.</a:t>
            </a:r>
          </a:p>
        </p:txBody>
      </p:sp>
      <p:pic>
        <p:nvPicPr>
          <p:cNvPr id="68612" name="Picture 5" descr="ST_Leisure_Suit_Larr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3686810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Conteúdo 2"/>
          <p:cNvSpPr>
            <a:spLocks noGrp="1"/>
          </p:cNvSpPr>
          <p:nvPr>
            <p:ph idx="1"/>
          </p:nvPr>
        </p:nvSpPr>
        <p:spPr>
          <a:xfrm>
            <a:off x="389210" y="2636912"/>
            <a:ext cx="5329238" cy="4443413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000" dirty="0" err="1" smtClean="0"/>
              <a:t>Phantasy</a:t>
            </a:r>
            <a:r>
              <a:rPr lang="pt-BR" sz="2000" dirty="0" smtClean="0"/>
              <a:t> Star da Sega é o primeiro RPG sucesso de vendas para </a:t>
            </a:r>
            <a:r>
              <a:rPr lang="pt-BR" sz="2000" dirty="0" err="1" smtClean="0"/>
              <a:t>vídeo-game</a:t>
            </a:r>
            <a:r>
              <a:rPr lang="pt-BR" sz="2000" dirty="0" smtClean="0"/>
              <a:t>.</a:t>
            </a:r>
          </a:p>
          <a:p>
            <a:pPr eaLnBrk="1" hangingPunct="1"/>
            <a:r>
              <a:rPr lang="pt-BR" sz="2000" dirty="0" smtClean="0"/>
              <a:t>Visão 3D para atravessar corredores.</a:t>
            </a:r>
          </a:p>
          <a:p>
            <a:pPr eaLnBrk="1" hangingPunct="1"/>
            <a:r>
              <a:rPr lang="pt-BR" sz="2000" dirty="0" err="1" smtClean="0"/>
              <a:t>Phantasy</a:t>
            </a:r>
            <a:r>
              <a:rPr lang="pt-BR" sz="2000" dirty="0" smtClean="0"/>
              <a:t> Star possui a interessante opção de falar com os monstros.</a:t>
            </a:r>
          </a:p>
          <a:p>
            <a:pPr eaLnBrk="1" hangingPunct="1"/>
            <a:r>
              <a:rPr lang="pt-BR" sz="2000" dirty="0" err="1" smtClean="0"/>
              <a:t>Phantasy</a:t>
            </a:r>
            <a:r>
              <a:rPr lang="pt-BR" sz="2000" dirty="0" smtClean="0"/>
              <a:t> Star contava com  </a:t>
            </a:r>
            <a:r>
              <a:rPr lang="pt-BR" sz="2000" dirty="0" err="1" smtClean="0"/>
              <a:t>Rieko</a:t>
            </a:r>
            <a:r>
              <a:rPr lang="pt-BR" sz="2000" dirty="0" smtClean="0"/>
              <a:t> </a:t>
            </a:r>
            <a:r>
              <a:rPr lang="pt-BR" sz="2000" dirty="0" err="1" smtClean="0"/>
              <a:t>Kodama</a:t>
            </a:r>
            <a:r>
              <a:rPr lang="pt-BR" sz="2000" dirty="0" smtClean="0"/>
              <a:t> e </a:t>
            </a:r>
            <a:r>
              <a:rPr lang="pt-BR" sz="2000" dirty="0" err="1" smtClean="0"/>
              <a:t>Yuji</a:t>
            </a:r>
            <a:r>
              <a:rPr lang="pt-BR" sz="2000" dirty="0" smtClean="0"/>
              <a:t> </a:t>
            </a:r>
            <a:r>
              <a:rPr lang="pt-BR" sz="2000" dirty="0" err="1" smtClean="0"/>
              <a:t>Naka</a:t>
            </a:r>
            <a:r>
              <a:rPr lang="pt-BR" sz="2000" dirty="0" smtClean="0"/>
              <a:t> no seu time de desenvolvedores.</a:t>
            </a:r>
          </a:p>
        </p:txBody>
      </p:sp>
      <p:sp>
        <p:nvSpPr>
          <p:cNvPr id="7065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1988</a:t>
            </a:r>
          </a:p>
        </p:txBody>
      </p:sp>
      <p:pic>
        <p:nvPicPr>
          <p:cNvPr id="70660" name="Imagem 3" descr="ps_ps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71813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943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060849"/>
            <a:ext cx="3024336" cy="31683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000" dirty="0" err="1" smtClean="0"/>
              <a:t>Edsac</a:t>
            </a:r>
            <a:r>
              <a:rPr lang="pt-BR" sz="2000" dirty="0" smtClean="0"/>
              <a:t> - Primeiro grande computador com memória residente a funcionar regularmente.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Desenhado e construído na Universidade de Cambridge, Inglaterra.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1949</a:t>
            </a:r>
          </a:p>
        </p:txBody>
      </p:sp>
      <p:pic>
        <p:nvPicPr>
          <p:cNvPr id="20484" name="Picture 4" descr="Eds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78862"/>
            <a:ext cx="4433453" cy="2830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3866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>
                <a:hlinkClick r:id="rId2" action="ppaction://hlinksldjump"/>
              </a:rPr>
              <a:t>Peter Molineux</a:t>
            </a:r>
            <a:r>
              <a:rPr lang="pt-BR" smtClean="0"/>
              <a:t> produz “Populous”.</a:t>
            </a:r>
          </a:p>
          <a:p>
            <a:pPr eaLnBrk="1" hangingPunct="1"/>
            <a:r>
              <a:rPr lang="pt-BR" smtClean="0"/>
              <a:t>O Jogo é um sucesso e inaugura o gênero conhecido como “God Game”.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1989</a:t>
            </a:r>
          </a:p>
        </p:txBody>
      </p:sp>
      <p:pic>
        <p:nvPicPr>
          <p:cNvPr id="71684" name="Picture 5" descr="populo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41527"/>
            <a:ext cx="2799457" cy="20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8202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1989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5616" y="1772816"/>
            <a:ext cx="6912768" cy="252095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pt-BR" dirty="0" smtClean="0"/>
              <a:t>Sem conseguir nenhuma empresa que aceitasse produzir seu jogo, o criador </a:t>
            </a:r>
            <a:r>
              <a:rPr lang="pt-BR" dirty="0" smtClean="0">
                <a:hlinkClick r:id="" action="ppaction://noaction"/>
              </a:rPr>
              <a:t>Will Wright</a:t>
            </a:r>
            <a:r>
              <a:rPr lang="pt-BR" dirty="0" smtClean="0"/>
              <a:t>, publica seu jogo “Sim City” por conta própria.</a:t>
            </a:r>
          </a:p>
          <a:p>
            <a:pPr marL="0" indent="0">
              <a:lnSpc>
                <a:spcPct val="90000"/>
              </a:lnSpc>
              <a:buNone/>
            </a:pPr>
            <a:endParaRPr lang="pt-BR" dirty="0" smtClean="0"/>
          </a:p>
          <a:p>
            <a:pPr>
              <a:lnSpc>
                <a:spcPct val="90000"/>
              </a:lnSpc>
            </a:pPr>
            <a:r>
              <a:rPr lang="pt-BR" dirty="0" smtClean="0"/>
              <a:t>Em seguida </a:t>
            </a:r>
            <a:r>
              <a:rPr lang="pt-BR" dirty="0" smtClean="0">
                <a:hlinkClick r:id="" action="ppaction://noaction"/>
              </a:rPr>
              <a:t>Will Wright </a:t>
            </a:r>
            <a:r>
              <a:rPr lang="pt-BR" dirty="0" smtClean="0"/>
              <a:t>produz uma série de outros jogos de estratégia como: Sim </a:t>
            </a:r>
            <a:r>
              <a:rPr lang="pt-BR" dirty="0" err="1" smtClean="0"/>
              <a:t>Ant</a:t>
            </a:r>
            <a:r>
              <a:rPr lang="pt-BR" dirty="0" smtClean="0"/>
              <a:t>, Sim Tower, Sim Earth, Sim </a:t>
            </a:r>
            <a:r>
              <a:rPr lang="pt-BR" dirty="0" err="1" smtClean="0"/>
              <a:t>Farm</a:t>
            </a:r>
            <a:r>
              <a:rPr lang="pt-BR" dirty="0" smtClean="0"/>
              <a:t>, Sim Town...</a:t>
            </a:r>
          </a:p>
        </p:txBody>
      </p:sp>
      <p:pic>
        <p:nvPicPr>
          <p:cNvPr id="71684" name="Picture 4" descr="Sim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02" y="4276301"/>
            <a:ext cx="3024336" cy="1867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800" smtClean="0"/>
              <a:t>Sega lança o primeiro console de 16-bit. Sega Mega-Drive. Genesis nos EUA.</a:t>
            </a:r>
          </a:p>
          <a:p>
            <a:pPr eaLnBrk="1" hangingPunct="1">
              <a:lnSpc>
                <a:spcPct val="80000"/>
              </a:lnSpc>
            </a:pPr>
            <a:r>
              <a:rPr lang="pt-BR" sz="2800" smtClean="0"/>
              <a:t>Gasto de mais de 100 milhões de dólares em marketing.</a:t>
            </a:r>
          </a:p>
          <a:p>
            <a:pPr eaLnBrk="1" hangingPunct="1">
              <a:lnSpc>
                <a:spcPct val="80000"/>
              </a:lnSpc>
            </a:pPr>
            <a:r>
              <a:rPr lang="pt-BR" sz="2800" smtClean="0"/>
              <a:t>Sega consegue mais de 30 diferentes developers.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1989</a:t>
            </a:r>
          </a:p>
        </p:txBody>
      </p:sp>
      <p:pic>
        <p:nvPicPr>
          <p:cNvPr id="73732" name="Picture 5" descr="mega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644900"/>
            <a:ext cx="446405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175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1989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5616" y="2132856"/>
            <a:ext cx="5256584" cy="201622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pt-BR" dirty="0" smtClean="0"/>
              <a:t>Desenvolvido pela </a:t>
            </a:r>
            <a:r>
              <a:rPr lang="pt-BR" dirty="0" err="1" smtClean="0"/>
              <a:t>Konami</a:t>
            </a:r>
            <a:r>
              <a:rPr lang="pt-BR" dirty="0" smtClean="0"/>
              <a:t> baseado em desenho animado de mesmo nome, </a:t>
            </a:r>
            <a:r>
              <a:rPr lang="pt-BR" dirty="0" err="1" smtClean="0"/>
              <a:t>Teenage</a:t>
            </a:r>
            <a:r>
              <a:rPr lang="pt-BR" dirty="0" smtClean="0"/>
              <a:t> </a:t>
            </a:r>
            <a:r>
              <a:rPr lang="pt-BR" dirty="0" err="1" smtClean="0"/>
              <a:t>Mutant</a:t>
            </a:r>
            <a:r>
              <a:rPr lang="pt-BR" dirty="0" smtClean="0"/>
              <a:t> Ninja </a:t>
            </a:r>
            <a:r>
              <a:rPr lang="pt-BR" dirty="0" err="1" smtClean="0"/>
              <a:t>Turtles</a:t>
            </a:r>
            <a:r>
              <a:rPr lang="pt-BR" dirty="0" smtClean="0"/>
              <a:t> é o primeiro jogo baseado em uma franquia a possuir propaganda em seu interior. </a:t>
            </a:r>
          </a:p>
        </p:txBody>
      </p:sp>
      <p:pic>
        <p:nvPicPr>
          <p:cNvPr id="8194" name="Picture 2" descr="http://3.bp.blogspot.com/-vxdsrp4fAEI/T8zz48Z9nsI/AAAAAAAAFKE/dwYjflfGDn0/s1600/Teenage_mutant_ninja_turtles2+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3888432" cy="2647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6476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1989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23928" y="3428975"/>
            <a:ext cx="4104456" cy="1440185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Nintendo lança o Game Boy System.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Apesar dos gráficos monocromáticos, o console possui baixo preço e portabilidade.</a:t>
            </a:r>
          </a:p>
        </p:txBody>
      </p:sp>
      <p:pic>
        <p:nvPicPr>
          <p:cNvPr id="73732" name="Picture 5" descr="Gamebo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68" y="2852936"/>
            <a:ext cx="1411287" cy="2352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1989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mtClean="0"/>
              <a:t>Prince Of Persia traz um grande avanço na animação para jogos.</a:t>
            </a:r>
          </a:p>
          <a:p>
            <a:pPr eaLnBrk="1" hangingPunct="1">
              <a:lnSpc>
                <a:spcPct val="80000"/>
              </a:lnSpc>
            </a:pPr>
            <a:r>
              <a:rPr lang="pt-BR" smtClean="0"/>
              <a:t>O criador, Jordan Mechner, faz uso de uma técnica conhecida como Rotoscopia através da análise dos movimentos de seu irmão mais novo, David, em filme.</a:t>
            </a:r>
          </a:p>
          <a:p>
            <a:pPr eaLnBrk="1" hangingPunct="1">
              <a:lnSpc>
                <a:spcPct val="80000"/>
              </a:lnSpc>
            </a:pPr>
            <a:r>
              <a:rPr lang="pt-BR" smtClean="0"/>
              <a:t>O game é tido como o primeiro a fazer uso da captura de movimentos.</a:t>
            </a:r>
          </a:p>
        </p:txBody>
      </p:sp>
      <p:pic>
        <p:nvPicPr>
          <p:cNvPr id="75780" name="Picture 6" descr="ST_Prince_of_Pers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1762125"/>
            <a:ext cx="3048000" cy="1905000"/>
          </a:xfrm>
          <a:noFill/>
        </p:spPr>
      </p:pic>
      <p:pic>
        <p:nvPicPr>
          <p:cNvPr id="75781" name="Picture 7" descr="Prince_of_Persia_Motion_Capture_Jum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3789363"/>
            <a:ext cx="2684463" cy="2432050"/>
          </a:xfrm>
          <a:noFill/>
        </p:spPr>
      </p:pic>
    </p:spTree>
    <p:extLst>
      <p:ext uri="{BB962C8B-B14F-4D97-AF65-F5344CB8AC3E}">
        <p14:creationId xmlns:p14="http://schemas.microsoft.com/office/powerpoint/2010/main" val="979017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1944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800" smtClean="0"/>
              <a:t>Nintendo dá sua resposta ao popular Mega-Drive da Sega e lança seu próprio console de 16-bit: o Super NES.</a:t>
            </a:r>
          </a:p>
          <a:p>
            <a:pPr eaLnBrk="1" hangingPunct="1">
              <a:lnSpc>
                <a:spcPct val="80000"/>
              </a:lnSpc>
            </a:pPr>
            <a:r>
              <a:rPr lang="pt-BR" sz="2800" smtClean="0"/>
              <a:t>Mesmo com uma CPU mais fraca que o Mega-Drive, o SNES consegue ter uma ótima venda.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1990</a:t>
            </a:r>
          </a:p>
        </p:txBody>
      </p:sp>
      <p:pic>
        <p:nvPicPr>
          <p:cNvPr id="76804" name="Picture 4" descr="s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49725"/>
            <a:ext cx="2952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81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1990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23928" y="2276873"/>
            <a:ext cx="4104456" cy="3456384"/>
          </a:xfrm>
        </p:spPr>
        <p:txBody>
          <a:bodyPr>
            <a:normAutofit fontScale="92500" lnSpcReduction="10000"/>
          </a:bodyPr>
          <a:lstStyle/>
          <a:p>
            <a:r>
              <a:rPr lang="pt-BR" dirty="0" err="1" smtClean="0"/>
              <a:t>Yo</a:t>
            </a:r>
            <a:r>
              <a:rPr lang="pt-BR" dirty="0" smtClean="0"/>
              <a:t>! </a:t>
            </a:r>
            <a:r>
              <a:rPr lang="pt-BR" dirty="0" err="1" smtClean="0"/>
              <a:t>Noid</a:t>
            </a:r>
            <a:r>
              <a:rPr lang="pt-BR" dirty="0" smtClean="0"/>
              <a:t> é desenvolvido pela </a:t>
            </a:r>
            <a:r>
              <a:rPr lang="pt-BR" dirty="0" err="1" smtClean="0"/>
              <a:t>Now</a:t>
            </a:r>
            <a:r>
              <a:rPr lang="pt-BR" dirty="0" smtClean="0"/>
              <a:t> </a:t>
            </a:r>
            <a:r>
              <a:rPr lang="pt-BR" dirty="0" err="1" smtClean="0"/>
              <a:t>Production</a:t>
            </a:r>
            <a:r>
              <a:rPr lang="pt-BR" dirty="0" smtClean="0"/>
              <a:t> para promoção do mascote </a:t>
            </a:r>
            <a:r>
              <a:rPr lang="pt-BR" dirty="0" err="1" smtClean="0"/>
              <a:t>Noid</a:t>
            </a:r>
            <a:r>
              <a:rPr lang="pt-BR" dirty="0" smtClean="0"/>
              <a:t>, da </a:t>
            </a:r>
            <a:r>
              <a:rPr lang="pt-BR" dirty="0" err="1" smtClean="0"/>
              <a:t>Domino`s</a:t>
            </a:r>
            <a:r>
              <a:rPr lang="pt-BR" dirty="0" smtClean="0"/>
              <a:t> Pizza.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err="1" smtClean="0"/>
              <a:t>Yo</a:t>
            </a:r>
            <a:r>
              <a:rPr lang="pt-BR" dirty="0" smtClean="0"/>
              <a:t>! </a:t>
            </a:r>
            <a:r>
              <a:rPr lang="pt-BR" dirty="0" err="1" smtClean="0"/>
              <a:t>Noid</a:t>
            </a:r>
            <a:r>
              <a:rPr lang="pt-BR" dirty="0" smtClean="0"/>
              <a:t> é baseado no jogo japonês </a:t>
            </a:r>
            <a:r>
              <a:rPr lang="pt-BR" dirty="0" err="1" smtClean="0"/>
              <a:t>Kamen</a:t>
            </a:r>
            <a:r>
              <a:rPr lang="pt-BR" dirty="0" smtClean="0"/>
              <a:t> No Ninja </a:t>
            </a:r>
            <a:r>
              <a:rPr lang="pt-BR" dirty="0" err="1" smtClean="0"/>
              <a:t>Hanamaru</a:t>
            </a:r>
            <a:r>
              <a:rPr lang="pt-BR" dirty="0" smtClean="0"/>
              <a:t> é foi </a:t>
            </a:r>
            <a:r>
              <a:rPr lang="pt-BR" dirty="0" err="1" smtClean="0"/>
              <a:t>distribuido</a:t>
            </a:r>
            <a:r>
              <a:rPr lang="pt-BR" dirty="0" smtClean="0"/>
              <a:t> pela </a:t>
            </a:r>
            <a:r>
              <a:rPr lang="pt-BR" dirty="0" err="1" smtClean="0"/>
              <a:t>Capcom</a:t>
            </a:r>
            <a:r>
              <a:rPr lang="pt-BR" dirty="0" smtClean="0"/>
              <a:t> atingindo grande número de vendas.</a:t>
            </a:r>
            <a:endParaRPr lang="pt-BR" dirty="0"/>
          </a:p>
        </p:txBody>
      </p:sp>
      <p:pic>
        <p:nvPicPr>
          <p:cNvPr id="3074" name="Picture 2" descr="http://images1.wikia.nocookie.net/__cb20110124155517/capcomdatabase/images/5/5a/Yo%21_Noid_NES_c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2724659" cy="381878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787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1991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28862" y="2348880"/>
            <a:ext cx="3599522" cy="396044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pt-BR" dirty="0" smtClean="0">
                <a:hlinkClick r:id="" action="ppaction://noaction"/>
              </a:rPr>
              <a:t>Sid </a:t>
            </a:r>
            <a:r>
              <a:rPr lang="pt-BR" dirty="0" err="1" smtClean="0">
                <a:hlinkClick r:id="" action="ppaction://noaction"/>
              </a:rPr>
              <a:t>Meier’s</a:t>
            </a:r>
            <a:r>
              <a:rPr lang="pt-BR" dirty="0" smtClean="0">
                <a:hlinkClick r:id="" action="ppaction://noaction"/>
              </a:rPr>
              <a:t> </a:t>
            </a:r>
            <a:r>
              <a:rPr lang="pt-BR" dirty="0" err="1" smtClean="0"/>
              <a:t>Civilization</a:t>
            </a:r>
            <a:r>
              <a:rPr lang="pt-BR" dirty="0" smtClean="0"/>
              <a:t> é lançado. O Jogo apesar de similar aos anteriores “</a:t>
            </a:r>
            <a:r>
              <a:rPr lang="pt-BR" dirty="0" err="1" smtClean="0"/>
              <a:t>God</a:t>
            </a:r>
            <a:r>
              <a:rPr lang="pt-BR" dirty="0" smtClean="0"/>
              <a:t> Games” consegue ser mais global e introduz elementos históricos reais.</a:t>
            </a:r>
          </a:p>
          <a:p>
            <a:pPr marL="0" indent="0">
              <a:lnSpc>
                <a:spcPct val="80000"/>
              </a:lnSpc>
              <a:buNone/>
            </a:pPr>
            <a:endParaRPr lang="pt-BR" dirty="0" smtClean="0"/>
          </a:p>
          <a:p>
            <a:pPr>
              <a:lnSpc>
                <a:spcPct val="80000"/>
              </a:lnSpc>
            </a:pPr>
            <a:r>
              <a:rPr lang="pt-BR" dirty="0" smtClean="0"/>
              <a:t>O Jogo apesar de possuir gráficos ruins para sua época consegue boa vendagem graças a seu elaborado Game Play.</a:t>
            </a:r>
          </a:p>
          <a:p>
            <a:pPr marL="0" indent="0">
              <a:lnSpc>
                <a:spcPct val="80000"/>
              </a:lnSpc>
              <a:buNone/>
            </a:pPr>
            <a:endParaRPr lang="pt-BR" dirty="0" smtClean="0"/>
          </a:p>
          <a:p>
            <a:pPr>
              <a:lnSpc>
                <a:spcPct val="80000"/>
              </a:lnSpc>
            </a:pPr>
            <a:r>
              <a:rPr lang="pt-BR" dirty="0" smtClean="0"/>
              <a:t>O Jogo possui mais de uma condição de vitória.</a:t>
            </a:r>
          </a:p>
        </p:txBody>
      </p:sp>
      <p:pic>
        <p:nvPicPr>
          <p:cNvPr id="76804" name="Picture 4" descr="Civi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9" y="2420888"/>
            <a:ext cx="2798022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1992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50368" y="2060848"/>
            <a:ext cx="4229744" cy="2736304"/>
          </a:xfrm>
        </p:spPr>
        <p:txBody>
          <a:bodyPr>
            <a:normAutofit fontScale="62500" lnSpcReduction="20000"/>
          </a:bodyPr>
          <a:lstStyle/>
          <a:p>
            <a:r>
              <a:rPr lang="pt-BR" sz="2800" dirty="0" smtClean="0"/>
              <a:t>M.C. </a:t>
            </a:r>
            <a:r>
              <a:rPr lang="pt-BR" sz="2800" dirty="0" err="1" smtClean="0"/>
              <a:t>Kids</a:t>
            </a:r>
            <a:r>
              <a:rPr lang="pt-BR" sz="2800" dirty="0" smtClean="0"/>
              <a:t>, ou </a:t>
            </a:r>
            <a:r>
              <a:rPr lang="pt-BR" sz="2800" dirty="0" err="1" smtClean="0"/>
              <a:t>McDonaldland</a:t>
            </a:r>
            <a:r>
              <a:rPr lang="pt-BR" sz="2800" dirty="0" smtClean="0"/>
              <a:t> é um jogo desenvolvido pela Virgin para a </a:t>
            </a:r>
            <a:r>
              <a:rPr lang="pt-BR" sz="2800" dirty="0" err="1" smtClean="0"/>
              <a:t>franqui</a:t>
            </a:r>
            <a:r>
              <a:rPr lang="pt-BR" sz="2800" dirty="0" smtClean="0"/>
              <a:t> Mc Donald</a:t>
            </a:r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2800" dirty="0" smtClean="0"/>
              <a:t>O jogo foi inicialmente lançado para o Nintendo </a:t>
            </a:r>
            <a:r>
              <a:rPr lang="pt-BR" sz="2800" dirty="0" err="1" smtClean="0"/>
              <a:t>Entertainment</a:t>
            </a:r>
            <a:r>
              <a:rPr lang="pt-BR" sz="2800" dirty="0" smtClean="0"/>
              <a:t> System.</a:t>
            </a:r>
          </a:p>
          <a:p>
            <a:endParaRPr lang="pt-BR" sz="2800" dirty="0" smtClean="0"/>
          </a:p>
          <a:p>
            <a:r>
              <a:rPr lang="en-US" sz="2800" dirty="0" err="1" smtClean="0"/>
              <a:t>Apesar</a:t>
            </a:r>
            <a:r>
              <a:rPr lang="en-US" sz="2800" dirty="0" smtClean="0"/>
              <a:t> da boa </a:t>
            </a:r>
            <a:r>
              <a:rPr lang="en-US" sz="2800" dirty="0" err="1" smtClean="0"/>
              <a:t>qualidade</a:t>
            </a:r>
            <a:r>
              <a:rPr lang="en-US" sz="2800" dirty="0" smtClean="0"/>
              <a:t> do </a:t>
            </a:r>
            <a:r>
              <a:rPr lang="en-US" sz="2800" dirty="0" err="1" smtClean="0"/>
              <a:t>jogo</a:t>
            </a:r>
            <a:r>
              <a:rPr lang="en-US" sz="2800" dirty="0" smtClean="0"/>
              <a:t>, </a:t>
            </a:r>
            <a:r>
              <a:rPr lang="en-US" sz="2800" dirty="0" err="1" smtClean="0"/>
              <a:t>teve</a:t>
            </a:r>
            <a:r>
              <a:rPr lang="en-US" sz="2800" dirty="0" smtClean="0"/>
              <a:t> </a:t>
            </a:r>
            <a:r>
              <a:rPr lang="en-US" sz="2800" dirty="0" err="1" smtClean="0"/>
              <a:t>pouca</a:t>
            </a:r>
            <a:r>
              <a:rPr lang="en-US" sz="2800" dirty="0" smtClean="0"/>
              <a:t> </a:t>
            </a:r>
            <a:r>
              <a:rPr lang="en-US" sz="2800" dirty="0" err="1" smtClean="0"/>
              <a:t>divulgação</a:t>
            </a:r>
            <a:r>
              <a:rPr lang="en-US" sz="2800" dirty="0" smtClean="0"/>
              <a:t> e é </a:t>
            </a:r>
            <a:r>
              <a:rPr lang="en-US" sz="2800" dirty="0" err="1" smtClean="0"/>
              <a:t>considerado</a:t>
            </a:r>
            <a:r>
              <a:rPr lang="en-US" sz="2800" dirty="0" smtClean="0"/>
              <a:t> um </a:t>
            </a:r>
            <a:r>
              <a:rPr lang="en-US" sz="2800" dirty="0" err="1" smtClean="0"/>
              <a:t>jogo</a:t>
            </a:r>
            <a:r>
              <a:rPr lang="en-US" sz="2800" dirty="0" smtClean="0"/>
              <a:t> com </a:t>
            </a:r>
            <a:r>
              <a:rPr lang="en-US" sz="2800" dirty="0" err="1" smtClean="0"/>
              <a:t>nível</a:t>
            </a:r>
            <a:r>
              <a:rPr lang="en-US" sz="2800" dirty="0" smtClean="0"/>
              <a:t> de </a:t>
            </a:r>
            <a:r>
              <a:rPr lang="en-US" sz="2800" dirty="0" err="1" smtClean="0"/>
              <a:t>dificuldade</a:t>
            </a:r>
            <a:r>
              <a:rPr lang="en-US" sz="2800" dirty="0" smtClean="0"/>
              <a:t> </a:t>
            </a:r>
            <a:r>
              <a:rPr lang="en-US" sz="2800" dirty="0" err="1" smtClean="0"/>
              <a:t>elevado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o </a:t>
            </a:r>
            <a:r>
              <a:rPr lang="en-US" sz="2800" dirty="0" err="1" smtClean="0"/>
              <a:t>público</a:t>
            </a:r>
            <a:r>
              <a:rPr lang="en-US" sz="2800" dirty="0"/>
              <a:t>.</a:t>
            </a:r>
            <a:endParaRPr lang="pt-BR" sz="2800" dirty="0" smtClean="0"/>
          </a:p>
        </p:txBody>
      </p:sp>
      <p:pic>
        <p:nvPicPr>
          <p:cNvPr id="4098" name="Picture 2" descr="File:Mcki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2438400" cy="2133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000" smtClean="0"/>
              <a:t>1952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5616" y="2852936"/>
            <a:ext cx="3591321" cy="2909292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err="1" smtClean="0"/>
              <a:t>A.S.Douglas</a:t>
            </a:r>
            <a:r>
              <a:rPr lang="pt-BR" dirty="0" smtClean="0"/>
              <a:t> cria o primeiro jogo computacional gráfico – OXO (</a:t>
            </a:r>
            <a:r>
              <a:rPr lang="pt-BR" dirty="0" err="1" smtClean="0"/>
              <a:t>Noughts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Crosses</a:t>
            </a:r>
            <a:r>
              <a:rPr lang="pt-BR" dirty="0" smtClean="0"/>
              <a:t>). Uma versão do tradicional “Jogo da Velha”.</a:t>
            </a:r>
          </a:p>
        </p:txBody>
      </p:sp>
      <p:pic>
        <p:nvPicPr>
          <p:cNvPr id="22532" name="Picture 4" descr="Noughts And Crosse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2143125" cy="2105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1992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163616" y="2204864"/>
            <a:ext cx="3936776" cy="2304256"/>
          </a:xfrm>
        </p:spPr>
        <p:txBody>
          <a:bodyPr>
            <a:normAutofit fontScale="62500" lnSpcReduction="20000"/>
          </a:bodyPr>
          <a:lstStyle/>
          <a:p>
            <a:r>
              <a:rPr lang="pt-BR" sz="2800" dirty="0" smtClean="0"/>
              <a:t>Mortal </a:t>
            </a:r>
            <a:r>
              <a:rPr lang="pt-BR" sz="2800" dirty="0" err="1" smtClean="0"/>
              <a:t>Combat</a:t>
            </a:r>
            <a:r>
              <a:rPr lang="pt-BR" sz="2800" dirty="0" smtClean="0"/>
              <a:t> é lançado trazendo gráficos com a nova tecnologia de digitalização de imagem.</a:t>
            </a:r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2800" dirty="0" smtClean="0"/>
              <a:t>Esse novo grau de realidade, aliado a brutalidade do jogo, torna-o extremamente controverso.</a:t>
            </a:r>
          </a:p>
        </p:txBody>
      </p:sp>
      <p:pic>
        <p:nvPicPr>
          <p:cNvPr id="79876" name="Picture 4" descr="mortal_komb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0800"/>
            <a:ext cx="3048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8050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2554238"/>
            <a:ext cx="4456509" cy="353905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800" dirty="0" smtClean="0">
                <a:hlinkClick r:id="" action="ppaction://noaction"/>
              </a:rPr>
              <a:t>John Romero </a:t>
            </a:r>
            <a:r>
              <a:rPr lang="pt-BR" sz="2800" dirty="0" smtClean="0"/>
              <a:t>e </a:t>
            </a:r>
            <a:r>
              <a:rPr lang="pt-BR" sz="2800" dirty="0" smtClean="0">
                <a:hlinkClick r:id="rId2" action="ppaction://hlinksldjump"/>
              </a:rPr>
              <a:t>John </a:t>
            </a:r>
            <a:r>
              <a:rPr lang="pt-BR" sz="2800" dirty="0" err="1" smtClean="0">
                <a:hlinkClick r:id="rId2" action="ppaction://hlinksldjump"/>
              </a:rPr>
              <a:t>Carmack</a:t>
            </a:r>
            <a:r>
              <a:rPr lang="pt-BR" sz="2800" dirty="0" smtClean="0">
                <a:hlinkClick r:id="rId2" action="ppaction://hlinksldjump"/>
              </a:rPr>
              <a:t> </a:t>
            </a:r>
            <a:r>
              <a:rPr lang="pt-BR" sz="2800" dirty="0" smtClean="0"/>
              <a:t>Lançam </a:t>
            </a:r>
            <a:r>
              <a:rPr lang="pt-BR" sz="2800" dirty="0" err="1" smtClean="0"/>
              <a:t>Wolfenstein</a:t>
            </a:r>
            <a:r>
              <a:rPr lang="pt-BR" sz="2800" dirty="0" smtClean="0"/>
              <a:t> 3D. Criado pela </a:t>
            </a:r>
            <a:r>
              <a:rPr lang="pt-BR" sz="2800" dirty="0" err="1" smtClean="0"/>
              <a:t>iD</a:t>
            </a:r>
            <a:r>
              <a:rPr lang="pt-BR" sz="2800" dirty="0" smtClean="0"/>
              <a:t> Software e publicado pela </a:t>
            </a:r>
            <a:r>
              <a:rPr lang="pt-BR" sz="2800" dirty="0" err="1" smtClean="0"/>
              <a:t>Apogee</a:t>
            </a:r>
            <a:r>
              <a:rPr lang="pt-BR" sz="2800" dirty="0" smtClean="0"/>
              <a:t> Software.</a:t>
            </a:r>
          </a:p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O Jogo inaugura o gênero </a:t>
            </a:r>
            <a:r>
              <a:rPr lang="pt-BR" sz="2800" dirty="0" err="1" smtClean="0"/>
              <a:t>First</a:t>
            </a:r>
            <a:r>
              <a:rPr lang="pt-BR" sz="2800" dirty="0" smtClean="0"/>
              <a:t> Person </a:t>
            </a:r>
            <a:r>
              <a:rPr lang="pt-BR" sz="2800" dirty="0" err="1" smtClean="0"/>
              <a:t>Shooter</a:t>
            </a:r>
            <a:r>
              <a:rPr lang="pt-BR" sz="2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O jogo inspira-se em </a:t>
            </a:r>
            <a:r>
              <a:rPr lang="pt-BR" sz="2800" dirty="0" err="1" smtClean="0"/>
              <a:t>Castle</a:t>
            </a:r>
            <a:r>
              <a:rPr lang="pt-BR" sz="2800" dirty="0" smtClean="0"/>
              <a:t> </a:t>
            </a:r>
            <a:r>
              <a:rPr lang="pt-BR" sz="2800" dirty="0" err="1" smtClean="0"/>
              <a:t>Wolfenstein</a:t>
            </a:r>
            <a:r>
              <a:rPr lang="pt-BR" sz="2800" dirty="0" smtClean="0"/>
              <a:t> e em </a:t>
            </a:r>
            <a:r>
              <a:rPr lang="pt-BR" sz="2800" dirty="0" err="1" smtClean="0"/>
              <a:t>Beyond</a:t>
            </a:r>
            <a:r>
              <a:rPr lang="pt-BR" sz="2800" dirty="0" smtClean="0"/>
              <a:t> </a:t>
            </a:r>
            <a:r>
              <a:rPr lang="pt-BR" sz="2800" dirty="0" err="1" smtClean="0"/>
              <a:t>Castle</a:t>
            </a:r>
            <a:r>
              <a:rPr lang="pt-BR" sz="2800" dirty="0" smtClean="0"/>
              <a:t> </a:t>
            </a:r>
            <a:r>
              <a:rPr lang="pt-BR" sz="2800" dirty="0" err="1" smtClean="0"/>
              <a:t>Wolfenstein</a:t>
            </a:r>
            <a:r>
              <a:rPr lang="pt-BR" sz="2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Ray </a:t>
            </a:r>
            <a:r>
              <a:rPr lang="pt-BR" sz="2800" dirty="0" err="1" smtClean="0"/>
              <a:t>Casting</a:t>
            </a:r>
            <a:endParaRPr lang="pt-BR" sz="2800" dirty="0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1992</a:t>
            </a:r>
          </a:p>
        </p:txBody>
      </p:sp>
      <p:pic>
        <p:nvPicPr>
          <p:cNvPr id="78852" name="Picture 4" descr="wolf3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571750"/>
            <a:ext cx="3314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0921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775"/>
            <a:ext cx="8401050" cy="3371850"/>
          </a:xfrm>
        </p:spPr>
        <p:txBody>
          <a:bodyPr/>
          <a:lstStyle/>
          <a:p>
            <a:pPr eaLnBrk="1" hangingPunct="1"/>
            <a:r>
              <a:rPr lang="pt-BR" sz="2800" smtClean="0"/>
              <a:t>Ultima Underworld é um dos primeiros títulos a fazer uso de textura.</a:t>
            </a:r>
          </a:p>
          <a:p>
            <a:pPr eaLnBrk="1" hangingPunct="1"/>
            <a:r>
              <a:rPr lang="pt-BR" sz="2800" smtClean="0"/>
              <a:t>A Engine de Ultima Underworld  foi levemente aprimorada e usada em System Shock.</a:t>
            </a:r>
          </a:p>
          <a:p>
            <a:pPr eaLnBrk="1" hangingPunct="1"/>
            <a:r>
              <a:rPr lang="pt-BR" sz="2800" smtClean="0"/>
              <a:t>Ultima Underworld inspirou jogos como: The Elder Scrolls e Arx Fatalis.</a:t>
            </a:r>
          </a:p>
        </p:txBody>
      </p:sp>
      <p:sp>
        <p:nvSpPr>
          <p:cNvPr id="7987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1992</a:t>
            </a:r>
          </a:p>
        </p:txBody>
      </p:sp>
      <p:pic>
        <p:nvPicPr>
          <p:cNvPr id="79876" name="Imagem 3" descr="uu_view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786313"/>
            <a:ext cx="29257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5735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1993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87624" y="2247901"/>
            <a:ext cx="6840760" cy="1469132"/>
          </a:xfrm>
        </p:spPr>
        <p:txBody>
          <a:bodyPr/>
          <a:lstStyle/>
          <a:p>
            <a:r>
              <a:rPr lang="pt-BR" dirty="0" smtClean="0"/>
              <a:t>Os senadores Joe Lieberman e </a:t>
            </a:r>
            <a:r>
              <a:rPr lang="pt-BR" dirty="0" err="1" smtClean="0"/>
              <a:t>Herb</a:t>
            </a:r>
            <a:r>
              <a:rPr lang="pt-BR" dirty="0" smtClean="0"/>
              <a:t> Kohl iniciam uma investigação no Senado norte americano sobre a violência nos Games.</a:t>
            </a:r>
          </a:p>
        </p:txBody>
      </p:sp>
      <p:pic>
        <p:nvPicPr>
          <p:cNvPr id="80900" name="Picture 4" descr="video game viol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581525"/>
            <a:ext cx="1676400" cy="12033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1993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99992" y="3789040"/>
            <a:ext cx="3816424" cy="2621260"/>
          </a:xfrm>
        </p:spPr>
        <p:txBody>
          <a:bodyPr/>
          <a:lstStyle/>
          <a:p>
            <a:r>
              <a:rPr lang="pt-BR" dirty="0" smtClean="0"/>
              <a:t>Lançado DOOM.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jogo faz um imenso sucesso e obviamente desperta muita controvérsia.</a:t>
            </a:r>
          </a:p>
        </p:txBody>
      </p:sp>
      <p:pic>
        <p:nvPicPr>
          <p:cNvPr id="81924" name="Picture 4" descr="d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3312368" cy="20700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1993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99992" y="3165049"/>
            <a:ext cx="3816424" cy="262126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Cool Spot é o segundo jogo do personagem Spot da 7 </a:t>
            </a:r>
            <a:r>
              <a:rPr lang="pt-BR" dirty="0" err="1" smtClean="0"/>
              <a:t>Up</a:t>
            </a:r>
            <a:r>
              <a:rPr lang="pt-BR" dirty="0" smtClean="0"/>
              <a:t>. O personagem ainda retornará com o Jogo Spot </a:t>
            </a:r>
            <a:r>
              <a:rPr lang="pt-BR" dirty="0" err="1" smtClean="0"/>
              <a:t>Goes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Hollywood.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6146" name="Picture 2" descr="File:Cool Sp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56" y="3165049"/>
            <a:ext cx="3048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825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1993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419872" y="1930128"/>
            <a:ext cx="4809728" cy="21605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pt-BR" sz="2800" dirty="0" smtClean="0"/>
              <a:t>O Lançamento de </a:t>
            </a:r>
            <a:r>
              <a:rPr lang="pt-BR" sz="2800" dirty="0" err="1" smtClean="0"/>
              <a:t>Myst</a:t>
            </a:r>
            <a:r>
              <a:rPr lang="pt-BR" sz="28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pt-BR" sz="2800" dirty="0" smtClean="0"/>
          </a:p>
          <a:p>
            <a:pPr>
              <a:lnSpc>
                <a:spcPct val="80000"/>
              </a:lnSpc>
            </a:pPr>
            <a:r>
              <a:rPr lang="pt-BR" sz="2800" dirty="0" err="1" smtClean="0"/>
              <a:t>Myst</a:t>
            </a:r>
            <a:r>
              <a:rPr lang="pt-BR" sz="2800" dirty="0" smtClean="0"/>
              <a:t>, ao contrário do que começava a surgir na época, não é um jogo violento.</a:t>
            </a:r>
          </a:p>
          <a:p>
            <a:pPr marL="0" indent="0">
              <a:lnSpc>
                <a:spcPct val="80000"/>
              </a:lnSpc>
              <a:buNone/>
            </a:pPr>
            <a:endParaRPr lang="pt-BR" sz="2800" dirty="0" smtClean="0"/>
          </a:p>
          <a:p>
            <a:pPr>
              <a:lnSpc>
                <a:spcPct val="80000"/>
              </a:lnSpc>
            </a:pPr>
            <a:r>
              <a:rPr lang="pt-BR" sz="2800" dirty="0" smtClean="0"/>
              <a:t>O Jogo é o Best </a:t>
            </a:r>
            <a:r>
              <a:rPr lang="pt-BR" sz="2800" dirty="0" err="1" smtClean="0"/>
              <a:t>Seller</a:t>
            </a:r>
            <a:r>
              <a:rPr lang="pt-BR" sz="2800" dirty="0" smtClean="0"/>
              <a:t> de 1994.</a:t>
            </a:r>
          </a:p>
        </p:txBody>
      </p:sp>
      <p:pic>
        <p:nvPicPr>
          <p:cNvPr id="82948" name="Picture 4" descr="my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4098211"/>
            <a:ext cx="3888432" cy="2381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Lançamento de Star Fox.</a:t>
            </a:r>
          </a:p>
          <a:p>
            <a:pPr eaLnBrk="1" hangingPunct="1"/>
            <a:r>
              <a:rPr lang="pt-BR" smtClean="0"/>
              <a:t>Tridimensionalidade no console.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1993</a:t>
            </a:r>
          </a:p>
        </p:txBody>
      </p:sp>
      <p:pic>
        <p:nvPicPr>
          <p:cNvPr id="84996" name="Picture 4" descr="star-f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84538"/>
            <a:ext cx="32512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58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1994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79712" y="3501008"/>
            <a:ext cx="6264696" cy="965076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Elaborada a classificação para softwares de entretenimento: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1994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27984" y="2709515"/>
            <a:ext cx="3960440" cy="28797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pt-BR" sz="2800" dirty="0" smtClean="0"/>
              <a:t>“Hawaii High: The </a:t>
            </a:r>
            <a:r>
              <a:rPr lang="pt-BR" sz="2800" dirty="0" err="1" smtClean="0"/>
              <a:t>Mystery</a:t>
            </a:r>
            <a:r>
              <a:rPr lang="pt-BR" sz="2800" dirty="0" smtClean="0"/>
              <a:t> </a:t>
            </a:r>
            <a:r>
              <a:rPr lang="pt-BR" sz="2800" dirty="0" err="1" smtClean="0"/>
              <a:t>of</a:t>
            </a:r>
            <a:r>
              <a:rPr lang="pt-BR" sz="2800" dirty="0" smtClean="0"/>
              <a:t> </a:t>
            </a:r>
            <a:r>
              <a:rPr lang="pt-BR" sz="2800" dirty="0" err="1" smtClean="0"/>
              <a:t>the</a:t>
            </a:r>
            <a:r>
              <a:rPr lang="pt-BR" sz="2800" dirty="0" smtClean="0"/>
              <a:t> </a:t>
            </a:r>
            <a:r>
              <a:rPr lang="pt-BR" sz="2800" dirty="0" err="1" smtClean="0"/>
              <a:t>Tiki</a:t>
            </a:r>
            <a:r>
              <a:rPr lang="pt-BR" sz="2800" dirty="0" smtClean="0"/>
              <a:t>” é lançado pela </a:t>
            </a:r>
            <a:r>
              <a:rPr lang="pt-BR" sz="2800" dirty="0" err="1" smtClean="0"/>
              <a:t>Sanctuary</a:t>
            </a:r>
            <a:r>
              <a:rPr lang="pt-BR" sz="2800" dirty="0" smtClean="0"/>
              <a:t> Woods.</a:t>
            </a:r>
          </a:p>
          <a:p>
            <a:pPr marL="0" indent="0">
              <a:lnSpc>
                <a:spcPct val="80000"/>
              </a:lnSpc>
              <a:buNone/>
            </a:pPr>
            <a:endParaRPr lang="pt-BR" sz="2800" dirty="0" smtClean="0"/>
          </a:p>
          <a:p>
            <a:pPr>
              <a:lnSpc>
                <a:spcPct val="80000"/>
              </a:lnSpc>
            </a:pPr>
            <a:r>
              <a:rPr lang="pt-BR" sz="2800" dirty="0" smtClean="0"/>
              <a:t>É o primeiro jogo focado especificamente para o público feminino.</a:t>
            </a:r>
          </a:p>
          <a:p>
            <a:pPr marL="0" indent="0">
              <a:lnSpc>
                <a:spcPct val="80000"/>
              </a:lnSpc>
              <a:buNone/>
            </a:pPr>
            <a:endParaRPr lang="pt-BR" sz="2800" dirty="0" smtClean="0"/>
          </a:p>
          <a:p>
            <a:pPr>
              <a:lnSpc>
                <a:spcPct val="80000"/>
              </a:lnSpc>
            </a:pPr>
            <a:r>
              <a:rPr lang="pt-BR" sz="2800" dirty="0" smtClean="0"/>
              <a:t>Baixíssima venda.</a:t>
            </a:r>
          </a:p>
        </p:txBody>
      </p:sp>
      <p:pic>
        <p:nvPicPr>
          <p:cNvPr id="86020" name="Picture 4" descr="hawa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2879725" cy="2879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1958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87624" y="2708225"/>
            <a:ext cx="3528392" cy="295302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Willian A. </a:t>
            </a:r>
            <a:r>
              <a:rPr lang="pt-BR" dirty="0" err="1" smtClean="0"/>
              <a:t>Higinbothan</a:t>
            </a:r>
            <a:r>
              <a:rPr lang="pt-BR" dirty="0" smtClean="0"/>
              <a:t> é o primeiro americano a inventar um jogo de computador interativo: “</a:t>
            </a:r>
            <a:r>
              <a:rPr lang="pt-BR" dirty="0" err="1" smtClean="0"/>
              <a:t>Tennis</a:t>
            </a:r>
            <a:r>
              <a:rPr lang="pt-BR" dirty="0" smtClean="0"/>
              <a:t> for </a:t>
            </a:r>
            <a:r>
              <a:rPr lang="pt-BR" dirty="0" err="1" smtClean="0"/>
              <a:t>Two</a:t>
            </a:r>
            <a:r>
              <a:rPr lang="pt-BR" dirty="0" smtClean="0"/>
              <a:t>”.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err="1"/>
              <a:t>Higginbothan</a:t>
            </a:r>
            <a:r>
              <a:rPr lang="pt-BR" dirty="0"/>
              <a:t> utiliza dois osciloscópios com um circuito eletrônico para realizar a simulação.</a:t>
            </a:r>
          </a:p>
          <a:p>
            <a:endParaRPr lang="pt-BR" dirty="0" smtClean="0"/>
          </a:p>
        </p:txBody>
      </p:sp>
      <p:pic>
        <p:nvPicPr>
          <p:cNvPr id="23556" name="Picture 4" descr="TennisForTwoMach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06" y="2630307"/>
            <a:ext cx="2150489" cy="27551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3557" name="Picture 5" descr="tennisfor tw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35" y="1954560"/>
            <a:ext cx="1080120" cy="980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3559" name="AutoShape 11">
            <a:hlinkClick r:id="rId5" action="ppaction://program" highlightClick="1"/>
          </p:cNvPr>
          <p:cNvSpPr>
            <a:spLocks noChangeArrowheads="1"/>
          </p:cNvSpPr>
          <p:nvPr/>
        </p:nvSpPr>
        <p:spPr bwMode="auto">
          <a:xfrm>
            <a:off x="1908175" y="5157788"/>
            <a:ext cx="360363" cy="576262"/>
          </a:xfrm>
          <a:prstGeom prst="actionButtonDocumen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2376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Lançado novo console da Sony no Japão: Playstation.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Em seu primeiro dia consegue a marca de 100.000 consoles vendidos.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O projeto original envolvia uma parceria com a Nintendo mas o projeto acabou por desavenças contratuais.</a:t>
            </a: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1994</a:t>
            </a:r>
          </a:p>
        </p:txBody>
      </p:sp>
      <p:pic>
        <p:nvPicPr>
          <p:cNvPr id="88068" name="Picture 4" descr="play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76700"/>
            <a:ext cx="3086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747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1994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Megarace é lançado pela Cryo Interactive e apresentado por Lance Boyle (Christian Erickson).</a:t>
            </a:r>
          </a:p>
          <a:p>
            <a:pPr eaLnBrk="1" hangingPunct="1"/>
            <a:r>
              <a:rPr lang="pt-BR" smtClean="0"/>
              <a:t>Megarace faz uso de trilha pré-renderizada de filme 3D com sobreposição de modelos tridimensionais.</a:t>
            </a:r>
          </a:p>
          <a:p>
            <a:pPr eaLnBrk="1" hangingPunct="1"/>
            <a:r>
              <a:rPr lang="pt-BR" smtClean="0"/>
              <a:t>6 frases finais diferentes.</a:t>
            </a:r>
          </a:p>
        </p:txBody>
      </p:sp>
      <p:pic>
        <p:nvPicPr>
          <p:cNvPr id="89092" name="Picture 6" descr="megarac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92350"/>
            <a:ext cx="4038600" cy="3170238"/>
          </a:xfrm>
          <a:noFill/>
        </p:spPr>
      </p:pic>
    </p:spTree>
    <p:extLst>
      <p:ext uri="{BB962C8B-B14F-4D97-AF65-F5344CB8AC3E}">
        <p14:creationId xmlns:p14="http://schemas.microsoft.com/office/powerpoint/2010/main" val="2766810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1110854" y="2636912"/>
            <a:ext cx="6912768" cy="11521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dirty="0" smtClean="0"/>
              <a:t>Square </a:t>
            </a:r>
            <a:r>
              <a:rPr lang="pt-BR" sz="2000" dirty="0" err="1" smtClean="0"/>
              <a:t>Co</a:t>
            </a:r>
            <a:r>
              <a:rPr lang="pt-BR" sz="2000" dirty="0" smtClean="0"/>
              <a:t>. Lança o premiado </a:t>
            </a:r>
            <a:r>
              <a:rPr lang="pt-BR" sz="2000" dirty="0" err="1" smtClean="0"/>
              <a:t>Chrono</a:t>
            </a:r>
            <a:r>
              <a:rPr lang="pt-BR" sz="2000" dirty="0" smtClean="0"/>
              <a:t> Trigger.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dirty="0" err="1" smtClean="0"/>
              <a:t>Chrono</a:t>
            </a:r>
            <a:r>
              <a:rPr lang="pt-BR" sz="2000" dirty="0" smtClean="0"/>
              <a:t> Trigger possui diversos finais diferentes;</a:t>
            </a: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1995</a:t>
            </a:r>
          </a:p>
        </p:txBody>
      </p:sp>
      <p:pic>
        <p:nvPicPr>
          <p:cNvPr id="90116" name="Picture 4" descr="chrono trig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365625"/>
            <a:ext cx="2438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5093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>
          <a:xfrm>
            <a:off x="1115615" y="1988840"/>
            <a:ext cx="6912769" cy="23764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Sega lança o primeiro console 32-bit: Sega </a:t>
            </a:r>
            <a:r>
              <a:rPr lang="pt-BR" sz="2800" dirty="0" err="1" smtClean="0"/>
              <a:t>Saturn</a:t>
            </a:r>
            <a:r>
              <a:rPr lang="pt-BR" sz="2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O console é o primeiro a incorporar modem.</a:t>
            </a:r>
          </a:p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Os preços eram proibitivos e neste mesmo ano o Playstation já havia vendido 2 milhões de cópia só nos EUA.</a:t>
            </a: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1995</a:t>
            </a:r>
          </a:p>
        </p:txBody>
      </p:sp>
      <p:pic>
        <p:nvPicPr>
          <p:cNvPr id="91140" name="Picture 5" descr="SegaSatu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2861171" cy="215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215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Nintendo lança o primeiro console 64-bit. </a:t>
            </a:r>
          </a:p>
          <a:p>
            <a:pPr eaLnBrk="1" hangingPunct="1"/>
            <a:r>
              <a:rPr lang="pt-BR" smtClean="0"/>
              <a:t>Apesar da pressão do mercado para o uso de CDs, a Nintendo resolve usar cartuchos.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1996</a:t>
            </a:r>
          </a:p>
        </p:txBody>
      </p:sp>
      <p:pic>
        <p:nvPicPr>
          <p:cNvPr id="92164" name="Picture 5" descr="n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005263"/>
            <a:ext cx="31623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9444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1996</a:t>
            </a:r>
          </a:p>
        </p:txBody>
      </p:sp>
      <p:pic>
        <p:nvPicPr>
          <p:cNvPr id="92164" name="Picture 4" descr="tamagotchi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05" y="2852936"/>
            <a:ext cx="4140200" cy="2540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1997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74211" y="2276872"/>
            <a:ext cx="2654173" cy="4209356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>
                <a:hlinkClick r:id="" action="ppaction://noaction"/>
              </a:rPr>
              <a:t>Richard </a:t>
            </a:r>
            <a:r>
              <a:rPr lang="pt-BR" dirty="0" err="1" smtClean="0">
                <a:hlinkClick r:id="" action="ppaction://noaction"/>
              </a:rPr>
              <a:t>Garriot</a:t>
            </a:r>
            <a:r>
              <a:rPr lang="pt-BR" dirty="0" smtClean="0">
                <a:hlinkClick r:id="" action="ppaction://noaction"/>
              </a:rPr>
              <a:t> </a:t>
            </a:r>
            <a:r>
              <a:rPr lang="pt-BR" dirty="0" smtClean="0"/>
              <a:t>apresenta Ultima Online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Ultima Online é o primeiro MMORPG lançado comercialmente.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Ultima Online é citado no Guinness Book como o jogo online com o maior número de jogadores ao mesmo tempo (250.000)</a:t>
            </a:r>
          </a:p>
        </p:txBody>
      </p:sp>
      <p:pic>
        <p:nvPicPr>
          <p:cNvPr id="93188" name="Picture 5" descr="2_uo_new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4038600" cy="3033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1997</a:t>
            </a:r>
          </a:p>
        </p:txBody>
      </p:sp>
      <p:sp>
        <p:nvSpPr>
          <p:cNvPr id="94211" name="Espaço Reservado para Texto 2"/>
          <p:cNvSpPr>
            <a:spLocks noGrp="1"/>
          </p:cNvSpPr>
          <p:nvPr>
            <p:ph type="body" sz="half" idx="4294967295"/>
          </p:nvPr>
        </p:nvSpPr>
        <p:spPr>
          <a:xfrm>
            <a:off x="1115616" y="2348880"/>
            <a:ext cx="4038600" cy="1008112"/>
          </a:xfrm>
        </p:spPr>
        <p:txBody>
          <a:bodyPr/>
          <a:lstStyle/>
          <a:p>
            <a:r>
              <a:rPr lang="pt-BR" dirty="0" err="1" smtClean="0"/>
              <a:t>Dungeon</a:t>
            </a:r>
            <a:r>
              <a:rPr lang="pt-BR" dirty="0" smtClean="0"/>
              <a:t> </a:t>
            </a:r>
            <a:r>
              <a:rPr lang="pt-BR" dirty="0" err="1" smtClean="0"/>
              <a:t>Keeper</a:t>
            </a:r>
            <a:r>
              <a:rPr lang="pt-BR" dirty="0" smtClean="0"/>
              <a:t> encarna o jogador no lado do mal.</a:t>
            </a:r>
          </a:p>
        </p:txBody>
      </p:sp>
      <p:pic>
        <p:nvPicPr>
          <p:cNvPr id="94212" name="Espaço Reservado para Conteúdo 4" descr="dungeonkeeper03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3573016"/>
            <a:ext cx="4038600" cy="2524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1998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07904" y="2867871"/>
            <a:ext cx="4039096" cy="2765276"/>
          </a:xfrm>
        </p:spPr>
        <p:txBody>
          <a:bodyPr/>
          <a:lstStyle/>
          <a:p>
            <a:r>
              <a:rPr lang="pt-BR" dirty="0" smtClean="0"/>
              <a:t>Lançado </a:t>
            </a:r>
            <a:r>
              <a:rPr lang="pt-BR" dirty="0" err="1" smtClean="0"/>
              <a:t>Deer</a:t>
            </a:r>
            <a:r>
              <a:rPr lang="pt-BR" dirty="0" smtClean="0"/>
              <a:t> Hunter.</a:t>
            </a:r>
          </a:p>
          <a:p>
            <a:r>
              <a:rPr lang="pt-BR" dirty="0" smtClean="0"/>
              <a:t>O Game é voltado à não </a:t>
            </a:r>
            <a:r>
              <a:rPr lang="pt-BR" dirty="0" err="1" smtClean="0"/>
              <a:t>geeks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Game inspirou o surgimento de um novo gênero: Hunter.</a:t>
            </a:r>
          </a:p>
        </p:txBody>
      </p:sp>
      <p:pic>
        <p:nvPicPr>
          <p:cNvPr id="95236" name="Picture 4" descr="deer hu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47" y="2852936"/>
            <a:ext cx="2238375" cy="267493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2239129"/>
            <a:ext cx="4146376" cy="402411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dirty="0" smtClean="0"/>
              <a:t>Sega Dreamcast 128-bit é lançado no mercado americano.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dirty="0" smtClean="0"/>
              <a:t>Segundo a revista Popular Science: “Um dos mais importantes e inovadores produtos de 1999”.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dirty="0" smtClean="0"/>
              <a:t>15 meses antes do Playstation 2 e 3 anos antes do Game Cube e Xbox.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dirty="0" smtClean="0"/>
              <a:t>Sega abandona o mercado de consoles em 2001.</a:t>
            </a: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1999</a:t>
            </a:r>
          </a:p>
        </p:txBody>
      </p:sp>
      <p:pic>
        <p:nvPicPr>
          <p:cNvPr id="97284" name="Picture 4" descr="dreamc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43912"/>
            <a:ext cx="3024188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Imagem 4" descr="seg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94" y="2720291"/>
            <a:ext cx="1510420" cy="119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8591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1962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860032" y="2516760"/>
            <a:ext cx="3312368" cy="3144488"/>
          </a:xfr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/>
          <a:p>
            <a:r>
              <a:rPr lang="pt-BR" dirty="0" smtClean="0"/>
              <a:t>Steven Russell com seus amigos cria “</a:t>
            </a:r>
            <a:r>
              <a:rPr lang="pt-BR" dirty="0" err="1" smtClean="0"/>
              <a:t>Spacewar</a:t>
            </a:r>
            <a:r>
              <a:rPr lang="pt-BR" dirty="0" smtClean="0"/>
              <a:t>!”.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jogo rapidamente espalha-se por diversas faculdades americanas.</a:t>
            </a:r>
          </a:p>
        </p:txBody>
      </p:sp>
      <p:pic>
        <p:nvPicPr>
          <p:cNvPr id="24580" name="Picture 4" descr="spacewar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287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2663825" cy="2644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>
          <a:xfrm>
            <a:off x="4067944" y="2204863"/>
            <a:ext cx="4618856" cy="3921299"/>
          </a:xfrm>
        </p:spPr>
        <p:txBody>
          <a:bodyPr/>
          <a:lstStyle/>
          <a:p>
            <a:pPr eaLnBrk="1" hangingPunct="1"/>
            <a:r>
              <a:rPr lang="pt-BR" dirty="0" smtClean="0"/>
              <a:t>Sony lança seu console de 128-bit: Playstation 2.</a:t>
            </a:r>
          </a:p>
          <a:p>
            <a:pPr eaLnBrk="1" hangingPunct="1"/>
            <a:r>
              <a:rPr lang="pt-BR" dirty="0" smtClean="0"/>
              <a:t>Primeiro console a usar a tecnologia de DVD.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2000</a:t>
            </a:r>
          </a:p>
        </p:txBody>
      </p:sp>
      <p:pic>
        <p:nvPicPr>
          <p:cNvPr id="98308" name="Picture 7" descr="playstat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223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3090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2000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99992" y="2564904"/>
            <a:ext cx="3528392" cy="2736850"/>
          </a:xfrm>
        </p:spPr>
        <p:txBody>
          <a:bodyPr>
            <a:normAutofit fontScale="70000" lnSpcReduction="20000"/>
          </a:bodyPr>
          <a:lstStyle/>
          <a:p>
            <a:r>
              <a:rPr lang="pt-BR" sz="2800" dirty="0" smtClean="0"/>
              <a:t>Lançado The </a:t>
            </a:r>
            <a:r>
              <a:rPr lang="pt-BR" sz="2800" dirty="0" err="1" smtClean="0"/>
              <a:t>Sims</a:t>
            </a:r>
            <a:r>
              <a:rPr lang="pt-BR" sz="2800" dirty="0" smtClean="0"/>
              <a:t>. O Jogo de </a:t>
            </a:r>
            <a:r>
              <a:rPr lang="pt-BR" sz="2800" dirty="0" smtClean="0">
                <a:hlinkClick r:id="" action="ppaction://noaction"/>
              </a:rPr>
              <a:t>Will Wright </a:t>
            </a:r>
            <a:r>
              <a:rPr lang="pt-BR" sz="2800" dirty="0" smtClean="0"/>
              <a:t>tornar-se-ia o jogo mais vendido da história.</a:t>
            </a:r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2800" dirty="0" smtClean="0"/>
              <a:t>O jogo base venderia cerca de 6,4 milhões de cópias e a franquia chegaria em 54 milhões antes de 2005.</a:t>
            </a:r>
          </a:p>
        </p:txBody>
      </p:sp>
      <p:pic>
        <p:nvPicPr>
          <p:cNvPr id="98308" name="Picture 4" descr="thesi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39" y="2636913"/>
            <a:ext cx="3168352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2253202"/>
            <a:ext cx="6768752" cy="189587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pt-BR" sz="2800" dirty="0" smtClean="0"/>
              <a:t>Sega revela o </a:t>
            </a:r>
            <a:r>
              <a:rPr lang="pt-BR" sz="2800" dirty="0" err="1" smtClean="0"/>
              <a:t>SegaNet</a:t>
            </a:r>
            <a:r>
              <a:rPr lang="pt-BR" sz="2800" dirty="0" smtClean="0"/>
              <a:t>, um serviço de internet disponível para o Dreamcast.</a:t>
            </a:r>
          </a:p>
          <a:p>
            <a:pPr eaLnBrk="1" hangingPunct="1"/>
            <a:r>
              <a:rPr lang="pt-BR" sz="2800" dirty="0" smtClean="0"/>
              <a:t>Sega divulga o primeiro </a:t>
            </a:r>
            <a:r>
              <a:rPr lang="pt-BR" sz="2800" dirty="0" err="1" smtClean="0"/>
              <a:t>Multiplayer</a:t>
            </a:r>
            <a:r>
              <a:rPr lang="pt-BR" sz="2800" dirty="0" smtClean="0"/>
              <a:t> Massivo Online para console: </a:t>
            </a:r>
            <a:r>
              <a:rPr lang="pt-BR" sz="2800" dirty="0" err="1" smtClean="0"/>
              <a:t>Phantasy</a:t>
            </a:r>
            <a:r>
              <a:rPr lang="pt-BR" sz="2800" dirty="0" smtClean="0"/>
              <a:t> Star Online.</a:t>
            </a: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2000</a:t>
            </a:r>
          </a:p>
        </p:txBody>
      </p:sp>
      <p:pic>
        <p:nvPicPr>
          <p:cNvPr id="100356" name="Picture 4" descr="phantasy-star-onlin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98306"/>
            <a:ext cx="2806873" cy="210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5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Grand Thief Auto 3 rouba a cena causando sucesso e controvérsia</a:t>
            </a: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2001</a:t>
            </a:r>
          </a:p>
        </p:txBody>
      </p:sp>
      <p:pic>
        <p:nvPicPr>
          <p:cNvPr id="101380" name="Picture 4" descr="gta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141663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5788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Nintendo lança seu Game Boy advance 32-bit.</a:t>
            </a:r>
          </a:p>
          <a:p>
            <a:pPr eaLnBrk="1" hangingPunct="1"/>
            <a:r>
              <a:rPr lang="pt-BR" smtClean="0"/>
              <a:t>É o primeiro sistema a permitir o uso de conexão com telefone wireless para obter acesso a internet.</a:t>
            </a: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2001</a:t>
            </a:r>
          </a:p>
        </p:txBody>
      </p:sp>
      <p:pic>
        <p:nvPicPr>
          <p:cNvPr id="103428" name="Picture 5" descr="Game Boy Adv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49725"/>
            <a:ext cx="2743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028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2248347"/>
            <a:ext cx="6768752" cy="3877815"/>
          </a:xfrm>
        </p:spPr>
        <p:txBody>
          <a:bodyPr/>
          <a:lstStyle/>
          <a:p>
            <a:pPr eaLnBrk="1" hangingPunct="1"/>
            <a:r>
              <a:rPr lang="pt-BR" dirty="0" smtClean="0"/>
              <a:t>Nintendo lança o pequeno Game Cube.</a:t>
            </a:r>
          </a:p>
          <a:p>
            <a:pPr eaLnBrk="1" hangingPunct="1"/>
            <a:r>
              <a:rPr lang="pt-BR" dirty="0" smtClean="0"/>
              <a:t>É o primeiro sistema a usar </a:t>
            </a:r>
            <a:r>
              <a:rPr lang="pt-BR" dirty="0" err="1" smtClean="0"/>
              <a:t>mini-discos</a:t>
            </a:r>
            <a:r>
              <a:rPr lang="pt-BR" dirty="0" smtClean="0"/>
              <a:t> ópticos para armazenar games.</a:t>
            </a: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2001</a:t>
            </a:r>
          </a:p>
        </p:txBody>
      </p:sp>
      <p:pic>
        <p:nvPicPr>
          <p:cNvPr id="104452" name="Picture 4" descr="game_cube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778" y="3933056"/>
            <a:ext cx="3359765" cy="2519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314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2376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Entrando no mercado de Consoles, Microsoft lança seu XBox.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Primeiro a possuir HD similar ao usado em PC’s.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Primeiro a ter total suporte a HDTV.</a:t>
            </a: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2001</a:t>
            </a:r>
          </a:p>
        </p:txBody>
      </p:sp>
      <p:pic>
        <p:nvPicPr>
          <p:cNvPr id="105476" name="Picture 5" descr="x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05263"/>
            <a:ext cx="234791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875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2001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23928" y="2060848"/>
            <a:ext cx="4038600" cy="4497388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 smtClean="0"/>
              <a:t>Black &amp; White traz uma nova visão sobre a IA dos jogos.</a:t>
            </a:r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2800" dirty="0" smtClean="0"/>
              <a:t>Black &amp; White traz uma nova perspectiva de Interface.</a:t>
            </a:r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2800" dirty="0" smtClean="0"/>
              <a:t>Black &amp; White adaptava-se ao estilo de jogar do jogador.</a:t>
            </a:r>
          </a:p>
        </p:txBody>
      </p:sp>
      <p:pic>
        <p:nvPicPr>
          <p:cNvPr id="101380" name="Picture 5" descr="BW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2656520" cy="2125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2002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3968" y="2492623"/>
            <a:ext cx="3945632" cy="27368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pt-BR" sz="2800" dirty="0" err="1" smtClean="0"/>
              <a:t>America’s</a:t>
            </a:r>
            <a:r>
              <a:rPr lang="pt-BR" sz="2800" dirty="0" smtClean="0"/>
              <a:t> </a:t>
            </a:r>
            <a:r>
              <a:rPr lang="pt-BR" sz="2800" dirty="0" err="1" smtClean="0"/>
              <a:t>Army</a:t>
            </a:r>
            <a:r>
              <a:rPr lang="pt-BR" sz="2800" dirty="0" smtClean="0"/>
              <a:t> é uma tentativa de atrair novos recrutas para as forças armadas norte americanas. O jogo custou cerca de 6 milhões de dólares e foi distribuído gratuitamente.</a:t>
            </a:r>
          </a:p>
          <a:p>
            <a:pPr marL="0" indent="0">
              <a:lnSpc>
                <a:spcPct val="90000"/>
              </a:lnSpc>
              <a:buNone/>
            </a:pPr>
            <a:endParaRPr lang="pt-BR" sz="2800" dirty="0" smtClean="0"/>
          </a:p>
          <a:p>
            <a:pPr>
              <a:lnSpc>
                <a:spcPct val="90000"/>
              </a:lnSpc>
            </a:pPr>
            <a:r>
              <a:rPr lang="pt-BR" sz="2800" dirty="0" smtClean="0"/>
              <a:t>O jogo chegou a tornar-se o jogo online mais jogado em seu estilo nos EUA.</a:t>
            </a:r>
          </a:p>
        </p:txBody>
      </p:sp>
      <p:pic>
        <p:nvPicPr>
          <p:cNvPr id="105476" name="Picture 4" descr="americasar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28" y="2924944"/>
            <a:ext cx="3390900" cy="2371725"/>
          </a:xfrm>
          <a:prstGeom prst="rect">
            <a:avLst/>
          </a:prstGeom>
          <a:noFill/>
          <a:ln>
            <a:noFill/>
          </a:ln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2003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5616" y="1988840"/>
            <a:ext cx="6840760" cy="2171700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9-11 </a:t>
            </a:r>
            <a:r>
              <a:rPr lang="pt-BR" dirty="0" err="1" smtClean="0"/>
              <a:t>survivor</a:t>
            </a:r>
            <a:r>
              <a:rPr lang="pt-BR" dirty="0" smtClean="0"/>
              <a:t> é uma simulação semelhante a um jogo.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9-11 </a:t>
            </a:r>
            <a:r>
              <a:rPr lang="pt-BR" dirty="0" err="1" smtClean="0"/>
              <a:t>survivor</a:t>
            </a:r>
            <a:r>
              <a:rPr lang="pt-BR" dirty="0" smtClean="0"/>
              <a:t> é uma expressão, uma experiência, uma catarse.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A simulação faz uso da </a:t>
            </a:r>
            <a:r>
              <a:rPr lang="pt-BR" dirty="0" err="1" smtClean="0"/>
              <a:t>Unreal</a:t>
            </a:r>
            <a:r>
              <a:rPr lang="pt-BR" dirty="0" smtClean="0"/>
              <a:t> Game </a:t>
            </a:r>
            <a:r>
              <a:rPr lang="pt-BR" dirty="0" err="1" smtClean="0"/>
              <a:t>Engine</a:t>
            </a:r>
            <a:endParaRPr lang="pt-BR" dirty="0" smtClean="0"/>
          </a:p>
        </p:txBody>
      </p:sp>
      <p:pic>
        <p:nvPicPr>
          <p:cNvPr id="106500" name="Picture 5" descr="Shot25smal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05064"/>
            <a:ext cx="2898775" cy="217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1968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640" y="2204864"/>
            <a:ext cx="3384376" cy="259231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t-BR" sz="2000" dirty="0" smtClean="0"/>
              <a:t>Ralph H. </a:t>
            </a:r>
            <a:r>
              <a:rPr lang="pt-BR" sz="2000" dirty="0" err="1" smtClean="0"/>
              <a:t>Baer</a:t>
            </a:r>
            <a:r>
              <a:rPr lang="pt-BR" sz="2000" dirty="0" smtClean="0"/>
              <a:t> dá entrada na patente denominada “</a:t>
            </a:r>
            <a:r>
              <a:rPr lang="pt-BR" sz="2000" dirty="0" err="1" smtClean="0"/>
              <a:t>Television</a:t>
            </a:r>
            <a:r>
              <a:rPr lang="pt-BR" sz="2000" dirty="0" smtClean="0"/>
              <a:t> </a:t>
            </a:r>
            <a:r>
              <a:rPr lang="pt-BR" sz="2000" dirty="0" err="1" smtClean="0"/>
              <a:t>Gaming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Training </a:t>
            </a:r>
            <a:r>
              <a:rPr lang="pt-BR" sz="2000" dirty="0" err="1" smtClean="0"/>
              <a:t>Apparatus</a:t>
            </a:r>
            <a:r>
              <a:rPr lang="pt-BR" sz="2000" dirty="0" smtClean="0"/>
              <a:t>” (#3,728,480) e tenta vender seu </a:t>
            </a:r>
            <a:r>
              <a:rPr lang="pt-BR" sz="2000" dirty="0" err="1" smtClean="0"/>
              <a:t>video-game</a:t>
            </a:r>
            <a:r>
              <a:rPr lang="pt-BR" sz="2000" dirty="0" smtClean="0"/>
              <a:t> Brown Box.</a:t>
            </a:r>
          </a:p>
          <a:p>
            <a:pPr marL="0" indent="0">
              <a:lnSpc>
                <a:spcPct val="80000"/>
              </a:lnSpc>
              <a:buNone/>
            </a:pPr>
            <a:endParaRPr lang="pt-BR" sz="2000" dirty="0" smtClean="0"/>
          </a:p>
          <a:p>
            <a:pPr>
              <a:lnSpc>
                <a:spcPct val="80000"/>
              </a:lnSpc>
            </a:pPr>
            <a:r>
              <a:rPr lang="pt-BR" sz="2000" dirty="0" smtClean="0"/>
              <a:t>Sua patente será reconhecida em 1973.</a:t>
            </a:r>
          </a:p>
          <a:p>
            <a:pPr>
              <a:lnSpc>
                <a:spcPct val="80000"/>
              </a:lnSpc>
            </a:pPr>
            <a:endParaRPr lang="pt-BR" sz="2000" dirty="0" smtClean="0"/>
          </a:p>
        </p:txBody>
      </p:sp>
      <p:pic>
        <p:nvPicPr>
          <p:cNvPr id="25604" name="Picture 4" descr="Ralph Ba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2592288" cy="1726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612701"/>
          </a:xfrm>
        </p:spPr>
        <p:txBody>
          <a:bodyPr/>
          <a:lstStyle/>
          <a:p>
            <a:r>
              <a:rPr lang="pt-BR" dirty="0" smtClean="0"/>
              <a:t>World of Warcraft, com mais de 10.2 milhões de jogadores, estabelece um novo padrão na indústria criando novas linhas guias e novo parâmetros para o mercado de MMO.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2004</a:t>
            </a:r>
            <a:endParaRPr lang="pt-BR" dirty="0"/>
          </a:p>
        </p:txBody>
      </p:sp>
      <p:pic>
        <p:nvPicPr>
          <p:cNvPr id="2050" name="Picture 2" descr="http://filmesegames.com.br/wp-content/uploads/2012/07/wow-screensh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3104927" cy="232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8926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Nintendo lança o Nintendo DS.</a:t>
            </a:r>
          </a:p>
          <a:p>
            <a:pPr eaLnBrk="1" hangingPunct="1"/>
            <a:r>
              <a:rPr lang="pt-BR" smtClean="0"/>
              <a:t>O console possui duas telas, uma podendo ser usada como touch screen.</a:t>
            </a: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2004</a:t>
            </a:r>
          </a:p>
        </p:txBody>
      </p:sp>
      <p:pic>
        <p:nvPicPr>
          <p:cNvPr id="108548" name="Picture 6" descr="nontend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57563"/>
            <a:ext cx="453707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7680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Sony lança seu primeiro console portátil, o PSP.</a:t>
            </a: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2005</a:t>
            </a:r>
          </a:p>
        </p:txBody>
      </p:sp>
      <p:pic>
        <p:nvPicPr>
          <p:cNvPr id="109572" name="Picture 4" descr="P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84538"/>
            <a:ext cx="44640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797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Guitar Hero populariza os jogos baseados em ritmo.</a:t>
            </a:r>
          </a:p>
        </p:txBody>
      </p:sp>
      <p:sp>
        <p:nvSpPr>
          <p:cNvPr id="11059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2005</a:t>
            </a:r>
          </a:p>
        </p:txBody>
      </p:sp>
      <p:pic>
        <p:nvPicPr>
          <p:cNvPr id="110596" name="Imagem 3" descr="guitar_hero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125788"/>
            <a:ext cx="4786312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5035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2005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5615" y="2276872"/>
            <a:ext cx="7363221" cy="3590231"/>
          </a:xfrm>
        </p:spPr>
        <p:txBody>
          <a:bodyPr/>
          <a:lstStyle/>
          <a:p>
            <a:r>
              <a:rPr lang="pt-BR" dirty="0" smtClean="0"/>
              <a:t>Microsoft lança </a:t>
            </a:r>
            <a:r>
              <a:rPr lang="pt-BR" dirty="0" err="1" smtClean="0"/>
              <a:t>XBox</a:t>
            </a:r>
            <a:r>
              <a:rPr lang="pt-BR" dirty="0" smtClean="0"/>
              <a:t> 360.</a:t>
            </a:r>
          </a:p>
        </p:txBody>
      </p:sp>
      <p:pic>
        <p:nvPicPr>
          <p:cNvPr id="110596" name="Picture 5" descr="xbox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79576"/>
            <a:ext cx="26574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2006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1967" y="5445223"/>
            <a:ext cx="4032448" cy="504057"/>
          </a:xfrm>
        </p:spPr>
        <p:txBody>
          <a:bodyPr/>
          <a:lstStyle/>
          <a:p>
            <a:r>
              <a:rPr lang="pt-BR" dirty="0" smtClean="0"/>
              <a:t>Sony lança Playstation 3.</a:t>
            </a:r>
          </a:p>
        </p:txBody>
      </p:sp>
      <p:pic>
        <p:nvPicPr>
          <p:cNvPr id="111620" name="Picture 4" descr="playstati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2" y="2060848"/>
            <a:ext cx="2945857" cy="414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2006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5616" y="1988840"/>
            <a:ext cx="7113984" cy="11521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dirty="0" smtClean="0"/>
              <a:t>Nintendo lança WII.</a:t>
            </a:r>
          </a:p>
          <a:p>
            <a:pPr>
              <a:lnSpc>
                <a:spcPct val="80000"/>
              </a:lnSpc>
            </a:pPr>
            <a:r>
              <a:rPr lang="pt-BR" dirty="0" smtClean="0"/>
              <a:t>O </a:t>
            </a:r>
            <a:r>
              <a:rPr lang="pt-BR" dirty="0" err="1" smtClean="0"/>
              <a:t>vídeo-game</a:t>
            </a:r>
            <a:r>
              <a:rPr lang="pt-BR" dirty="0" smtClean="0"/>
              <a:t> traz gráficos mais pobres que os concorrentes e processamento mais vagaroso.</a:t>
            </a:r>
          </a:p>
        </p:txBody>
      </p:sp>
      <p:pic>
        <p:nvPicPr>
          <p:cNvPr id="112644" name="Picture 4" descr="nintendo w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38" y="3023211"/>
            <a:ext cx="3751262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86446" y="2996952"/>
            <a:ext cx="3556992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Nintendo afirma que seu foco está no Game Play.</a:t>
            </a:r>
          </a:p>
          <a:p>
            <a:r>
              <a:rPr lang="pt-BR" dirty="0"/>
              <a:t>Controle revolucionário muda a forma de interação.</a:t>
            </a:r>
          </a:p>
          <a:p>
            <a:r>
              <a:rPr lang="pt-BR" dirty="0" err="1"/>
              <a:t>Vídeo-game</a:t>
            </a:r>
            <a:r>
              <a:rPr lang="pt-BR" dirty="0"/>
              <a:t> lançado a um preço muito menor.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Locoroco consolida designs inovadores e criativos.</a:t>
            </a:r>
          </a:p>
        </p:txBody>
      </p:sp>
      <p:sp>
        <p:nvSpPr>
          <p:cNvPr id="11673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2006</a:t>
            </a:r>
          </a:p>
        </p:txBody>
      </p:sp>
      <p:pic>
        <p:nvPicPr>
          <p:cNvPr id="116740" name="Imagem 3" descr="ignlo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214688"/>
            <a:ext cx="6429375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046902"/>
      </p:ext>
    </p:extLst>
  </p:cSld>
  <p:clrMapOvr>
    <a:masterClrMapping/>
  </p:clrMapOvr>
  <p:transition spd="slow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smtClean="0"/>
              <a:t>2007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15816" y="2247901"/>
            <a:ext cx="3733800" cy="605036"/>
          </a:xfrm>
        </p:spPr>
        <p:txBody>
          <a:bodyPr>
            <a:normAutofit fontScale="85000" lnSpcReduction="20000"/>
          </a:bodyPr>
          <a:lstStyle/>
          <a:p>
            <a:r>
              <a:rPr lang="pt-BR" dirty="0" err="1" smtClean="0">
                <a:hlinkClick r:id="rId2"/>
              </a:rPr>
              <a:t>Flow</a:t>
            </a:r>
            <a:r>
              <a:rPr lang="pt-BR" dirty="0" smtClean="0"/>
              <a:t> de </a:t>
            </a:r>
            <a:r>
              <a:rPr lang="pt-BR" dirty="0" err="1" smtClean="0"/>
              <a:t>Jenova</a:t>
            </a:r>
            <a:r>
              <a:rPr lang="pt-BR" dirty="0" smtClean="0"/>
              <a:t> Chen chega ao PS3.</a:t>
            </a:r>
          </a:p>
        </p:txBody>
      </p:sp>
      <p:pic>
        <p:nvPicPr>
          <p:cNvPr id="114692" name="Picture 4" descr="f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3733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2228850"/>
          </a:xfrm>
        </p:spPr>
        <p:txBody>
          <a:bodyPr/>
          <a:lstStyle/>
          <a:p>
            <a:pPr eaLnBrk="1" hangingPunct="1"/>
            <a:r>
              <a:rPr lang="pt-BR" smtClean="0"/>
              <a:t>Crysis estripa nossas máquinas e nos dá uma nova visão sobre as novas possibilidades tecnológicas.</a:t>
            </a:r>
          </a:p>
        </p:txBody>
      </p:sp>
      <p:sp>
        <p:nvSpPr>
          <p:cNvPr id="11776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2007</a:t>
            </a:r>
          </a:p>
        </p:txBody>
      </p:sp>
      <p:pic>
        <p:nvPicPr>
          <p:cNvPr id="117764" name="Imagem 3" descr="crysis_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482975"/>
            <a:ext cx="450056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7872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3">
        <a:dk1>
          <a:srgbClr val="CC3300"/>
        </a:dk1>
        <a:lt1>
          <a:srgbClr val="FFFFFF"/>
        </a:lt1>
        <a:dk2>
          <a:srgbClr val="6699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AE2A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14">
        <a:dk1>
          <a:srgbClr val="669900"/>
        </a:dk1>
        <a:lt1>
          <a:srgbClr val="FFFFFF"/>
        </a:lt1>
        <a:dk2>
          <a:srgbClr val="3366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682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15">
        <a:dk1>
          <a:srgbClr val="669900"/>
        </a:dk1>
        <a:lt1>
          <a:srgbClr val="FFFFFF"/>
        </a:lt1>
        <a:dk2>
          <a:srgbClr val="336699"/>
        </a:dk2>
        <a:lt2>
          <a:srgbClr val="3366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682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16">
        <a:dk1>
          <a:srgbClr val="336600"/>
        </a:dk1>
        <a:lt1>
          <a:srgbClr val="FFFFFF"/>
        </a:lt1>
        <a:dk2>
          <a:srgbClr val="336699"/>
        </a:dk2>
        <a:lt2>
          <a:srgbClr val="3366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56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ersonalizar design">
  <a:themeElements>
    <a:clrScheme name="">
      <a:dk1>
        <a:srgbClr val="FFFFFF"/>
      </a:dk1>
      <a:lt1>
        <a:srgbClr val="FFFFFF"/>
      </a:lt1>
      <a:dk2>
        <a:srgbClr val="FFFF00"/>
      </a:dk2>
      <a:lt2>
        <a:srgbClr val="3366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3">
        <a:dk1>
          <a:srgbClr val="CC3300"/>
        </a:dk1>
        <a:lt1>
          <a:srgbClr val="FFFFFF"/>
        </a:lt1>
        <a:dk2>
          <a:srgbClr val="6699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AE2A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14">
        <a:dk1>
          <a:srgbClr val="669900"/>
        </a:dk1>
        <a:lt1>
          <a:srgbClr val="FFFFFF"/>
        </a:lt1>
        <a:dk2>
          <a:srgbClr val="3366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682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15">
        <a:dk1>
          <a:srgbClr val="669900"/>
        </a:dk1>
        <a:lt1>
          <a:srgbClr val="FFFFFF"/>
        </a:lt1>
        <a:dk2>
          <a:srgbClr val="336699"/>
        </a:dk2>
        <a:lt2>
          <a:srgbClr val="3366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682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16">
        <a:dk1>
          <a:srgbClr val="336600"/>
        </a:dk1>
        <a:lt1>
          <a:srgbClr val="FFFFFF"/>
        </a:lt1>
        <a:dk2>
          <a:srgbClr val="336699"/>
        </a:dk2>
        <a:lt2>
          <a:srgbClr val="3366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56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3225</TotalTime>
  <Words>3543</Words>
  <Application>Microsoft Office PowerPoint</Application>
  <PresentationFormat>On-screen Show (4:3)</PresentationFormat>
  <Paragraphs>437</Paragraphs>
  <Slides>107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107</vt:i4>
      </vt:variant>
    </vt:vector>
  </HeadingPairs>
  <TitlesOfParts>
    <vt:vector size="110" baseType="lpstr">
      <vt:lpstr>Personalizar design</vt:lpstr>
      <vt:lpstr>2_Personalizar design</vt:lpstr>
      <vt:lpstr>Capa Dura</vt:lpstr>
      <vt:lpstr>História</vt:lpstr>
      <vt:lpstr>1889</vt:lpstr>
      <vt:lpstr>1940</vt:lpstr>
      <vt:lpstr>1947</vt:lpstr>
      <vt:lpstr>1949</vt:lpstr>
      <vt:lpstr>1952</vt:lpstr>
      <vt:lpstr>1958</vt:lpstr>
      <vt:lpstr>1962</vt:lpstr>
      <vt:lpstr>1968</vt:lpstr>
      <vt:lpstr>1971</vt:lpstr>
      <vt:lpstr>1971</vt:lpstr>
      <vt:lpstr>1972</vt:lpstr>
      <vt:lpstr>1972</vt:lpstr>
      <vt:lpstr>1972</vt:lpstr>
      <vt:lpstr>1973</vt:lpstr>
      <vt:lpstr>1975</vt:lpstr>
      <vt:lpstr>1976</vt:lpstr>
      <vt:lpstr>1976</vt:lpstr>
      <vt:lpstr>1976</vt:lpstr>
      <vt:lpstr>1978</vt:lpstr>
      <vt:lpstr>1978</vt:lpstr>
      <vt:lpstr>1978</vt:lpstr>
      <vt:lpstr>1978</vt:lpstr>
      <vt:lpstr>1979</vt:lpstr>
      <vt:lpstr>1979</vt:lpstr>
      <vt:lpstr>1980</vt:lpstr>
      <vt:lpstr>1980</vt:lpstr>
      <vt:lpstr>1980</vt:lpstr>
      <vt:lpstr>1981</vt:lpstr>
      <vt:lpstr>1981</vt:lpstr>
      <vt:lpstr>1981</vt:lpstr>
      <vt:lpstr>1981</vt:lpstr>
      <vt:lpstr>1981</vt:lpstr>
      <vt:lpstr>1982</vt:lpstr>
      <vt:lpstr>1983</vt:lpstr>
      <vt:lpstr>1983</vt:lpstr>
      <vt:lpstr>1983</vt:lpstr>
      <vt:lpstr>1983</vt:lpstr>
      <vt:lpstr>1983</vt:lpstr>
      <vt:lpstr>1983</vt:lpstr>
      <vt:lpstr>1983</vt:lpstr>
      <vt:lpstr>1984</vt:lpstr>
      <vt:lpstr>1984</vt:lpstr>
      <vt:lpstr>1984</vt:lpstr>
      <vt:lpstr>1985</vt:lpstr>
      <vt:lpstr>1986</vt:lpstr>
      <vt:lpstr>1986</vt:lpstr>
      <vt:lpstr>1987</vt:lpstr>
      <vt:lpstr>1988</vt:lpstr>
      <vt:lpstr>1989</vt:lpstr>
      <vt:lpstr>1989</vt:lpstr>
      <vt:lpstr>1989</vt:lpstr>
      <vt:lpstr>1989</vt:lpstr>
      <vt:lpstr>1989</vt:lpstr>
      <vt:lpstr>1989</vt:lpstr>
      <vt:lpstr>1990</vt:lpstr>
      <vt:lpstr>1990</vt:lpstr>
      <vt:lpstr>1991</vt:lpstr>
      <vt:lpstr>1992</vt:lpstr>
      <vt:lpstr>1992</vt:lpstr>
      <vt:lpstr>1992</vt:lpstr>
      <vt:lpstr>1992</vt:lpstr>
      <vt:lpstr>1993</vt:lpstr>
      <vt:lpstr>1993</vt:lpstr>
      <vt:lpstr>1993</vt:lpstr>
      <vt:lpstr>1993</vt:lpstr>
      <vt:lpstr>1993</vt:lpstr>
      <vt:lpstr>1994</vt:lpstr>
      <vt:lpstr>1994</vt:lpstr>
      <vt:lpstr>1994</vt:lpstr>
      <vt:lpstr>1994</vt:lpstr>
      <vt:lpstr>1995</vt:lpstr>
      <vt:lpstr>1995</vt:lpstr>
      <vt:lpstr>1996</vt:lpstr>
      <vt:lpstr>1996</vt:lpstr>
      <vt:lpstr>1997</vt:lpstr>
      <vt:lpstr>1997</vt:lpstr>
      <vt:lpstr>1998</vt:lpstr>
      <vt:lpstr>1999</vt:lpstr>
      <vt:lpstr>2000</vt:lpstr>
      <vt:lpstr>2000</vt:lpstr>
      <vt:lpstr>2000</vt:lpstr>
      <vt:lpstr>2001</vt:lpstr>
      <vt:lpstr>2001</vt:lpstr>
      <vt:lpstr>2001</vt:lpstr>
      <vt:lpstr>2001</vt:lpstr>
      <vt:lpstr>2001</vt:lpstr>
      <vt:lpstr>2002</vt:lpstr>
      <vt:lpstr>2003</vt:lpstr>
      <vt:lpstr>2004</vt:lpstr>
      <vt:lpstr>2004</vt:lpstr>
      <vt:lpstr>2005</vt:lpstr>
      <vt:lpstr>2005</vt:lpstr>
      <vt:lpstr>2005</vt:lpstr>
      <vt:lpstr>2006</vt:lpstr>
      <vt:lpstr>2006</vt:lpstr>
      <vt:lpstr>2006</vt:lpstr>
      <vt:lpstr>2007</vt:lpstr>
      <vt:lpstr>2007</vt:lpstr>
      <vt:lpstr>2008</vt:lpstr>
      <vt:lpstr>2009</vt:lpstr>
      <vt:lpstr>2010</vt:lpstr>
      <vt:lpstr>2011</vt:lpstr>
      <vt:lpstr>2012</vt:lpstr>
      <vt:lpstr>2012</vt:lpstr>
      <vt:lpstr>2013 ou 2014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do Game Design</dc:title>
  <dc:creator>Yves</dc:creator>
  <cp:lastModifiedBy>Yves</cp:lastModifiedBy>
  <cp:revision>241</cp:revision>
  <dcterms:created xsi:type="dcterms:W3CDTF">2007-01-06T03:03:00Z</dcterms:created>
  <dcterms:modified xsi:type="dcterms:W3CDTF">2013-04-05T20:06:24Z</dcterms:modified>
</cp:coreProperties>
</file>