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99" r:id="rId3"/>
    <p:sldId id="365" r:id="rId4"/>
    <p:sldId id="379" r:id="rId5"/>
    <p:sldId id="380" r:id="rId6"/>
    <p:sldId id="381" r:id="rId7"/>
    <p:sldId id="382" r:id="rId8"/>
    <p:sldId id="383" r:id="rId9"/>
    <p:sldId id="384" r:id="rId10"/>
    <p:sldId id="385" r:id="rId11"/>
    <p:sldId id="300" r:id="rId12"/>
    <p:sldId id="368" r:id="rId13"/>
    <p:sldId id="367" r:id="rId14"/>
    <p:sldId id="369" r:id="rId15"/>
    <p:sldId id="370" r:id="rId16"/>
    <p:sldId id="371" r:id="rId17"/>
    <p:sldId id="372" r:id="rId18"/>
    <p:sldId id="373" r:id="rId19"/>
    <p:sldId id="366" r:id="rId20"/>
    <p:sldId id="374" r:id="rId21"/>
    <p:sldId id="375" r:id="rId22"/>
    <p:sldId id="376" r:id="rId23"/>
    <p:sldId id="377" r:id="rId24"/>
    <p:sldId id="378" r:id="rId25"/>
    <p:sldId id="297"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75971" autoAdjust="0"/>
  </p:normalViewPr>
  <p:slideViewPr>
    <p:cSldViewPr>
      <p:cViewPr>
        <p:scale>
          <a:sx n="100" d="100"/>
          <a:sy n="100" d="100"/>
        </p:scale>
        <p:origin x="-7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2DF458-27EE-42B6-9D7A-B483219AE28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BR"/>
        </a:p>
      </dgm:t>
    </dgm:pt>
    <dgm:pt modelId="{46D648D8-E22D-40D1-8C26-CF38FC07FDA7}">
      <dgm:prSet phldrT="[Texto]"/>
      <dgm:spPr/>
      <dgm:t>
        <a:bodyPr/>
        <a:lstStyle/>
        <a:p>
          <a:r>
            <a:rPr lang="pt-BR" dirty="0" smtClean="0"/>
            <a:t>Visual</a:t>
          </a:r>
          <a:endParaRPr lang="pt-BR" dirty="0"/>
        </a:p>
      </dgm:t>
    </dgm:pt>
    <dgm:pt modelId="{B41C7C93-5A82-47CE-A443-11CF8945B4EF}" type="parTrans" cxnId="{B70FAED3-DE27-4756-B313-4B9FE27ABE7B}">
      <dgm:prSet/>
      <dgm:spPr/>
      <dgm:t>
        <a:bodyPr/>
        <a:lstStyle/>
        <a:p>
          <a:endParaRPr lang="pt-BR"/>
        </a:p>
      </dgm:t>
    </dgm:pt>
    <dgm:pt modelId="{F5FE44EA-4A67-4B55-AAA0-235EAD0FBBC4}" type="sibTrans" cxnId="{B70FAED3-DE27-4756-B313-4B9FE27ABE7B}">
      <dgm:prSet/>
      <dgm:spPr/>
      <dgm:t>
        <a:bodyPr/>
        <a:lstStyle/>
        <a:p>
          <a:endParaRPr lang="pt-BR"/>
        </a:p>
      </dgm:t>
    </dgm:pt>
    <dgm:pt modelId="{DB71C0AC-5EFF-466E-AB52-CDACEEEA91DF}">
      <dgm:prSet phldrT="[Texto]"/>
      <dgm:spPr/>
      <dgm:t>
        <a:bodyPr/>
        <a:lstStyle/>
        <a:p>
          <a:r>
            <a:rPr lang="pt-BR" dirty="0" smtClean="0"/>
            <a:t>Deficiências visuais, incluindo cegueira, vários tipos comuns de baixa visão e baixa acuidade visual, vários tipos de daltonismo;</a:t>
          </a:r>
          <a:endParaRPr lang="pt-BR" dirty="0"/>
        </a:p>
      </dgm:t>
    </dgm:pt>
    <dgm:pt modelId="{A9F501F2-1FA9-4EA5-AA38-78B5120A9A52}" type="parTrans" cxnId="{EEFAC945-AB67-478A-A5D8-9C082C17D312}">
      <dgm:prSet/>
      <dgm:spPr/>
      <dgm:t>
        <a:bodyPr/>
        <a:lstStyle/>
        <a:p>
          <a:endParaRPr lang="pt-BR"/>
        </a:p>
      </dgm:t>
    </dgm:pt>
    <dgm:pt modelId="{1E7174FD-EBC4-4A6A-99CB-2D46F0783175}" type="sibTrans" cxnId="{EEFAC945-AB67-478A-A5D8-9C082C17D312}">
      <dgm:prSet/>
      <dgm:spPr/>
      <dgm:t>
        <a:bodyPr/>
        <a:lstStyle/>
        <a:p>
          <a:endParaRPr lang="pt-BR"/>
        </a:p>
      </dgm:t>
    </dgm:pt>
    <dgm:pt modelId="{36843AC0-C4E1-48B6-AB5D-B9CABB9F070E}">
      <dgm:prSet phldrT="[Texto]"/>
      <dgm:spPr/>
      <dgm:t>
        <a:bodyPr/>
        <a:lstStyle/>
        <a:p>
          <a:r>
            <a:rPr lang="pt-BR" dirty="0" smtClean="0"/>
            <a:t>Motora / Mobilidade</a:t>
          </a:r>
          <a:endParaRPr lang="pt-BR" dirty="0"/>
        </a:p>
      </dgm:t>
    </dgm:pt>
    <dgm:pt modelId="{8FDB5DD8-EA1C-4872-BCFC-2C7A9647EE6D}" type="parTrans" cxnId="{46EF645B-59B5-436A-A813-29D8FD48C258}">
      <dgm:prSet/>
      <dgm:spPr/>
      <dgm:t>
        <a:bodyPr/>
        <a:lstStyle/>
        <a:p>
          <a:endParaRPr lang="pt-BR"/>
        </a:p>
      </dgm:t>
    </dgm:pt>
    <dgm:pt modelId="{1987B416-800A-4948-9FC5-44C1C9423907}" type="sibTrans" cxnId="{46EF645B-59B5-436A-A813-29D8FD48C258}">
      <dgm:prSet/>
      <dgm:spPr/>
      <dgm:t>
        <a:bodyPr/>
        <a:lstStyle/>
        <a:p>
          <a:endParaRPr lang="pt-BR"/>
        </a:p>
      </dgm:t>
    </dgm:pt>
    <dgm:pt modelId="{138B84DD-4A8F-4AD7-9AD7-160B881CD3CB}">
      <dgm:prSet phldrT="[Texto]"/>
      <dgm:spPr/>
      <dgm:t>
        <a:bodyPr/>
        <a:lstStyle/>
        <a:p>
          <a:r>
            <a:rPr lang="pt-BR" dirty="0" smtClean="0"/>
            <a:t>Por exemplo, dificuldade ou impossibilidade de utilizar as mãos, incluindo tremores, lentidão muscular, perda ou baixo controle muscular, entre outras, devidas a condições tais como doença de Parkinson, distrofia muscular, paralisia cerebral, acidente vascular cerebral;</a:t>
          </a:r>
          <a:endParaRPr lang="pt-BR" dirty="0"/>
        </a:p>
      </dgm:t>
    </dgm:pt>
    <dgm:pt modelId="{E8E468AC-F7D0-4285-98D5-1BA1DB3D05E5}" type="parTrans" cxnId="{A91A3F99-0A47-4FE5-A48A-10C1E7F94950}">
      <dgm:prSet/>
      <dgm:spPr/>
      <dgm:t>
        <a:bodyPr/>
        <a:lstStyle/>
        <a:p>
          <a:endParaRPr lang="pt-BR"/>
        </a:p>
      </dgm:t>
    </dgm:pt>
    <dgm:pt modelId="{08710306-79D6-44A7-ADE8-2F0CA8A004B4}" type="sibTrans" cxnId="{A91A3F99-0A47-4FE5-A48A-10C1E7F94950}">
      <dgm:prSet/>
      <dgm:spPr/>
      <dgm:t>
        <a:bodyPr/>
        <a:lstStyle/>
        <a:p>
          <a:endParaRPr lang="pt-BR"/>
        </a:p>
      </dgm:t>
    </dgm:pt>
    <dgm:pt modelId="{0540B445-47CA-4B08-A1F5-E8FD4A7DF65B}">
      <dgm:prSet phldrT="[Texto]"/>
      <dgm:spPr/>
      <dgm:t>
        <a:bodyPr/>
        <a:lstStyle/>
        <a:p>
          <a:r>
            <a:rPr lang="pt-BR" dirty="0" smtClean="0"/>
            <a:t>Auditivos</a:t>
          </a:r>
          <a:endParaRPr lang="pt-BR" dirty="0"/>
        </a:p>
      </dgm:t>
    </dgm:pt>
    <dgm:pt modelId="{06DACC8C-E06B-4BA2-B39E-D10AB1F49542}" type="parTrans" cxnId="{E99AB337-20E2-4657-90F2-C3B1841D0B6F}">
      <dgm:prSet/>
      <dgm:spPr/>
      <dgm:t>
        <a:bodyPr/>
        <a:lstStyle/>
        <a:p>
          <a:endParaRPr lang="pt-BR"/>
        </a:p>
      </dgm:t>
    </dgm:pt>
    <dgm:pt modelId="{7123133B-2E23-4611-B2BE-BEB924E8C90D}" type="sibTrans" cxnId="{E99AB337-20E2-4657-90F2-C3B1841D0B6F}">
      <dgm:prSet/>
      <dgm:spPr/>
      <dgm:t>
        <a:bodyPr/>
        <a:lstStyle/>
        <a:p>
          <a:endParaRPr lang="pt-BR"/>
        </a:p>
      </dgm:t>
    </dgm:pt>
    <dgm:pt modelId="{6FD57203-AF15-43EB-92DE-6D51F97FBF27}">
      <dgm:prSet phldrT="[Texto]"/>
      <dgm:spPr/>
      <dgm:t>
        <a:bodyPr/>
        <a:lstStyle/>
        <a:p>
          <a:r>
            <a:rPr lang="pt-BR" dirty="0" smtClean="0"/>
            <a:t>Surdez ou deficiência auditiva, incluindo indivíduos com pouca audição</a:t>
          </a:r>
          <a:endParaRPr lang="pt-BR" dirty="0"/>
        </a:p>
      </dgm:t>
    </dgm:pt>
    <dgm:pt modelId="{8E980678-6BD0-4AEB-9005-8A15E1ED350A}" type="parTrans" cxnId="{E78CAF1F-C841-459E-B1FC-6C0EC1A9B9A1}">
      <dgm:prSet/>
      <dgm:spPr/>
      <dgm:t>
        <a:bodyPr/>
        <a:lstStyle/>
        <a:p>
          <a:endParaRPr lang="pt-BR"/>
        </a:p>
      </dgm:t>
    </dgm:pt>
    <dgm:pt modelId="{33B56E9A-1BE0-4DB1-80DD-96B6A7C4E859}" type="sibTrans" cxnId="{E78CAF1F-C841-459E-B1FC-6C0EC1A9B9A1}">
      <dgm:prSet/>
      <dgm:spPr/>
      <dgm:t>
        <a:bodyPr/>
        <a:lstStyle/>
        <a:p>
          <a:endParaRPr lang="pt-BR"/>
        </a:p>
      </dgm:t>
    </dgm:pt>
    <dgm:pt modelId="{9769DFDC-DFBD-4422-B1C4-6283E53B54D6}">
      <dgm:prSet/>
      <dgm:spPr/>
      <dgm:t>
        <a:bodyPr/>
        <a:lstStyle/>
        <a:p>
          <a:r>
            <a:rPr lang="pt-BR" smtClean="0"/>
            <a:t>Convulsões</a:t>
          </a:r>
          <a:endParaRPr lang="pt-BR"/>
        </a:p>
      </dgm:t>
    </dgm:pt>
    <dgm:pt modelId="{BCAF57A4-06E5-4C5D-9354-F12582AC6CE0}" type="parTrans" cxnId="{9DDBC960-3CCF-441F-ACFB-D9C52F2058DA}">
      <dgm:prSet/>
      <dgm:spPr/>
      <dgm:t>
        <a:bodyPr/>
        <a:lstStyle/>
        <a:p>
          <a:endParaRPr lang="pt-BR"/>
        </a:p>
      </dgm:t>
    </dgm:pt>
    <dgm:pt modelId="{CFEB3C22-7BB2-49CD-9CD3-A82A5808F117}" type="sibTrans" cxnId="{9DDBC960-3CCF-441F-ACFB-D9C52F2058DA}">
      <dgm:prSet/>
      <dgm:spPr/>
      <dgm:t>
        <a:bodyPr/>
        <a:lstStyle/>
        <a:p>
          <a:endParaRPr lang="pt-BR"/>
        </a:p>
      </dgm:t>
    </dgm:pt>
    <dgm:pt modelId="{15C9AED4-8A6B-4847-964B-02F07E8693DD}">
      <dgm:prSet/>
      <dgm:spPr/>
      <dgm:t>
        <a:bodyPr/>
        <a:lstStyle/>
        <a:p>
          <a:r>
            <a:rPr lang="pt-BR" dirty="0" smtClean="0"/>
            <a:t>Cognitiva / Intelectual</a:t>
          </a:r>
          <a:endParaRPr lang="pt-BR" dirty="0"/>
        </a:p>
      </dgm:t>
    </dgm:pt>
    <dgm:pt modelId="{0D2B1A31-D9F8-491E-9291-5F0518977056}" type="parTrans" cxnId="{0B8673B7-6C75-42CD-A55E-8C1025DD0C09}">
      <dgm:prSet/>
      <dgm:spPr/>
      <dgm:t>
        <a:bodyPr/>
        <a:lstStyle/>
        <a:p>
          <a:endParaRPr lang="pt-BR"/>
        </a:p>
      </dgm:t>
    </dgm:pt>
    <dgm:pt modelId="{5CACF5D6-4306-4641-8A0C-D1B2BCA0DDC5}" type="sibTrans" cxnId="{0B8673B7-6C75-42CD-A55E-8C1025DD0C09}">
      <dgm:prSet/>
      <dgm:spPr/>
      <dgm:t>
        <a:bodyPr/>
        <a:lstStyle/>
        <a:p>
          <a:endParaRPr lang="pt-BR"/>
        </a:p>
      </dgm:t>
    </dgm:pt>
    <dgm:pt modelId="{46636F8E-3BB3-4B59-ABFA-69740D993B33}">
      <dgm:prSet/>
      <dgm:spPr/>
      <dgm:t>
        <a:bodyPr/>
        <a:lstStyle/>
        <a:p>
          <a:endParaRPr lang="pt-BR"/>
        </a:p>
      </dgm:t>
    </dgm:pt>
    <dgm:pt modelId="{74982202-8C2E-48E6-A281-533EFE077636}" type="parTrans" cxnId="{911DEC3B-1DDC-408D-93F8-2CE627A6C954}">
      <dgm:prSet/>
      <dgm:spPr/>
    </dgm:pt>
    <dgm:pt modelId="{7480E046-2BC3-4019-9F3C-368B5AE8A8D4}" type="sibTrans" cxnId="{911DEC3B-1DDC-408D-93F8-2CE627A6C954}">
      <dgm:prSet/>
      <dgm:spPr/>
    </dgm:pt>
    <dgm:pt modelId="{F52CD7A3-0C03-4F61-9E1A-B5FC7C996579}">
      <dgm:prSet/>
      <dgm:spPr/>
      <dgm:t>
        <a:bodyPr/>
        <a:lstStyle/>
        <a:p>
          <a:r>
            <a:rPr lang="pt-BR" dirty="0" smtClean="0"/>
            <a:t>Deficiência de desenvolvimento, dificuldades de aprendizagem (dislexia, </a:t>
          </a:r>
          <a:r>
            <a:rPr lang="pt-BR" dirty="0" err="1" smtClean="0"/>
            <a:t>discalculia</a:t>
          </a:r>
          <a:r>
            <a:rPr lang="pt-BR" dirty="0" smtClean="0"/>
            <a:t>, entre outras), e deficiências cognitivas de várias origens, afetando a memória, a atenção, o desenvolvimento (maturidade) as habilidades lógicas e de resolução de problemas, entre outras</a:t>
          </a:r>
          <a:endParaRPr lang="pt-BR" dirty="0"/>
        </a:p>
      </dgm:t>
    </dgm:pt>
    <dgm:pt modelId="{44AC6E0C-EE96-4E3B-96EC-115952A5916E}" type="parTrans" cxnId="{4F63D0BA-B189-4D1A-B040-BB25962D5510}">
      <dgm:prSet/>
      <dgm:spPr/>
    </dgm:pt>
    <dgm:pt modelId="{AF2FCB35-AD85-4863-993B-035F0FC64E5C}" type="sibTrans" cxnId="{4F63D0BA-B189-4D1A-B040-BB25962D5510}">
      <dgm:prSet/>
      <dgm:spPr/>
    </dgm:pt>
    <dgm:pt modelId="{C2906168-3FC1-4840-9C24-80A47D1FAB1B}">
      <dgm:prSet/>
      <dgm:spPr/>
      <dgm:t>
        <a:bodyPr/>
        <a:lstStyle/>
        <a:p>
          <a:r>
            <a:rPr lang="pt-BR" dirty="0" smtClean="0"/>
            <a:t>Convulsão visual causada pelos efeitos </a:t>
          </a:r>
          <a:r>
            <a:rPr lang="pt-BR" dirty="0" err="1" smtClean="0"/>
            <a:t>estroboscópicos</a:t>
          </a:r>
          <a:r>
            <a:rPr lang="pt-BR" dirty="0" smtClean="0"/>
            <a:t> ou pisca-pisca</a:t>
          </a:r>
          <a:endParaRPr lang="pt-BR" dirty="0"/>
        </a:p>
      </dgm:t>
    </dgm:pt>
    <dgm:pt modelId="{D2D6B5CE-DD10-4A93-BB8C-0D58109B8AFA}" type="parTrans" cxnId="{C5A0ADA4-B743-4070-AD48-4E1DB88C3C1F}">
      <dgm:prSet/>
      <dgm:spPr/>
      <dgm:t>
        <a:bodyPr/>
        <a:lstStyle/>
        <a:p>
          <a:endParaRPr lang="pt-BR"/>
        </a:p>
      </dgm:t>
    </dgm:pt>
    <dgm:pt modelId="{9A6A6C72-D42D-45D6-B8B2-AD2D8755A4EA}" type="sibTrans" cxnId="{C5A0ADA4-B743-4070-AD48-4E1DB88C3C1F}">
      <dgm:prSet/>
      <dgm:spPr/>
      <dgm:t>
        <a:bodyPr/>
        <a:lstStyle/>
        <a:p>
          <a:endParaRPr lang="pt-BR"/>
        </a:p>
      </dgm:t>
    </dgm:pt>
    <dgm:pt modelId="{258045A0-A798-4ACE-99F4-A476EE16AE50}" type="pres">
      <dgm:prSet presAssocID="{5F2DF458-27EE-42B6-9D7A-B483219AE28D}" presName="Name0" presStyleCnt="0">
        <dgm:presLayoutVars>
          <dgm:dir/>
          <dgm:animLvl val="lvl"/>
          <dgm:resizeHandles val="exact"/>
        </dgm:presLayoutVars>
      </dgm:prSet>
      <dgm:spPr/>
      <dgm:t>
        <a:bodyPr/>
        <a:lstStyle/>
        <a:p>
          <a:endParaRPr lang="pt-BR"/>
        </a:p>
      </dgm:t>
    </dgm:pt>
    <dgm:pt modelId="{D269A26B-39D7-4640-9B03-86D513A86DD1}" type="pres">
      <dgm:prSet presAssocID="{46D648D8-E22D-40D1-8C26-CF38FC07FDA7}" presName="linNode" presStyleCnt="0"/>
      <dgm:spPr/>
    </dgm:pt>
    <dgm:pt modelId="{90F063AD-1849-4B8A-9B82-F541B806521A}" type="pres">
      <dgm:prSet presAssocID="{46D648D8-E22D-40D1-8C26-CF38FC07FDA7}" presName="parentText" presStyleLbl="node1" presStyleIdx="0" presStyleCnt="5">
        <dgm:presLayoutVars>
          <dgm:chMax val="1"/>
          <dgm:bulletEnabled val="1"/>
        </dgm:presLayoutVars>
      </dgm:prSet>
      <dgm:spPr/>
      <dgm:t>
        <a:bodyPr/>
        <a:lstStyle/>
        <a:p>
          <a:endParaRPr lang="pt-BR"/>
        </a:p>
      </dgm:t>
    </dgm:pt>
    <dgm:pt modelId="{5DDE3EE8-D017-42EF-B1E0-CBF43D55AA9D}" type="pres">
      <dgm:prSet presAssocID="{46D648D8-E22D-40D1-8C26-CF38FC07FDA7}" presName="descendantText" presStyleLbl="alignAccFollowNode1" presStyleIdx="0" presStyleCnt="5">
        <dgm:presLayoutVars>
          <dgm:bulletEnabled val="1"/>
        </dgm:presLayoutVars>
      </dgm:prSet>
      <dgm:spPr/>
      <dgm:t>
        <a:bodyPr/>
        <a:lstStyle/>
        <a:p>
          <a:endParaRPr lang="pt-BR"/>
        </a:p>
      </dgm:t>
    </dgm:pt>
    <dgm:pt modelId="{625A01C5-4A5E-4286-B835-9E05F9A6162A}" type="pres">
      <dgm:prSet presAssocID="{F5FE44EA-4A67-4B55-AAA0-235EAD0FBBC4}" presName="sp" presStyleCnt="0"/>
      <dgm:spPr/>
    </dgm:pt>
    <dgm:pt modelId="{033E6541-5034-497A-8FFC-B71BBC4B1E0E}" type="pres">
      <dgm:prSet presAssocID="{36843AC0-C4E1-48B6-AB5D-B9CABB9F070E}" presName="linNode" presStyleCnt="0"/>
      <dgm:spPr/>
    </dgm:pt>
    <dgm:pt modelId="{C5064EC4-902B-444F-9535-C45ED373EE0C}" type="pres">
      <dgm:prSet presAssocID="{36843AC0-C4E1-48B6-AB5D-B9CABB9F070E}" presName="parentText" presStyleLbl="node1" presStyleIdx="1" presStyleCnt="5">
        <dgm:presLayoutVars>
          <dgm:chMax val="1"/>
          <dgm:bulletEnabled val="1"/>
        </dgm:presLayoutVars>
      </dgm:prSet>
      <dgm:spPr/>
      <dgm:t>
        <a:bodyPr/>
        <a:lstStyle/>
        <a:p>
          <a:endParaRPr lang="pt-BR"/>
        </a:p>
      </dgm:t>
    </dgm:pt>
    <dgm:pt modelId="{0AB5A1C2-3B64-4FD8-8813-B7AC332BA6C2}" type="pres">
      <dgm:prSet presAssocID="{36843AC0-C4E1-48B6-AB5D-B9CABB9F070E}" presName="descendantText" presStyleLbl="alignAccFollowNode1" presStyleIdx="1" presStyleCnt="5">
        <dgm:presLayoutVars>
          <dgm:bulletEnabled val="1"/>
        </dgm:presLayoutVars>
      </dgm:prSet>
      <dgm:spPr/>
      <dgm:t>
        <a:bodyPr/>
        <a:lstStyle/>
        <a:p>
          <a:endParaRPr lang="pt-BR"/>
        </a:p>
      </dgm:t>
    </dgm:pt>
    <dgm:pt modelId="{3B7E3D05-641D-4833-BB4F-61FFB8553E59}" type="pres">
      <dgm:prSet presAssocID="{1987B416-800A-4948-9FC5-44C1C9423907}" presName="sp" presStyleCnt="0"/>
      <dgm:spPr/>
    </dgm:pt>
    <dgm:pt modelId="{F183224A-3398-40EE-B46B-6880117CE429}" type="pres">
      <dgm:prSet presAssocID="{0540B445-47CA-4B08-A1F5-E8FD4A7DF65B}" presName="linNode" presStyleCnt="0"/>
      <dgm:spPr/>
    </dgm:pt>
    <dgm:pt modelId="{E68729BB-4CFE-4C0F-BA93-81D4BC315678}" type="pres">
      <dgm:prSet presAssocID="{0540B445-47CA-4B08-A1F5-E8FD4A7DF65B}" presName="parentText" presStyleLbl="node1" presStyleIdx="2" presStyleCnt="5">
        <dgm:presLayoutVars>
          <dgm:chMax val="1"/>
          <dgm:bulletEnabled val="1"/>
        </dgm:presLayoutVars>
      </dgm:prSet>
      <dgm:spPr/>
      <dgm:t>
        <a:bodyPr/>
        <a:lstStyle/>
        <a:p>
          <a:endParaRPr lang="pt-BR"/>
        </a:p>
      </dgm:t>
    </dgm:pt>
    <dgm:pt modelId="{2E49C132-4021-4566-AA6A-701819C0A747}" type="pres">
      <dgm:prSet presAssocID="{0540B445-47CA-4B08-A1F5-E8FD4A7DF65B}" presName="descendantText" presStyleLbl="alignAccFollowNode1" presStyleIdx="2" presStyleCnt="5">
        <dgm:presLayoutVars>
          <dgm:bulletEnabled val="1"/>
        </dgm:presLayoutVars>
      </dgm:prSet>
      <dgm:spPr/>
      <dgm:t>
        <a:bodyPr/>
        <a:lstStyle/>
        <a:p>
          <a:endParaRPr lang="pt-BR"/>
        </a:p>
      </dgm:t>
    </dgm:pt>
    <dgm:pt modelId="{9648073B-6530-4AA1-90C6-14BFB9824EC7}" type="pres">
      <dgm:prSet presAssocID="{7123133B-2E23-4611-B2BE-BEB924E8C90D}" presName="sp" presStyleCnt="0"/>
      <dgm:spPr/>
    </dgm:pt>
    <dgm:pt modelId="{79E56BF8-0378-4CCD-BBB0-2E42916E3D1F}" type="pres">
      <dgm:prSet presAssocID="{9769DFDC-DFBD-4422-B1C4-6283E53B54D6}" presName="linNode" presStyleCnt="0"/>
      <dgm:spPr/>
    </dgm:pt>
    <dgm:pt modelId="{C000B024-FA68-4E87-804D-E022B57AEA81}" type="pres">
      <dgm:prSet presAssocID="{9769DFDC-DFBD-4422-B1C4-6283E53B54D6}" presName="parentText" presStyleLbl="node1" presStyleIdx="3" presStyleCnt="5">
        <dgm:presLayoutVars>
          <dgm:chMax val="1"/>
          <dgm:bulletEnabled val="1"/>
        </dgm:presLayoutVars>
      </dgm:prSet>
      <dgm:spPr/>
      <dgm:t>
        <a:bodyPr/>
        <a:lstStyle/>
        <a:p>
          <a:endParaRPr lang="pt-BR"/>
        </a:p>
      </dgm:t>
    </dgm:pt>
    <dgm:pt modelId="{5168BA4E-9D51-4A83-9C84-190B5F224116}" type="pres">
      <dgm:prSet presAssocID="{9769DFDC-DFBD-4422-B1C4-6283E53B54D6}" presName="descendantText" presStyleLbl="alignAccFollowNode1" presStyleIdx="3" presStyleCnt="5">
        <dgm:presLayoutVars>
          <dgm:bulletEnabled val="1"/>
        </dgm:presLayoutVars>
      </dgm:prSet>
      <dgm:spPr/>
      <dgm:t>
        <a:bodyPr/>
        <a:lstStyle/>
        <a:p>
          <a:endParaRPr lang="pt-BR"/>
        </a:p>
      </dgm:t>
    </dgm:pt>
    <dgm:pt modelId="{A506BCFE-ED69-454C-8000-835E9F771BDB}" type="pres">
      <dgm:prSet presAssocID="{CFEB3C22-7BB2-49CD-9CD3-A82A5808F117}" presName="sp" presStyleCnt="0"/>
      <dgm:spPr/>
    </dgm:pt>
    <dgm:pt modelId="{E4D0D47B-AF61-4EF4-856F-57ED0D084582}" type="pres">
      <dgm:prSet presAssocID="{15C9AED4-8A6B-4847-964B-02F07E8693DD}" presName="linNode" presStyleCnt="0"/>
      <dgm:spPr/>
    </dgm:pt>
    <dgm:pt modelId="{E8184F03-6AD6-4D61-8A4F-50220A52E977}" type="pres">
      <dgm:prSet presAssocID="{15C9AED4-8A6B-4847-964B-02F07E8693DD}" presName="parentText" presStyleLbl="node1" presStyleIdx="4" presStyleCnt="5">
        <dgm:presLayoutVars>
          <dgm:chMax val="1"/>
          <dgm:bulletEnabled val="1"/>
        </dgm:presLayoutVars>
      </dgm:prSet>
      <dgm:spPr/>
      <dgm:t>
        <a:bodyPr/>
        <a:lstStyle/>
        <a:p>
          <a:endParaRPr lang="pt-BR"/>
        </a:p>
      </dgm:t>
    </dgm:pt>
    <dgm:pt modelId="{7B706955-9B4A-4FAA-9C07-F35A5F6CF858}" type="pres">
      <dgm:prSet presAssocID="{15C9AED4-8A6B-4847-964B-02F07E8693DD}" presName="descendantText" presStyleLbl="alignAccFollowNode1" presStyleIdx="4" presStyleCnt="5">
        <dgm:presLayoutVars>
          <dgm:bulletEnabled val="1"/>
        </dgm:presLayoutVars>
      </dgm:prSet>
      <dgm:spPr/>
      <dgm:t>
        <a:bodyPr/>
        <a:lstStyle/>
        <a:p>
          <a:endParaRPr lang="pt-BR"/>
        </a:p>
      </dgm:t>
    </dgm:pt>
  </dgm:ptLst>
  <dgm:cxnLst>
    <dgm:cxn modelId="{C5A0ADA4-B743-4070-AD48-4E1DB88C3C1F}" srcId="{9769DFDC-DFBD-4422-B1C4-6283E53B54D6}" destId="{C2906168-3FC1-4840-9C24-80A47D1FAB1B}" srcOrd="1" destOrd="0" parTransId="{D2D6B5CE-DD10-4A93-BB8C-0D58109B8AFA}" sibTransId="{9A6A6C72-D42D-45D6-B8B2-AD2D8755A4EA}"/>
    <dgm:cxn modelId="{9DDBC960-3CCF-441F-ACFB-D9C52F2058DA}" srcId="{5F2DF458-27EE-42B6-9D7A-B483219AE28D}" destId="{9769DFDC-DFBD-4422-B1C4-6283E53B54D6}" srcOrd="3" destOrd="0" parTransId="{BCAF57A4-06E5-4C5D-9354-F12582AC6CE0}" sibTransId="{CFEB3C22-7BB2-49CD-9CD3-A82A5808F117}"/>
    <dgm:cxn modelId="{728CD3B0-7F11-4248-AEBA-90099B6252EE}" type="presOf" srcId="{15C9AED4-8A6B-4847-964B-02F07E8693DD}" destId="{E8184F03-6AD6-4D61-8A4F-50220A52E977}" srcOrd="0" destOrd="0" presId="urn:microsoft.com/office/officeart/2005/8/layout/vList5"/>
    <dgm:cxn modelId="{911DEC3B-1DDC-408D-93F8-2CE627A6C954}" srcId="{9769DFDC-DFBD-4422-B1C4-6283E53B54D6}" destId="{46636F8E-3BB3-4B59-ABFA-69740D993B33}" srcOrd="0" destOrd="0" parTransId="{74982202-8C2E-48E6-A281-533EFE077636}" sibTransId="{7480E046-2BC3-4019-9F3C-368B5AE8A8D4}"/>
    <dgm:cxn modelId="{4F63D0BA-B189-4D1A-B040-BB25962D5510}" srcId="{15C9AED4-8A6B-4847-964B-02F07E8693DD}" destId="{F52CD7A3-0C03-4F61-9E1A-B5FC7C996579}" srcOrd="0" destOrd="0" parTransId="{44AC6E0C-EE96-4E3B-96EC-115952A5916E}" sibTransId="{AF2FCB35-AD85-4863-993B-035F0FC64E5C}"/>
    <dgm:cxn modelId="{9133A2D4-7668-4067-8308-4DA4435C3AFC}" type="presOf" srcId="{F52CD7A3-0C03-4F61-9E1A-B5FC7C996579}" destId="{7B706955-9B4A-4FAA-9C07-F35A5F6CF858}" srcOrd="0" destOrd="0" presId="urn:microsoft.com/office/officeart/2005/8/layout/vList5"/>
    <dgm:cxn modelId="{BB033C14-16EE-4EAB-A92A-2F2850811CB1}" type="presOf" srcId="{5F2DF458-27EE-42B6-9D7A-B483219AE28D}" destId="{258045A0-A798-4ACE-99F4-A476EE16AE50}" srcOrd="0" destOrd="0" presId="urn:microsoft.com/office/officeart/2005/8/layout/vList5"/>
    <dgm:cxn modelId="{B70FAED3-DE27-4756-B313-4B9FE27ABE7B}" srcId="{5F2DF458-27EE-42B6-9D7A-B483219AE28D}" destId="{46D648D8-E22D-40D1-8C26-CF38FC07FDA7}" srcOrd="0" destOrd="0" parTransId="{B41C7C93-5A82-47CE-A443-11CF8945B4EF}" sibTransId="{F5FE44EA-4A67-4B55-AAA0-235EAD0FBBC4}"/>
    <dgm:cxn modelId="{EEFAC945-AB67-478A-A5D8-9C082C17D312}" srcId="{46D648D8-E22D-40D1-8C26-CF38FC07FDA7}" destId="{DB71C0AC-5EFF-466E-AB52-CDACEEEA91DF}" srcOrd="0" destOrd="0" parTransId="{A9F501F2-1FA9-4EA5-AA38-78B5120A9A52}" sibTransId="{1E7174FD-EBC4-4A6A-99CB-2D46F0783175}"/>
    <dgm:cxn modelId="{0B8673B7-6C75-42CD-A55E-8C1025DD0C09}" srcId="{5F2DF458-27EE-42B6-9D7A-B483219AE28D}" destId="{15C9AED4-8A6B-4847-964B-02F07E8693DD}" srcOrd="4" destOrd="0" parTransId="{0D2B1A31-D9F8-491E-9291-5F0518977056}" sibTransId="{5CACF5D6-4306-4641-8A0C-D1B2BCA0DDC5}"/>
    <dgm:cxn modelId="{2359409B-C25C-4CE3-B9B9-FBECDB523332}" type="presOf" srcId="{138B84DD-4A8F-4AD7-9AD7-160B881CD3CB}" destId="{0AB5A1C2-3B64-4FD8-8813-B7AC332BA6C2}" srcOrd="0" destOrd="0" presId="urn:microsoft.com/office/officeart/2005/8/layout/vList5"/>
    <dgm:cxn modelId="{E2072A4C-C972-4952-BBFD-E361C0EAF954}" type="presOf" srcId="{36843AC0-C4E1-48B6-AB5D-B9CABB9F070E}" destId="{C5064EC4-902B-444F-9535-C45ED373EE0C}" srcOrd="0" destOrd="0" presId="urn:microsoft.com/office/officeart/2005/8/layout/vList5"/>
    <dgm:cxn modelId="{D14D9504-D1C1-41F0-8C00-0097822F9F56}" type="presOf" srcId="{6FD57203-AF15-43EB-92DE-6D51F97FBF27}" destId="{2E49C132-4021-4566-AA6A-701819C0A747}" srcOrd="0" destOrd="0" presId="urn:microsoft.com/office/officeart/2005/8/layout/vList5"/>
    <dgm:cxn modelId="{CB75469D-7773-4839-A2C3-D0EFDDE4C067}" type="presOf" srcId="{C2906168-3FC1-4840-9C24-80A47D1FAB1B}" destId="{5168BA4E-9D51-4A83-9C84-190B5F224116}" srcOrd="0" destOrd="1" presId="urn:microsoft.com/office/officeart/2005/8/layout/vList5"/>
    <dgm:cxn modelId="{0F8DE753-73CD-4940-B06C-BE03F104B18D}" type="presOf" srcId="{9769DFDC-DFBD-4422-B1C4-6283E53B54D6}" destId="{C000B024-FA68-4E87-804D-E022B57AEA81}" srcOrd="0" destOrd="0" presId="urn:microsoft.com/office/officeart/2005/8/layout/vList5"/>
    <dgm:cxn modelId="{D84DD7C4-18DC-457C-AA28-FAD0223C0A7D}" type="presOf" srcId="{46636F8E-3BB3-4B59-ABFA-69740D993B33}" destId="{5168BA4E-9D51-4A83-9C84-190B5F224116}" srcOrd="0" destOrd="0" presId="urn:microsoft.com/office/officeart/2005/8/layout/vList5"/>
    <dgm:cxn modelId="{A91A3F99-0A47-4FE5-A48A-10C1E7F94950}" srcId="{36843AC0-C4E1-48B6-AB5D-B9CABB9F070E}" destId="{138B84DD-4A8F-4AD7-9AD7-160B881CD3CB}" srcOrd="0" destOrd="0" parTransId="{E8E468AC-F7D0-4285-98D5-1BA1DB3D05E5}" sibTransId="{08710306-79D6-44A7-ADE8-2F0CA8A004B4}"/>
    <dgm:cxn modelId="{E78CAF1F-C841-459E-B1FC-6C0EC1A9B9A1}" srcId="{0540B445-47CA-4B08-A1F5-E8FD4A7DF65B}" destId="{6FD57203-AF15-43EB-92DE-6D51F97FBF27}" srcOrd="0" destOrd="0" parTransId="{8E980678-6BD0-4AEB-9005-8A15E1ED350A}" sibTransId="{33B56E9A-1BE0-4DB1-80DD-96B6A7C4E859}"/>
    <dgm:cxn modelId="{46EF645B-59B5-436A-A813-29D8FD48C258}" srcId="{5F2DF458-27EE-42B6-9D7A-B483219AE28D}" destId="{36843AC0-C4E1-48B6-AB5D-B9CABB9F070E}" srcOrd="1" destOrd="0" parTransId="{8FDB5DD8-EA1C-4872-BCFC-2C7A9647EE6D}" sibTransId="{1987B416-800A-4948-9FC5-44C1C9423907}"/>
    <dgm:cxn modelId="{8D68F0EB-F2BA-4EE7-AD75-6B336C120B06}" type="presOf" srcId="{DB71C0AC-5EFF-466E-AB52-CDACEEEA91DF}" destId="{5DDE3EE8-D017-42EF-B1E0-CBF43D55AA9D}" srcOrd="0" destOrd="0" presId="urn:microsoft.com/office/officeart/2005/8/layout/vList5"/>
    <dgm:cxn modelId="{200DB279-489A-4523-9A37-C8A0A6A9C119}" type="presOf" srcId="{0540B445-47CA-4B08-A1F5-E8FD4A7DF65B}" destId="{E68729BB-4CFE-4C0F-BA93-81D4BC315678}" srcOrd="0" destOrd="0" presId="urn:microsoft.com/office/officeart/2005/8/layout/vList5"/>
    <dgm:cxn modelId="{9AB8FB2E-4374-4B9A-AD34-57CB7CA206A0}" type="presOf" srcId="{46D648D8-E22D-40D1-8C26-CF38FC07FDA7}" destId="{90F063AD-1849-4B8A-9B82-F541B806521A}" srcOrd="0" destOrd="0" presId="urn:microsoft.com/office/officeart/2005/8/layout/vList5"/>
    <dgm:cxn modelId="{E99AB337-20E2-4657-90F2-C3B1841D0B6F}" srcId="{5F2DF458-27EE-42B6-9D7A-B483219AE28D}" destId="{0540B445-47CA-4B08-A1F5-E8FD4A7DF65B}" srcOrd="2" destOrd="0" parTransId="{06DACC8C-E06B-4BA2-B39E-D10AB1F49542}" sibTransId="{7123133B-2E23-4611-B2BE-BEB924E8C90D}"/>
    <dgm:cxn modelId="{AEF37ED6-6BCC-47B6-9487-A09979016EE4}" type="presParOf" srcId="{258045A0-A798-4ACE-99F4-A476EE16AE50}" destId="{D269A26B-39D7-4640-9B03-86D513A86DD1}" srcOrd="0" destOrd="0" presId="urn:microsoft.com/office/officeart/2005/8/layout/vList5"/>
    <dgm:cxn modelId="{7F56A6FD-0FB3-4DCB-9A7D-9921C4637431}" type="presParOf" srcId="{D269A26B-39D7-4640-9B03-86D513A86DD1}" destId="{90F063AD-1849-4B8A-9B82-F541B806521A}" srcOrd="0" destOrd="0" presId="urn:microsoft.com/office/officeart/2005/8/layout/vList5"/>
    <dgm:cxn modelId="{F13C8836-4AAA-4150-8F08-7BC76AFD4984}" type="presParOf" srcId="{D269A26B-39D7-4640-9B03-86D513A86DD1}" destId="{5DDE3EE8-D017-42EF-B1E0-CBF43D55AA9D}" srcOrd="1" destOrd="0" presId="urn:microsoft.com/office/officeart/2005/8/layout/vList5"/>
    <dgm:cxn modelId="{936BC298-C048-4DB6-BF37-798B09EA6C5A}" type="presParOf" srcId="{258045A0-A798-4ACE-99F4-A476EE16AE50}" destId="{625A01C5-4A5E-4286-B835-9E05F9A6162A}" srcOrd="1" destOrd="0" presId="urn:microsoft.com/office/officeart/2005/8/layout/vList5"/>
    <dgm:cxn modelId="{C014FC1C-08E5-4F41-B88B-1B8D66AB8427}" type="presParOf" srcId="{258045A0-A798-4ACE-99F4-A476EE16AE50}" destId="{033E6541-5034-497A-8FFC-B71BBC4B1E0E}" srcOrd="2" destOrd="0" presId="urn:microsoft.com/office/officeart/2005/8/layout/vList5"/>
    <dgm:cxn modelId="{3B829DFC-C829-4BA6-9FEE-29BA6D3F737D}" type="presParOf" srcId="{033E6541-5034-497A-8FFC-B71BBC4B1E0E}" destId="{C5064EC4-902B-444F-9535-C45ED373EE0C}" srcOrd="0" destOrd="0" presId="urn:microsoft.com/office/officeart/2005/8/layout/vList5"/>
    <dgm:cxn modelId="{F79E90A5-B715-4B16-A425-C0715B422769}" type="presParOf" srcId="{033E6541-5034-497A-8FFC-B71BBC4B1E0E}" destId="{0AB5A1C2-3B64-4FD8-8813-B7AC332BA6C2}" srcOrd="1" destOrd="0" presId="urn:microsoft.com/office/officeart/2005/8/layout/vList5"/>
    <dgm:cxn modelId="{4B19E694-BA87-467D-8C20-EEBAED04E901}" type="presParOf" srcId="{258045A0-A798-4ACE-99F4-A476EE16AE50}" destId="{3B7E3D05-641D-4833-BB4F-61FFB8553E59}" srcOrd="3" destOrd="0" presId="urn:microsoft.com/office/officeart/2005/8/layout/vList5"/>
    <dgm:cxn modelId="{67EA108C-9083-40AD-BEEC-FCEA30BFE329}" type="presParOf" srcId="{258045A0-A798-4ACE-99F4-A476EE16AE50}" destId="{F183224A-3398-40EE-B46B-6880117CE429}" srcOrd="4" destOrd="0" presId="urn:microsoft.com/office/officeart/2005/8/layout/vList5"/>
    <dgm:cxn modelId="{386A084C-68EA-4D57-B38D-5031AA84D39C}" type="presParOf" srcId="{F183224A-3398-40EE-B46B-6880117CE429}" destId="{E68729BB-4CFE-4C0F-BA93-81D4BC315678}" srcOrd="0" destOrd="0" presId="urn:microsoft.com/office/officeart/2005/8/layout/vList5"/>
    <dgm:cxn modelId="{65CECADB-48FE-4BF3-9792-2367F046CC18}" type="presParOf" srcId="{F183224A-3398-40EE-B46B-6880117CE429}" destId="{2E49C132-4021-4566-AA6A-701819C0A747}" srcOrd="1" destOrd="0" presId="urn:microsoft.com/office/officeart/2005/8/layout/vList5"/>
    <dgm:cxn modelId="{F65EFDBF-872F-4187-B0C6-1D36BE9021F6}" type="presParOf" srcId="{258045A0-A798-4ACE-99F4-A476EE16AE50}" destId="{9648073B-6530-4AA1-90C6-14BFB9824EC7}" srcOrd="5" destOrd="0" presId="urn:microsoft.com/office/officeart/2005/8/layout/vList5"/>
    <dgm:cxn modelId="{3FE00BF2-5544-4904-9A87-B3D7AC301423}" type="presParOf" srcId="{258045A0-A798-4ACE-99F4-A476EE16AE50}" destId="{79E56BF8-0378-4CCD-BBB0-2E42916E3D1F}" srcOrd="6" destOrd="0" presId="urn:microsoft.com/office/officeart/2005/8/layout/vList5"/>
    <dgm:cxn modelId="{7568C72F-0016-464B-88B9-55B57EA1CC84}" type="presParOf" srcId="{79E56BF8-0378-4CCD-BBB0-2E42916E3D1F}" destId="{C000B024-FA68-4E87-804D-E022B57AEA81}" srcOrd="0" destOrd="0" presId="urn:microsoft.com/office/officeart/2005/8/layout/vList5"/>
    <dgm:cxn modelId="{44BC5D95-8368-4E91-BFA7-F01678F74F82}" type="presParOf" srcId="{79E56BF8-0378-4CCD-BBB0-2E42916E3D1F}" destId="{5168BA4E-9D51-4A83-9C84-190B5F224116}" srcOrd="1" destOrd="0" presId="urn:microsoft.com/office/officeart/2005/8/layout/vList5"/>
    <dgm:cxn modelId="{DDCBA37A-AA9E-473D-8303-AD8B1E48DEB4}" type="presParOf" srcId="{258045A0-A798-4ACE-99F4-A476EE16AE50}" destId="{A506BCFE-ED69-454C-8000-835E9F771BDB}" srcOrd="7" destOrd="0" presId="urn:microsoft.com/office/officeart/2005/8/layout/vList5"/>
    <dgm:cxn modelId="{4A098080-0256-4ABA-82E1-B2936FB3EE9B}" type="presParOf" srcId="{258045A0-A798-4ACE-99F4-A476EE16AE50}" destId="{E4D0D47B-AF61-4EF4-856F-57ED0D084582}" srcOrd="8" destOrd="0" presId="urn:microsoft.com/office/officeart/2005/8/layout/vList5"/>
    <dgm:cxn modelId="{675BD5E5-02DA-4922-880A-A74C9DBC41CA}" type="presParOf" srcId="{E4D0D47B-AF61-4EF4-856F-57ED0D084582}" destId="{E8184F03-6AD6-4D61-8A4F-50220A52E977}" srcOrd="0" destOrd="0" presId="urn:microsoft.com/office/officeart/2005/8/layout/vList5"/>
    <dgm:cxn modelId="{0B13106F-3B83-4A75-AFA1-90E0BCB66E4B}" type="presParOf" srcId="{E4D0D47B-AF61-4EF4-856F-57ED0D084582}" destId="{7B706955-9B4A-4FAA-9C07-F35A5F6CF85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E3EE8-D017-42EF-B1E0-CBF43D55AA9D}">
      <dsp:nvSpPr>
        <dsp:cNvPr id="0" name=""/>
        <dsp:cNvSpPr/>
      </dsp:nvSpPr>
      <dsp:spPr>
        <a:xfrm rot="5400000">
          <a:off x="5216634" y="-2156934"/>
          <a:ext cx="758987" cy="526694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t-BR" sz="1200" kern="1200" dirty="0" smtClean="0"/>
            <a:t>Deficiências visuais, incluindo cegueira, vários tipos comuns de baixa visão e baixa acuidade visual, vários tipos de daltonismo;</a:t>
          </a:r>
          <a:endParaRPr lang="pt-BR" sz="1200" kern="1200" dirty="0"/>
        </a:p>
      </dsp:txBody>
      <dsp:txXfrm rot="-5400000">
        <a:off x="2962656" y="134095"/>
        <a:ext cx="5229893" cy="684885"/>
      </dsp:txXfrm>
    </dsp:sp>
    <dsp:sp modelId="{90F063AD-1849-4B8A-9B82-F541B806521A}">
      <dsp:nvSpPr>
        <dsp:cNvPr id="0" name=""/>
        <dsp:cNvSpPr/>
      </dsp:nvSpPr>
      <dsp:spPr>
        <a:xfrm>
          <a:off x="0" y="2169"/>
          <a:ext cx="2962656" cy="9487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pt-BR" sz="2800" kern="1200" dirty="0" smtClean="0"/>
            <a:t>Visual</a:t>
          </a:r>
          <a:endParaRPr lang="pt-BR" sz="2800" kern="1200" dirty="0"/>
        </a:p>
      </dsp:txBody>
      <dsp:txXfrm>
        <a:off x="46313" y="48482"/>
        <a:ext cx="2870030" cy="856108"/>
      </dsp:txXfrm>
    </dsp:sp>
    <dsp:sp modelId="{0AB5A1C2-3B64-4FD8-8813-B7AC332BA6C2}">
      <dsp:nvSpPr>
        <dsp:cNvPr id="0" name=""/>
        <dsp:cNvSpPr/>
      </dsp:nvSpPr>
      <dsp:spPr>
        <a:xfrm rot="5400000">
          <a:off x="5216634" y="-1160763"/>
          <a:ext cx="758987" cy="526694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t-BR" sz="1200" kern="1200" dirty="0" smtClean="0"/>
            <a:t>Por exemplo, dificuldade ou impossibilidade de utilizar as mãos, incluindo tremores, lentidão muscular, perda ou baixo controle muscular, entre outras, devidas a condições tais como doença de Parkinson, distrofia muscular, paralisia cerebral, acidente vascular cerebral;</a:t>
          </a:r>
          <a:endParaRPr lang="pt-BR" sz="1200" kern="1200" dirty="0"/>
        </a:p>
      </dsp:txBody>
      <dsp:txXfrm rot="-5400000">
        <a:off x="2962656" y="1130266"/>
        <a:ext cx="5229893" cy="684885"/>
      </dsp:txXfrm>
    </dsp:sp>
    <dsp:sp modelId="{C5064EC4-902B-444F-9535-C45ED373EE0C}">
      <dsp:nvSpPr>
        <dsp:cNvPr id="0" name=""/>
        <dsp:cNvSpPr/>
      </dsp:nvSpPr>
      <dsp:spPr>
        <a:xfrm>
          <a:off x="0" y="998341"/>
          <a:ext cx="2962656" cy="9487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pt-BR" sz="2800" kern="1200" dirty="0" smtClean="0"/>
            <a:t>Motora / Mobilidade</a:t>
          </a:r>
          <a:endParaRPr lang="pt-BR" sz="2800" kern="1200" dirty="0"/>
        </a:p>
      </dsp:txBody>
      <dsp:txXfrm>
        <a:off x="46313" y="1044654"/>
        <a:ext cx="2870030" cy="856108"/>
      </dsp:txXfrm>
    </dsp:sp>
    <dsp:sp modelId="{2E49C132-4021-4566-AA6A-701819C0A747}">
      <dsp:nvSpPr>
        <dsp:cNvPr id="0" name=""/>
        <dsp:cNvSpPr/>
      </dsp:nvSpPr>
      <dsp:spPr>
        <a:xfrm rot="5400000">
          <a:off x="5216634" y="-164592"/>
          <a:ext cx="758987" cy="526694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t-BR" sz="1200" kern="1200" dirty="0" smtClean="0"/>
            <a:t>Surdez ou deficiência auditiva, incluindo indivíduos com pouca audição</a:t>
          </a:r>
          <a:endParaRPr lang="pt-BR" sz="1200" kern="1200" dirty="0"/>
        </a:p>
      </dsp:txBody>
      <dsp:txXfrm rot="-5400000">
        <a:off x="2962656" y="2126437"/>
        <a:ext cx="5229893" cy="684885"/>
      </dsp:txXfrm>
    </dsp:sp>
    <dsp:sp modelId="{E68729BB-4CFE-4C0F-BA93-81D4BC315678}">
      <dsp:nvSpPr>
        <dsp:cNvPr id="0" name=""/>
        <dsp:cNvSpPr/>
      </dsp:nvSpPr>
      <dsp:spPr>
        <a:xfrm>
          <a:off x="0" y="1994512"/>
          <a:ext cx="2962656" cy="9487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pt-BR" sz="2800" kern="1200" dirty="0" smtClean="0"/>
            <a:t>Auditivos</a:t>
          </a:r>
          <a:endParaRPr lang="pt-BR" sz="2800" kern="1200" dirty="0"/>
        </a:p>
      </dsp:txBody>
      <dsp:txXfrm>
        <a:off x="46313" y="2040825"/>
        <a:ext cx="2870030" cy="856108"/>
      </dsp:txXfrm>
    </dsp:sp>
    <dsp:sp modelId="{5168BA4E-9D51-4A83-9C84-190B5F224116}">
      <dsp:nvSpPr>
        <dsp:cNvPr id="0" name=""/>
        <dsp:cNvSpPr/>
      </dsp:nvSpPr>
      <dsp:spPr>
        <a:xfrm rot="5400000">
          <a:off x="5216634" y="831579"/>
          <a:ext cx="758987" cy="526694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endParaRPr lang="pt-BR" sz="1200" kern="1200"/>
        </a:p>
        <a:p>
          <a:pPr marL="114300" lvl="1" indent="-114300" algn="l" defTabSz="533400">
            <a:lnSpc>
              <a:spcPct val="90000"/>
            </a:lnSpc>
            <a:spcBef>
              <a:spcPct val="0"/>
            </a:spcBef>
            <a:spcAft>
              <a:spcPct val="15000"/>
            </a:spcAft>
            <a:buChar char="••"/>
          </a:pPr>
          <a:r>
            <a:rPr lang="pt-BR" sz="1200" kern="1200" dirty="0" smtClean="0"/>
            <a:t>Convulsão visual causada pelos efeitos </a:t>
          </a:r>
          <a:r>
            <a:rPr lang="pt-BR" sz="1200" kern="1200" dirty="0" err="1" smtClean="0"/>
            <a:t>estroboscópicos</a:t>
          </a:r>
          <a:r>
            <a:rPr lang="pt-BR" sz="1200" kern="1200" dirty="0" smtClean="0"/>
            <a:t> ou pisca-pisca</a:t>
          </a:r>
          <a:endParaRPr lang="pt-BR" sz="1200" kern="1200" dirty="0"/>
        </a:p>
      </dsp:txBody>
      <dsp:txXfrm rot="-5400000">
        <a:off x="2962656" y="3122609"/>
        <a:ext cx="5229893" cy="684885"/>
      </dsp:txXfrm>
    </dsp:sp>
    <dsp:sp modelId="{C000B024-FA68-4E87-804D-E022B57AEA81}">
      <dsp:nvSpPr>
        <dsp:cNvPr id="0" name=""/>
        <dsp:cNvSpPr/>
      </dsp:nvSpPr>
      <dsp:spPr>
        <a:xfrm>
          <a:off x="0" y="2990684"/>
          <a:ext cx="2962656" cy="9487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pt-BR" sz="2800" kern="1200" smtClean="0"/>
            <a:t>Convulsões</a:t>
          </a:r>
          <a:endParaRPr lang="pt-BR" sz="2800" kern="1200"/>
        </a:p>
      </dsp:txBody>
      <dsp:txXfrm>
        <a:off x="46313" y="3036997"/>
        <a:ext cx="2870030" cy="856108"/>
      </dsp:txXfrm>
    </dsp:sp>
    <dsp:sp modelId="{7B706955-9B4A-4FAA-9C07-F35A5F6CF858}">
      <dsp:nvSpPr>
        <dsp:cNvPr id="0" name=""/>
        <dsp:cNvSpPr/>
      </dsp:nvSpPr>
      <dsp:spPr>
        <a:xfrm rot="5400000">
          <a:off x="5216634" y="1827750"/>
          <a:ext cx="758987" cy="526694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t-BR" sz="1200" kern="1200" dirty="0" smtClean="0"/>
            <a:t>Deficiência de desenvolvimento, dificuldades de aprendizagem (dislexia, </a:t>
          </a:r>
          <a:r>
            <a:rPr lang="pt-BR" sz="1200" kern="1200" dirty="0" err="1" smtClean="0"/>
            <a:t>discalculia</a:t>
          </a:r>
          <a:r>
            <a:rPr lang="pt-BR" sz="1200" kern="1200" dirty="0" smtClean="0"/>
            <a:t>, entre outras), e deficiências cognitivas de várias origens, afetando a memória, a atenção, o desenvolvimento (maturidade) as habilidades lógicas e de resolução de problemas, entre outras</a:t>
          </a:r>
          <a:endParaRPr lang="pt-BR" sz="1200" kern="1200" dirty="0"/>
        </a:p>
      </dsp:txBody>
      <dsp:txXfrm rot="-5400000">
        <a:off x="2962656" y="4118780"/>
        <a:ext cx="5229893" cy="684885"/>
      </dsp:txXfrm>
    </dsp:sp>
    <dsp:sp modelId="{E8184F03-6AD6-4D61-8A4F-50220A52E977}">
      <dsp:nvSpPr>
        <dsp:cNvPr id="0" name=""/>
        <dsp:cNvSpPr/>
      </dsp:nvSpPr>
      <dsp:spPr>
        <a:xfrm>
          <a:off x="0" y="3986855"/>
          <a:ext cx="2962656" cy="9487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pt-BR" sz="2800" kern="1200" dirty="0" smtClean="0"/>
            <a:t>Cognitiva / Intelectual</a:t>
          </a:r>
          <a:endParaRPr lang="pt-BR" sz="2800" kern="1200" dirty="0"/>
        </a:p>
      </dsp:txBody>
      <dsp:txXfrm>
        <a:off x="46313" y="4033168"/>
        <a:ext cx="2870030" cy="85610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5CF01-E2FB-4FE9-BB99-A2A33F195C97}" type="datetimeFigureOut">
              <a:rPr lang="pt-BR" smtClean="0"/>
              <a:t>26/02/2013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4C763-720F-4E07-BE57-47C74B2FB491}" type="slidenum">
              <a:rPr lang="pt-BR" smtClean="0"/>
              <a:t>‹nº›</a:t>
            </a:fld>
            <a:endParaRPr lang="pt-BR"/>
          </a:p>
        </p:txBody>
      </p:sp>
    </p:spTree>
    <p:extLst>
      <p:ext uri="{BB962C8B-B14F-4D97-AF65-F5344CB8AC3E}">
        <p14:creationId xmlns:p14="http://schemas.microsoft.com/office/powerpoint/2010/main" val="210300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pt.wikipedia.org/wiki/Paladar#cite_note-1" TargetMode="External"/><Relationship Id="rId13" Type="http://schemas.openxmlformats.org/officeDocument/2006/relationships/hyperlink" Target="http://pt.wikipedia.org/wiki/Sacarose" TargetMode="External"/><Relationship Id="rId3" Type="http://schemas.openxmlformats.org/officeDocument/2006/relationships/hyperlink" Target="http://pt.wikipedia.org/wiki/Amargo" TargetMode="External"/><Relationship Id="rId7" Type="http://schemas.openxmlformats.org/officeDocument/2006/relationships/hyperlink" Target="http://pt.wikipedia.org/wiki/Umami" TargetMode="External"/><Relationship Id="rId12" Type="http://schemas.openxmlformats.org/officeDocument/2006/relationships/hyperlink" Target="http://pt.wikipedia.org/wiki/Paladar#cite_note-3" TargetMode="External"/><Relationship Id="rId17" Type="http://schemas.openxmlformats.org/officeDocument/2006/relationships/hyperlink" Target="http://pt.wikipedia.org/wiki/Glutamato" TargetMode="External"/><Relationship Id="rId2" Type="http://schemas.openxmlformats.org/officeDocument/2006/relationships/slide" Target="../slides/slide13.xml"/><Relationship Id="rId16" Type="http://schemas.openxmlformats.org/officeDocument/2006/relationships/hyperlink" Target="http://pt.wikipedia.org/wiki/Cloreto_de_s%C3%B3dio" TargetMode="External"/><Relationship Id="rId1" Type="http://schemas.openxmlformats.org/officeDocument/2006/relationships/notesMaster" Target="../notesMasters/notesMaster1.xml"/><Relationship Id="rId6" Type="http://schemas.openxmlformats.org/officeDocument/2006/relationships/hyperlink" Target="http://pt.wikipedia.org/wiki/Doce_(gosto)" TargetMode="External"/><Relationship Id="rId11" Type="http://schemas.openxmlformats.org/officeDocument/2006/relationships/hyperlink" Target="http://pt.wikipedia.org/wiki/C%C3%A1lcio" TargetMode="External"/><Relationship Id="rId5" Type="http://schemas.openxmlformats.org/officeDocument/2006/relationships/hyperlink" Target="http://pt.wikipedia.org/wiki/Salgado" TargetMode="External"/><Relationship Id="rId15" Type="http://schemas.openxmlformats.org/officeDocument/2006/relationships/hyperlink" Target="http://pt.wikipedia.org/wiki/Cafe%C3%ADna" TargetMode="External"/><Relationship Id="rId10" Type="http://schemas.openxmlformats.org/officeDocument/2006/relationships/hyperlink" Target="http://pt.wikipedia.org/wiki/Paladar#cite_note-2" TargetMode="External"/><Relationship Id="rId4" Type="http://schemas.openxmlformats.org/officeDocument/2006/relationships/hyperlink" Target="http://pt.wikipedia.org/wiki/%C3%81cido_(gosto)" TargetMode="External"/><Relationship Id="rId9" Type="http://schemas.openxmlformats.org/officeDocument/2006/relationships/hyperlink" Target="http://pt.wikipedia.org/wiki/%C3%81cidos_graxos" TargetMode="External"/><Relationship Id="rId14" Type="http://schemas.openxmlformats.org/officeDocument/2006/relationships/hyperlink" Target="http://pt.wikipedia.org/wiki/%C3%81cido_c%C3%ADtrico" TargetMode="Externa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pt.wikipedia.org/wiki/Miopia" TargetMode="External"/><Relationship Id="rId3" Type="http://schemas.openxmlformats.org/officeDocument/2006/relationships/hyperlink" Target="http://pt.wikipedia.org/wiki/Astigmatismo" TargetMode="External"/><Relationship Id="rId7" Type="http://schemas.openxmlformats.org/officeDocument/2006/relationships/hyperlink" Target="http://pt.wikipedia.org/wiki/Hipermetropia"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pt.wikipedia.org/wiki/Daltonismo" TargetMode="External"/><Relationship Id="rId5" Type="http://schemas.openxmlformats.org/officeDocument/2006/relationships/hyperlink" Target="http://pt.wikipedia.org/wiki/Vis%C3%A3o_subnormal" TargetMode="External"/><Relationship Id="rId4" Type="http://schemas.openxmlformats.org/officeDocument/2006/relationships/hyperlink" Target="http://pt.wikipedia.org/wiki/Cegueira" TargetMode="External"/><Relationship Id="rId9" Type="http://schemas.openxmlformats.org/officeDocument/2006/relationships/hyperlink" Target="http://pt.wikipedia.org/wiki/Estrabismo" TargetMode="Externa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www.infoescola.com/anatomia-humana/cerebro/" TargetMode="External"/><Relationship Id="rId3" Type="http://schemas.openxmlformats.org/officeDocument/2006/relationships/hyperlink" Target="http://pt.wikipedia.org/w/index.php?title=Sistema_somatosensorial&amp;action=edit&amp;redlink=1" TargetMode="External"/><Relationship Id="rId7" Type="http://schemas.openxmlformats.org/officeDocument/2006/relationships/hyperlink" Target="http://pt.wikipedia.org/wiki/Nocicep%C3%A7%C3%A3o"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pt.wikipedia.org/wiki/Termocep%C3%A7%C3%A3o" TargetMode="External"/><Relationship Id="rId5" Type="http://schemas.openxmlformats.org/officeDocument/2006/relationships/hyperlink" Target="http://pt.wikipedia.org/wiki/Cinestesia" TargetMode="External"/><Relationship Id="rId4" Type="http://schemas.openxmlformats.org/officeDocument/2006/relationships/hyperlink" Target="http://pt.wikipedia.org/wiki/Propriocep%C3%A7%C3%A3o" TargetMode="External"/><Relationship Id="rId9" Type="http://schemas.openxmlformats.org/officeDocument/2006/relationships/hyperlink" Target="http://www.infoescola.com/anatomia-humana/tato/"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pt.wikipedia.org/wiki/Ouvido"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pt.wikipedia.org/wiki/Press%C3%A3o_sonora" TargetMode="External"/><Relationship Id="rId5" Type="http://schemas.openxmlformats.org/officeDocument/2006/relationships/hyperlink" Target="http://pt.wikipedia.org/wiki/Intensidade" TargetMode="External"/><Relationship Id="rId4" Type="http://schemas.openxmlformats.org/officeDocument/2006/relationships/hyperlink" Target="http://pt.wikipedia.org/wiki/Dist%C3%A2ncia"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pt.wikipedia.org/wiki/Closed_Caption" TargetMode="External"/><Relationship Id="rId13" Type="http://schemas.openxmlformats.org/officeDocument/2006/relationships/hyperlink" Target="http://pt.wikipedia.org/wiki/Dislexia" TargetMode="External"/><Relationship Id="rId3" Type="http://schemas.openxmlformats.org/officeDocument/2006/relationships/hyperlink" Target="http://pt.wikipedia.org/wiki/Links" TargetMode="External"/><Relationship Id="rId7" Type="http://schemas.openxmlformats.org/officeDocument/2006/relationships/hyperlink" Target="http://pt.wikipedia.org/wiki/V%C3%ADdeo" TargetMode="External"/><Relationship Id="rId12" Type="http://schemas.openxmlformats.org/officeDocument/2006/relationships/hyperlink" Target="http://pt.wikipedia.org/wiki/Anima%C3%A7%C3%B5es"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pt.wikipedia.org/wiki/Teclado_(computador)" TargetMode="External"/><Relationship Id="rId11" Type="http://schemas.openxmlformats.org/officeDocument/2006/relationships/hyperlink" Target="http://pt.wikipedia.org/wiki/Gr%C3%A1ficos" TargetMode="External"/><Relationship Id="rId5" Type="http://schemas.openxmlformats.org/officeDocument/2006/relationships/hyperlink" Target="http://pt.wikipedia.org/wiki/Mouse" TargetMode="External"/><Relationship Id="rId10" Type="http://schemas.openxmlformats.org/officeDocument/2006/relationships/hyperlink" Target="http://pt.wikipedia.org/wiki/Convuls%C3%B5es" TargetMode="External"/><Relationship Id="rId4" Type="http://schemas.openxmlformats.org/officeDocument/2006/relationships/hyperlink" Target="http://pt.wikipedia.org/wiki/Daltonismo" TargetMode="External"/><Relationship Id="rId9" Type="http://schemas.openxmlformats.org/officeDocument/2006/relationships/hyperlink" Target="http://pt.wikipedia.org/wiki/Linguagem_de_sinais" TargetMode="External"/><Relationship Id="rId14" Type="http://schemas.openxmlformats.org/officeDocument/2006/relationships/hyperlink" Target="http://pt.wikipedia.org/wiki/Dificuldades_de_aprendizagem"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interfacehallofshame.eu/www.iarchitect.com/visual.htm#VISUAL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pt.wikipedia.org/wiki/Anosmia" TargetMode="External"/><Relationship Id="rId7" Type="http://schemas.openxmlformats.org/officeDocument/2006/relationships/hyperlink" Target="http://pt.wikipedia.org/wiki/Parosmia"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pt.wikipedia.org/wiki/Hiperosmia" TargetMode="External"/><Relationship Id="rId5" Type="http://schemas.openxmlformats.org/officeDocument/2006/relationships/hyperlink" Target="http://pt.wikipedia.org/wiki/Fantosmia" TargetMode="External"/><Relationship Id="rId4" Type="http://schemas.openxmlformats.org/officeDocument/2006/relationships/hyperlink" Target="http://pt.wikipedia.org/wiki/Cacosmi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We've come up with a new rule for program developers:</a:t>
            </a:r>
          </a:p>
          <a:p>
            <a:r>
              <a:rPr lang="en-US" b="1" dirty="0" smtClean="0"/>
              <a:t>You must at least LOOK at your designs before inflicting them onto your </a:t>
            </a:r>
            <a:r>
              <a:rPr lang="en-US" b="1" dirty="0" err="1" smtClean="0"/>
              <a:t>users.</a:t>
            </a:r>
            <a:r>
              <a:rPr lang="en-US" sz="1200" b="0" i="0" kern="1200" dirty="0" err="1" smtClean="0">
                <a:solidFill>
                  <a:schemeClr val="tx1"/>
                </a:solidFill>
                <a:effectLst/>
                <a:latin typeface="+mn-lt"/>
                <a:ea typeface="+mn-ea"/>
                <a:cs typeface="+mn-cs"/>
              </a:rPr>
              <a:t>This</a:t>
            </a:r>
            <a:r>
              <a:rPr lang="en-US" sz="1200" b="0" i="0" kern="1200" dirty="0" smtClean="0">
                <a:solidFill>
                  <a:schemeClr val="tx1"/>
                </a:solidFill>
                <a:effectLst/>
                <a:latin typeface="+mn-lt"/>
                <a:ea typeface="+mn-ea"/>
                <a:cs typeface="+mn-cs"/>
              </a:rPr>
              <a:t> image was taken from a tutorial released to members of a very large organization to instruct them in the use of a new software management system. As is clearly evident in the image, the choice of font, color, and background have made the tutorial almost completely unreadable, and therefore, absolutely useless.</a:t>
            </a:r>
          </a:p>
          <a:p>
            <a:r>
              <a:rPr lang="en-US" sz="1200" b="0" i="0" kern="1200" dirty="0" smtClean="0">
                <a:solidFill>
                  <a:schemeClr val="tx1"/>
                </a:solidFill>
                <a:effectLst/>
                <a:latin typeface="+mn-lt"/>
                <a:ea typeface="+mn-ea"/>
                <a:cs typeface="+mn-cs"/>
              </a:rPr>
              <a:t>Try to read the text in the image, and note the intense effort required. The only excuse for such a pitiful combination of screen characteristics is that the developer never looked at his or her creation; as such, there is no excuse.</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3</a:t>
            </a:fld>
            <a:endParaRPr lang="pt-BR"/>
          </a:p>
        </p:txBody>
      </p:sp>
    </p:spTree>
    <p:extLst>
      <p:ext uri="{BB962C8B-B14F-4D97-AF65-F5344CB8AC3E}">
        <p14:creationId xmlns:p14="http://schemas.microsoft.com/office/powerpoint/2010/main" val="740310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kern="1200" dirty="0" smtClean="0">
                <a:solidFill>
                  <a:schemeClr val="tx1"/>
                </a:solidFill>
                <a:effectLst/>
                <a:latin typeface="+mn-lt"/>
                <a:ea typeface="+mn-ea"/>
                <a:cs typeface="+mn-cs"/>
              </a:rPr>
              <a:t>Existem cinco sabores bem aceitos: o </a:t>
            </a:r>
            <a:r>
              <a:rPr lang="pt-BR" sz="1200" b="0" i="0" u="none" strike="noStrike" kern="1200" dirty="0" smtClean="0">
                <a:solidFill>
                  <a:schemeClr val="tx1"/>
                </a:solidFill>
                <a:effectLst/>
                <a:latin typeface="+mn-lt"/>
                <a:ea typeface="+mn-ea"/>
                <a:cs typeface="+mn-cs"/>
                <a:hlinkClick r:id="rId3" tooltip="Amargo"/>
              </a:rPr>
              <a:t>amargo</a:t>
            </a:r>
            <a:r>
              <a:rPr lang="pt-BR" sz="1200" b="0" i="0" kern="1200" dirty="0" smtClean="0">
                <a:solidFill>
                  <a:schemeClr val="tx1"/>
                </a:solidFill>
                <a:effectLst/>
                <a:latin typeface="+mn-lt"/>
                <a:ea typeface="+mn-ea"/>
                <a:cs typeface="+mn-cs"/>
              </a:rPr>
              <a:t>, o </a:t>
            </a:r>
            <a:r>
              <a:rPr lang="pt-BR" sz="1200" b="0" i="0" u="none" strike="noStrike" kern="1200" dirty="0" smtClean="0">
                <a:solidFill>
                  <a:schemeClr val="tx1"/>
                </a:solidFill>
                <a:effectLst/>
                <a:latin typeface="+mn-lt"/>
                <a:ea typeface="+mn-ea"/>
                <a:cs typeface="+mn-cs"/>
                <a:hlinkClick r:id="rId4" tooltip="Ácido (gosto)"/>
              </a:rPr>
              <a:t>ácido</a:t>
            </a:r>
            <a:r>
              <a:rPr lang="pt-BR" sz="1200" b="0" i="0" kern="1200" dirty="0" smtClean="0">
                <a:solidFill>
                  <a:schemeClr val="tx1"/>
                </a:solidFill>
                <a:effectLst/>
                <a:latin typeface="+mn-lt"/>
                <a:ea typeface="+mn-ea"/>
                <a:cs typeface="+mn-cs"/>
              </a:rPr>
              <a:t>, o </a:t>
            </a:r>
            <a:r>
              <a:rPr lang="pt-BR" sz="1200" b="0" i="0" u="none" strike="noStrike" kern="1200" dirty="0" smtClean="0">
                <a:solidFill>
                  <a:schemeClr val="tx1"/>
                </a:solidFill>
                <a:effectLst/>
                <a:latin typeface="+mn-lt"/>
                <a:ea typeface="+mn-ea"/>
                <a:cs typeface="+mn-cs"/>
                <a:hlinkClick r:id="rId5" tooltip="Salgado"/>
              </a:rPr>
              <a:t>salgado</a:t>
            </a:r>
            <a:r>
              <a:rPr lang="pt-BR" sz="1200" b="0" i="0" kern="1200" dirty="0" smtClean="0">
                <a:solidFill>
                  <a:schemeClr val="tx1"/>
                </a:solidFill>
                <a:effectLst/>
                <a:latin typeface="+mn-lt"/>
                <a:ea typeface="+mn-ea"/>
                <a:cs typeface="+mn-cs"/>
              </a:rPr>
              <a:t>, o </a:t>
            </a:r>
            <a:r>
              <a:rPr lang="pt-BR" sz="1200" b="0" i="0" u="none" strike="noStrike" kern="1200" dirty="0" smtClean="0">
                <a:solidFill>
                  <a:schemeClr val="tx1"/>
                </a:solidFill>
                <a:effectLst/>
                <a:latin typeface="+mn-lt"/>
                <a:ea typeface="+mn-ea"/>
                <a:cs typeface="+mn-cs"/>
                <a:hlinkClick r:id="rId6" tooltip="Doce (gosto)"/>
              </a:rPr>
              <a:t>doce</a:t>
            </a:r>
            <a:r>
              <a:rPr lang="pt-BR" sz="1200" b="0" i="0" kern="1200" dirty="0" smtClean="0">
                <a:solidFill>
                  <a:schemeClr val="tx1"/>
                </a:solidFill>
                <a:effectLst/>
                <a:latin typeface="+mn-lt"/>
                <a:ea typeface="+mn-ea"/>
                <a:cs typeface="+mn-cs"/>
              </a:rPr>
              <a:t> e o </a:t>
            </a:r>
            <a:r>
              <a:rPr lang="pt-BR" sz="1200" b="0" i="0" u="none" strike="noStrike" kern="1200" dirty="0" err="1" smtClean="0">
                <a:solidFill>
                  <a:schemeClr val="tx1"/>
                </a:solidFill>
                <a:effectLst/>
                <a:latin typeface="+mn-lt"/>
                <a:ea typeface="+mn-ea"/>
                <a:cs typeface="+mn-cs"/>
                <a:hlinkClick r:id="rId7" tooltip="Umami"/>
              </a:rPr>
              <a:t>umami</a:t>
            </a:r>
            <a:r>
              <a:rPr lang="pt-BR" sz="1200" b="0" i="0" u="none" strike="noStrike" kern="1200" baseline="30000" dirty="0" smtClean="0">
                <a:solidFill>
                  <a:schemeClr val="tx1"/>
                </a:solidFill>
                <a:effectLst/>
                <a:latin typeface="+mn-lt"/>
                <a:ea typeface="+mn-ea"/>
                <a:cs typeface="+mn-cs"/>
                <a:hlinkClick r:id="rId8"/>
              </a:rPr>
              <a:t>[1]</a:t>
            </a:r>
            <a:r>
              <a:rPr lang="pt-BR" sz="1200" b="0" i="0" kern="1200" dirty="0" smtClean="0">
                <a:solidFill>
                  <a:schemeClr val="tx1"/>
                </a:solidFill>
                <a:effectLst/>
                <a:latin typeface="+mn-lt"/>
                <a:ea typeface="+mn-ea"/>
                <a:cs typeface="+mn-cs"/>
              </a:rPr>
              <a:t>, e há o debate se também há os sabores de </a:t>
            </a:r>
            <a:r>
              <a:rPr lang="pt-BR" sz="1200" b="0" i="0" u="none" strike="noStrike" kern="1200" dirty="0" smtClean="0">
                <a:solidFill>
                  <a:schemeClr val="tx1"/>
                </a:solidFill>
                <a:effectLst/>
                <a:latin typeface="+mn-lt"/>
                <a:ea typeface="+mn-ea"/>
                <a:cs typeface="+mn-cs"/>
                <a:hlinkClick r:id="rId9" tooltip="Ácidos graxos"/>
              </a:rPr>
              <a:t>ácidos graxos</a:t>
            </a:r>
            <a:r>
              <a:rPr lang="pt-BR" sz="1200" b="0" i="0" u="none" strike="noStrike" kern="1200" baseline="30000" dirty="0" smtClean="0">
                <a:solidFill>
                  <a:schemeClr val="tx1"/>
                </a:solidFill>
                <a:effectLst/>
                <a:latin typeface="+mn-lt"/>
                <a:ea typeface="+mn-ea"/>
                <a:cs typeface="+mn-cs"/>
                <a:hlinkClick r:id="rId10"/>
              </a:rPr>
              <a:t>[2]</a:t>
            </a:r>
            <a:r>
              <a:rPr lang="pt-BR" sz="1200" b="0" i="0" kern="1200" dirty="0" smtClean="0">
                <a:solidFill>
                  <a:schemeClr val="tx1"/>
                </a:solidFill>
                <a:effectLst/>
                <a:latin typeface="+mn-lt"/>
                <a:ea typeface="+mn-ea"/>
                <a:cs typeface="+mn-cs"/>
              </a:rPr>
              <a:t> e </a:t>
            </a:r>
            <a:r>
              <a:rPr lang="pt-BR" sz="1200" b="0" i="0" u="none" strike="noStrike" kern="1200" dirty="0" smtClean="0">
                <a:solidFill>
                  <a:schemeClr val="tx1"/>
                </a:solidFill>
                <a:effectLst/>
                <a:latin typeface="+mn-lt"/>
                <a:ea typeface="+mn-ea"/>
                <a:cs typeface="+mn-cs"/>
                <a:hlinkClick r:id="rId11" tooltip="Cálcio"/>
              </a:rPr>
              <a:t>cálcio</a:t>
            </a:r>
            <a:r>
              <a:rPr lang="pt-BR" sz="1200" b="0" i="0" u="none" strike="noStrike" kern="1200" baseline="30000" dirty="0" smtClean="0">
                <a:solidFill>
                  <a:schemeClr val="tx1"/>
                </a:solidFill>
                <a:effectLst/>
                <a:latin typeface="+mn-lt"/>
                <a:ea typeface="+mn-ea"/>
                <a:cs typeface="+mn-cs"/>
                <a:hlinkClick r:id="rId12"/>
              </a:rPr>
              <a:t>[3]</a:t>
            </a:r>
            <a:r>
              <a:rPr lang="pt-BR" sz="1200" b="0" i="0" kern="1200" dirty="0" smtClean="0">
                <a:solidFill>
                  <a:schemeClr val="tx1"/>
                </a:solidFill>
                <a:effectLst/>
                <a:latin typeface="+mn-lt"/>
                <a:ea typeface="+mn-ea"/>
                <a:cs typeface="+mn-cs"/>
              </a:rPr>
              <a:t>.</a:t>
            </a:r>
          </a:p>
          <a:p>
            <a:r>
              <a:rPr lang="pt-BR" sz="1200" b="0" i="0" kern="1200" dirty="0" smtClean="0">
                <a:solidFill>
                  <a:schemeClr val="tx1"/>
                </a:solidFill>
                <a:effectLst/>
                <a:latin typeface="+mn-lt"/>
                <a:ea typeface="+mn-ea"/>
                <a:cs typeface="+mn-cs"/>
              </a:rPr>
              <a:t>Gosto </a:t>
            </a:r>
            <a:r>
              <a:rPr lang="pt-BR" sz="1200" b="0" i="0" u="none" strike="noStrike" kern="1200" dirty="0" smtClean="0">
                <a:solidFill>
                  <a:schemeClr val="tx1"/>
                </a:solidFill>
                <a:effectLst/>
                <a:latin typeface="+mn-lt"/>
                <a:ea typeface="+mn-ea"/>
                <a:cs typeface="+mn-cs"/>
                <a:hlinkClick r:id="rId6" tooltip="Doce (gosto)"/>
              </a:rPr>
              <a:t>doce</a:t>
            </a:r>
            <a:r>
              <a:rPr lang="pt-BR" sz="1200" b="0" i="0" kern="1200" dirty="0" smtClean="0">
                <a:solidFill>
                  <a:schemeClr val="tx1"/>
                </a:solidFill>
                <a:effectLst/>
                <a:latin typeface="+mn-lt"/>
                <a:ea typeface="+mn-ea"/>
                <a:cs typeface="+mn-cs"/>
              </a:rPr>
              <a:t>: gosto produzido por soluções aquosas de substâncias adoçantes (ex. solução de </a:t>
            </a:r>
            <a:r>
              <a:rPr lang="pt-BR" sz="1200" b="0" i="0" u="none" strike="noStrike" kern="1200" dirty="0" smtClean="0">
                <a:solidFill>
                  <a:schemeClr val="tx1"/>
                </a:solidFill>
                <a:effectLst/>
                <a:latin typeface="+mn-lt"/>
                <a:ea typeface="+mn-ea"/>
                <a:cs typeface="+mn-cs"/>
                <a:hlinkClick r:id="rId13" tooltip="Sacarose"/>
              </a:rPr>
              <a:t>sacarose</a:t>
            </a:r>
            <a:r>
              <a:rPr lang="pt-BR" sz="1200" b="0" i="0" kern="1200" dirty="0" smtClean="0">
                <a:solidFill>
                  <a:schemeClr val="tx1"/>
                </a:solidFill>
                <a:effectLst/>
                <a:latin typeface="+mn-lt"/>
                <a:ea typeface="+mn-ea"/>
                <a:cs typeface="+mn-cs"/>
              </a:rPr>
              <a:t>);</a:t>
            </a:r>
          </a:p>
          <a:p>
            <a:r>
              <a:rPr lang="pt-BR" sz="1200" b="0" i="0" kern="1200" dirty="0" smtClean="0">
                <a:solidFill>
                  <a:schemeClr val="tx1"/>
                </a:solidFill>
                <a:effectLst/>
                <a:latin typeface="+mn-lt"/>
                <a:ea typeface="+mn-ea"/>
                <a:cs typeface="+mn-cs"/>
              </a:rPr>
              <a:t>Gosto </a:t>
            </a:r>
            <a:r>
              <a:rPr lang="pt-BR" sz="1200" b="0" i="0" u="none" strike="noStrike" kern="1200" dirty="0" smtClean="0">
                <a:solidFill>
                  <a:schemeClr val="tx1"/>
                </a:solidFill>
                <a:effectLst/>
                <a:latin typeface="+mn-lt"/>
                <a:ea typeface="+mn-ea"/>
                <a:cs typeface="+mn-cs"/>
                <a:hlinkClick r:id="rId4" tooltip="Ácido (gosto)"/>
              </a:rPr>
              <a:t>ácido</a:t>
            </a:r>
            <a:r>
              <a:rPr lang="pt-BR" sz="1200" b="0" i="0" kern="1200" dirty="0" smtClean="0">
                <a:solidFill>
                  <a:schemeClr val="tx1"/>
                </a:solidFill>
                <a:effectLst/>
                <a:latin typeface="+mn-lt"/>
                <a:ea typeface="+mn-ea"/>
                <a:cs typeface="+mn-cs"/>
              </a:rPr>
              <a:t>: gosto produzido por soluções aquosas de substâncias ácidas (ex. solução de </a:t>
            </a:r>
            <a:r>
              <a:rPr lang="pt-BR" sz="1200" b="0" i="0" u="none" strike="noStrike" kern="1200" dirty="0" smtClean="0">
                <a:solidFill>
                  <a:schemeClr val="tx1"/>
                </a:solidFill>
                <a:effectLst/>
                <a:latin typeface="+mn-lt"/>
                <a:ea typeface="+mn-ea"/>
                <a:cs typeface="+mn-cs"/>
                <a:hlinkClick r:id="rId14" tooltip="Ácido cítrico"/>
              </a:rPr>
              <a:t>ácido cítrico</a:t>
            </a:r>
            <a:r>
              <a:rPr lang="pt-BR" sz="1200" b="0" i="0" kern="1200" dirty="0" smtClean="0">
                <a:solidFill>
                  <a:schemeClr val="tx1"/>
                </a:solidFill>
                <a:effectLst/>
                <a:latin typeface="+mn-lt"/>
                <a:ea typeface="+mn-ea"/>
                <a:cs typeface="+mn-cs"/>
              </a:rPr>
              <a:t>);</a:t>
            </a:r>
          </a:p>
          <a:p>
            <a:r>
              <a:rPr lang="pt-BR" sz="1200" b="0" i="0" kern="1200" dirty="0" smtClean="0">
                <a:solidFill>
                  <a:schemeClr val="tx1"/>
                </a:solidFill>
                <a:effectLst/>
                <a:latin typeface="+mn-lt"/>
                <a:ea typeface="+mn-ea"/>
                <a:cs typeface="+mn-cs"/>
              </a:rPr>
              <a:t>Gosto </a:t>
            </a:r>
            <a:r>
              <a:rPr lang="pt-BR" sz="1200" b="0" i="0" u="none" strike="noStrike" kern="1200" dirty="0" smtClean="0">
                <a:solidFill>
                  <a:schemeClr val="tx1"/>
                </a:solidFill>
                <a:effectLst/>
                <a:latin typeface="+mn-lt"/>
                <a:ea typeface="+mn-ea"/>
                <a:cs typeface="+mn-cs"/>
                <a:hlinkClick r:id="rId3" tooltip="Amargo"/>
              </a:rPr>
              <a:t>amargo</a:t>
            </a:r>
            <a:r>
              <a:rPr lang="pt-BR" sz="1200" b="0" i="0" kern="1200" dirty="0" smtClean="0">
                <a:solidFill>
                  <a:schemeClr val="tx1"/>
                </a:solidFill>
                <a:effectLst/>
                <a:latin typeface="+mn-lt"/>
                <a:ea typeface="+mn-ea"/>
                <a:cs typeface="+mn-cs"/>
              </a:rPr>
              <a:t>: gosto produzido por soluções aquosas de substâncias amargas (ex. solução de </a:t>
            </a:r>
            <a:r>
              <a:rPr lang="pt-BR" sz="1200" b="0" i="0" u="none" strike="noStrike" kern="1200" dirty="0" smtClean="0">
                <a:solidFill>
                  <a:schemeClr val="tx1"/>
                </a:solidFill>
                <a:effectLst/>
                <a:latin typeface="+mn-lt"/>
                <a:ea typeface="+mn-ea"/>
                <a:cs typeface="+mn-cs"/>
                <a:hlinkClick r:id="rId15" tooltip="Cafeína"/>
              </a:rPr>
              <a:t>cafeína</a:t>
            </a:r>
            <a:r>
              <a:rPr lang="pt-BR" sz="1200" b="0" i="0" kern="1200" dirty="0" smtClean="0">
                <a:solidFill>
                  <a:schemeClr val="tx1"/>
                </a:solidFill>
                <a:effectLst/>
                <a:latin typeface="+mn-lt"/>
                <a:ea typeface="+mn-ea"/>
                <a:cs typeface="+mn-cs"/>
              </a:rPr>
              <a:t>);</a:t>
            </a:r>
          </a:p>
          <a:p>
            <a:r>
              <a:rPr lang="pt-BR" sz="1200" b="0" i="0" kern="1200" dirty="0" smtClean="0">
                <a:solidFill>
                  <a:schemeClr val="tx1"/>
                </a:solidFill>
                <a:effectLst/>
                <a:latin typeface="+mn-lt"/>
                <a:ea typeface="+mn-ea"/>
                <a:cs typeface="+mn-cs"/>
              </a:rPr>
              <a:t>Gosto </a:t>
            </a:r>
            <a:r>
              <a:rPr lang="pt-BR" sz="1200" b="0" i="0" u="none" strike="noStrike" kern="1200" dirty="0" smtClean="0">
                <a:solidFill>
                  <a:schemeClr val="tx1"/>
                </a:solidFill>
                <a:effectLst/>
                <a:latin typeface="+mn-lt"/>
                <a:ea typeface="+mn-ea"/>
                <a:cs typeface="+mn-cs"/>
                <a:hlinkClick r:id="rId5" tooltip="Salgado"/>
              </a:rPr>
              <a:t>salgado</a:t>
            </a:r>
            <a:r>
              <a:rPr lang="pt-BR" sz="1200" b="0" i="0" kern="1200" dirty="0" smtClean="0">
                <a:solidFill>
                  <a:schemeClr val="tx1"/>
                </a:solidFill>
                <a:effectLst/>
                <a:latin typeface="+mn-lt"/>
                <a:ea typeface="+mn-ea"/>
                <a:cs typeface="+mn-cs"/>
              </a:rPr>
              <a:t>: gosto produzido por soluções aquosas de sais (ex. solução de </a:t>
            </a:r>
            <a:r>
              <a:rPr lang="pt-BR" sz="1200" b="0" i="0" u="none" strike="noStrike" kern="1200" dirty="0" smtClean="0">
                <a:solidFill>
                  <a:schemeClr val="tx1"/>
                </a:solidFill>
                <a:effectLst/>
                <a:latin typeface="+mn-lt"/>
                <a:ea typeface="+mn-ea"/>
                <a:cs typeface="+mn-cs"/>
                <a:hlinkClick r:id="rId16" tooltip="Cloreto de sódio"/>
              </a:rPr>
              <a:t>cloreto de sódio</a:t>
            </a:r>
            <a:r>
              <a:rPr lang="pt-BR" sz="1200" b="0" i="0" kern="1200" dirty="0" smtClean="0">
                <a:solidFill>
                  <a:schemeClr val="tx1"/>
                </a:solidFill>
                <a:effectLst/>
                <a:latin typeface="+mn-lt"/>
                <a:ea typeface="+mn-ea"/>
                <a:cs typeface="+mn-cs"/>
              </a:rPr>
              <a:t>, o sal de cozinha);</a:t>
            </a:r>
          </a:p>
          <a:p>
            <a:r>
              <a:rPr lang="pt-BR" sz="1200" b="0" i="0" kern="1200" dirty="0" smtClean="0">
                <a:solidFill>
                  <a:schemeClr val="tx1"/>
                </a:solidFill>
                <a:effectLst/>
                <a:latin typeface="+mn-lt"/>
                <a:ea typeface="+mn-ea"/>
                <a:cs typeface="+mn-cs"/>
              </a:rPr>
              <a:t>Gosto </a:t>
            </a:r>
            <a:r>
              <a:rPr lang="pt-BR" sz="1200" b="0" i="0" u="none" strike="noStrike" kern="1200" dirty="0" err="1" smtClean="0">
                <a:solidFill>
                  <a:schemeClr val="tx1"/>
                </a:solidFill>
                <a:effectLst/>
                <a:latin typeface="+mn-lt"/>
                <a:ea typeface="+mn-ea"/>
                <a:cs typeface="+mn-cs"/>
                <a:hlinkClick r:id="rId7" tooltip="Umami"/>
              </a:rPr>
              <a:t>umami</a:t>
            </a:r>
            <a:r>
              <a:rPr lang="pt-BR" sz="1200" b="0" i="0" kern="1200" dirty="0" smtClean="0">
                <a:solidFill>
                  <a:schemeClr val="tx1"/>
                </a:solidFill>
                <a:effectLst/>
                <a:latin typeface="+mn-lt"/>
                <a:ea typeface="+mn-ea"/>
                <a:cs typeface="+mn-cs"/>
              </a:rPr>
              <a:t>: gosto produzido por soluções aquosas de glutamatos (ex. solução de </a:t>
            </a:r>
            <a:r>
              <a:rPr lang="pt-BR" sz="1200" b="0" i="0" u="none" strike="noStrike" kern="1200" dirty="0" smtClean="0">
                <a:solidFill>
                  <a:schemeClr val="tx1"/>
                </a:solidFill>
                <a:effectLst/>
                <a:latin typeface="+mn-lt"/>
                <a:ea typeface="+mn-ea"/>
                <a:cs typeface="+mn-cs"/>
                <a:hlinkClick r:id="rId17" tooltip="Glutamato"/>
              </a:rPr>
              <a:t>glutamato</a:t>
            </a:r>
            <a:r>
              <a:rPr lang="pt-BR" sz="1200" b="0" i="0" kern="1200" dirty="0" smtClean="0">
                <a:solidFill>
                  <a:schemeClr val="tx1"/>
                </a:solidFill>
                <a:effectLst/>
                <a:latin typeface="+mn-lt"/>
                <a:ea typeface="+mn-ea"/>
                <a:cs typeface="+mn-cs"/>
              </a:rPr>
              <a:t> </a:t>
            </a:r>
            <a:r>
              <a:rPr lang="pt-BR" sz="1200" b="0" i="0" kern="1200" dirty="0" err="1" smtClean="0">
                <a:solidFill>
                  <a:schemeClr val="tx1"/>
                </a:solidFill>
                <a:effectLst/>
                <a:latin typeface="+mn-lt"/>
                <a:ea typeface="+mn-ea"/>
                <a:cs typeface="+mn-cs"/>
              </a:rPr>
              <a:t>monossódico</a:t>
            </a:r>
            <a:r>
              <a:rPr lang="pt-BR" sz="1200" b="0" i="0" kern="1200" dirty="0" smtClean="0">
                <a:solidFill>
                  <a:schemeClr val="tx1"/>
                </a:solidFill>
                <a:effectLst/>
                <a:latin typeface="+mn-lt"/>
                <a:ea typeface="+mn-ea"/>
                <a:cs typeface="+mn-cs"/>
              </a:rPr>
              <a:t>);</a:t>
            </a:r>
          </a:p>
          <a:p>
            <a:endParaRPr lang="pt-BR" sz="1200" b="0" i="0" kern="1200" dirty="0" smtClean="0">
              <a:solidFill>
                <a:schemeClr val="tx1"/>
              </a:solidFill>
              <a:effectLst/>
              <a:latin typeface="+mn-lt"/>
              <a:ea typeface="+mn-ea"/>
              <a:cs typeface="+mn-cs"/>
            </a:endParaRPr>
          </a:p>
          <a:p>
            <a:r>
              <a:rPr lang="pt-BR" sz="1200" b="1" i="1" kern="1200" dirty="0" err="1" smtClean="0">
                <a:solidFill>
                  <a:schemeClr val="tx1"/>
                </a:solidFill>
                <a:effectLst/>
                <a:latin typeface="+mn-lt"/>
                <a:ea typeface="+mn-ea"/>
                <a:cs typeface="+mn-cs"/>
              </a:rPr>
              <a:t>Ageusia</a:t>
            </a:r>
            <a:r>
              <a:rPr lang="pt-BR" sz="1200" b="1" i="1" kern="1200" dirty="0" smtClean="0">
                <a:solidFill>
                  <a:schemeClr val="tx1"/>
                </a:solidFill>
                <a:effectLst/>
                <a:latin typeface="+mn-lt"/>
                <a:ea typeface="+mn-ea"/>
                <a:cs typeface="+mn-cs"/>
              </a:rPr>
              <a:t>:</a:t>
            </a:r>
            <a:r>
              <a:rPr lang="pt-BR" sz="1200" b="1" i="0" kern="1200" dirty="0" smtClean="0">
                <a:solidFill>
                  <a:schemeClr val="tx1"/>
                </a:solidFill>
                <a:effectLst/>
                <a:latin typeface="+mn-lt"/>
                <a:ea typeface="+mn-ea"/>
                <a:cs typeface="+mn-cs"/>
              </a:rPr>
              <a:t> Esta é uma condição rara em que não se pode experimentar todo o sabor dos alimentos.</a:t>
            </a:r>
          </a:p>
          <a:p>
            <a:r>
              <a:rPr lang="pt-BR" sz="1200" b="1" i="1" kern="1200" dirty="0" err="1" smtClean="0">
                <a:solidFill>
                  <a:schemeClr val="tx1"/>
                </a:solidFill>
                <a:effectLst/>
                <a:latin typeface="+mn-lt"/>
                <a:ea typeface="+mn-ea"/>
                <a:cs typeface="+mn-cs"/>
              </a:rPr>
              <a:t>Hipogeusia</a:t>
            </a:r>
            <a:r>
              <a:rPr lang="pt-BR" sz="1200" b="1" i="1" kern="1200" dirty="0" smtClean="0">
                <a:solidFill>
                  <a:schemeClr val="tx1"/>
                </a:solidFill>
                <a:effectLst/>
                <a:latin typeface="+mn-lt"/>
                <a:ea typeface="+mn-ea"/>
                <a:cs typeface="+mn-cs"/>
              </a:rPr>
              <a:t>:</a:t>
            </a:r>
            <a:r>
              <a:rPr lang="pt-BR" sz="1200" b="1" i="0" kern="1200" dirty="0" smtClean="0">
                <a:solidFill>
                  <a:schemeClr val="tx1"/>
                </a:solidFill>
                <a:effectLst/>
                <a:latin typeface="+mn-lt"/>
                <a:ea typeface="+mn-ea"/>
                <a:cs typeface="+mn-cs"/>
              </a:rPr>
              <a:t> pouca capacidade para saborear a comida caracteriza esta condição, e pode-se experimentar uma falta de habilidade específica para saborear a comida doce, azedo, apimentado, amargo ou salgado.</a:t>
            </a:r>
          </a:p>
          <a:p>
            <a:r>
              <a:rPr lang="pt-BR" sz="1200" b="1" i="1" kern="1200" dirty="0" err="1" smtClean="0">
                <a:solidFill>
                  <a:schemeClr val="tx1"/>
                </a:solidFill>
                <a:effectLst/>
                <a:latin typeface="+mn-lt"/>
                <a:ea typeface="+mn-ea"/>
                <a:cs typeface="+mn-cs"/>
              </a:rPr>
              <a:t>Disgeusia</a:t>
            </a:r>
            <a:r>
              <a:rPr lang="pt-BR" sz="1200" b="1" i="1" kern="1200" dirty="0" smtClean="0">
                <a:solidFill>
                  <a:schemeClr val="tx1"/>
                </a:solidFill>
                <a:effectLst/>
                <a:latin typeface="+mn-lt"/>
                <a:ea typeface="+mn-ea"/>
                <a:cs typeface="+mn-cs"/>
              </a:rPr>
              <a:t>:</a:t>
            </a:r>
            <a:r>
              <a:rPr lang="pt-BR" sz="1200" b="1" i="0" kern="1200" dirty="0" smtClean="0">
                <a:solidFill>
                  <a:schemeClr val="tx1"/>
                </a:solidFill>
                <a:effectLst/>
                <a:latin typeface="+mn-lt"/>
                <a:ea typeface="+mn-ea"/>
                <a:cs typeface="+mn-cs"/>
              </a:rPr>
              <a:t> Um perpétua, ranço ou salgado sabor metálico caracteriza esta condição, que em alguns casos, pode ser acompanhado por um forte ardor na boca.</a:t>
            </a:r>
          </a:p>
          <a:p>
            <a:endParaRPr lang="pt-BR" sz="1200" b="0" i="0" kern="1200" dirty="0" smtClean="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13</a:t>
            </a:fld>
            <a:endParaRPr lang="pt-BR"/>
          </a:p>
        </p:txBody>
      </p:sp>
    </p:spTree>
    <p:extLst>
      <p:ext uri="{BB962C8B-B14F-4D97-AF65-F5344CB8AC3E}">
        <p14:creationId xmlns:p14="http://schemas.microsoft.com/office/powerpoint/2010/main" val="344759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u="none" strike="noStrike" kern="1200" dirty="0" smtClean="0">
                <a:solidFill>
                  <a:schemeClr val="tx1"/>
                </a:solidFill>
                <a:effectLst/>
                <a:latin typeface="+mn-lt"/>
                <a:ea typeface="+mn-ea"/>
                <a:cs typeface="+mn-cs"/>
                <a:hlinkClick r:id="rId3" tooltip="Astigmatismo"/>
              </a:rPr>
              <a:t>Astigmatismo</a:t>
            </a:r>
            <a:endParaRPr lang="pt-BR" sz="1200" b="0" i="0"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hlinkClick r:id="rId4" tooltip="Cegueira"/>
              </a:rPr>
              <a:t>Cegueira</a:t>
            </a:r>
            <a:endParaRPr lang="pt-BR" sz="1200" b="0" i="0"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hlinkClick r:id="rId5" tooltip="Visão subnormal"/>
              </a:rPr>
              <a:t>Visão subnormal</a:t>
            </a:r>
            <a:endParaRPr lang="pt-BR" sz="1200" b="0" i="0"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hlinkClick r:id="rId6" tooltip="Daltonismo"/>
              </a:rPr>
              <a:t>Daltonismo</a:t>
            </a:r>
            <a:endParaRPr lang="pt-BR" sz="1200" b="0" i="0"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hlinkClick r:id="rId7" tooltip="Hipermetropia"/>
              </a:rPr>
              <a:t>Hipermetropia</a:t>
            </a:r>
            <a:endParaRPr lang="pt-BR" sz="1200" b="0" i="0"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hlinkClick r:id="rId8" tooltip="Miopia"/>
              </a:rPr>
              <a:t>Miopia</a:t>
            </a:r>
            <a:endParaRPr lang="pt-BR" sz="1200" b="0" i="0" kern="1200" dirty="0" smtClean="0">
              <a:solidFill>
                <a:schemeClr val="tx1"/>
              </a:solidFill>
              <a:effectLst/>
              <a:latin typeface="+mn-lt"/>
              <a:ea typeface="+mn-ea"/>
              <a:cs typeface="+mn-cs"/>
            </a:endParaRPr>
          </a:p>
          <a:p>
            <a:r>
              <a:rPr lang="pt-BR" sz="1200" b="0" i="0" u="none" strike="noStrike" kern="1200" dirty="0" smtClean="0">
                <a:solidFill>
                  <a:schemeClr val="tx1"/>
                </a:solidFill>
                <a:effectLst/>
                <a:latin typeface="+mn-lt"/>
                <a:ea typeface="+mn-ea"/>
                <a:cs typeface="+mn-cs"/>
                <a:hlinkClick r:id="rId9" tooltip="Estrabismo"/>
              </a:rPr>
              <a:t>Estrabismo</a:t>
            </a:r>
            <a:endParaRPr lang="pt-BR" sz="1200" b="0" i="0" kern="1200" dirty="0" smtClean="0">
              <a:solidFill>
                <a:schemeClr val="tx1"/>
              </a:solidFill>
              <a:effectLst/>
              <a:latin typeface="+mn-lt"/>
              <a:ea typeface="+mn-ea"/>
              <a:cs typeface="+mn-cs"/>
            </a:endParaRP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14</a:t>
            </a:fld>
            <a:endParaRPr lang="pt-BR"/>
          </a:p>
        </p:txBody>
      </p:sp>
    </p:spTree>
    <p:extLst>
      <p:ext uri="{BB962C8B-B14F-4D97-AF65-F5344CB8AC3E}">
        <p14:creationId xmlns:p14="http://schemas.microsoft.com/office/powerpoint/2010/main" val="907818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u="none" strike="noStrike" kern="1200" dirty="0" smtClean="0">
                <a:solidFill>
                  <a:schemeClr val="tx1"/>
                </a:solidFill>
                <a:effectLst/>
                <a:latin typeface="+mn-lt"/>
                <a:ea typeface="+mn-ea"/>
                <a:cs typeface="+mn-cs"/>
                <a:hlinkClick r:id="rId3" tooltip="Sistema somatosensorial (página não existe)"/>
              </a:rPr>
              <a:t>sistema </a:t>
            </a:r>
            <a:r>
              <a:rPr lang="pt-BR" sz="1200" b="0" i="0" u="none" strike="noStrike" kern="1200" dirty="0" err="1" smtClean="0">
                <a:solidFill>
                  <a:schemeClr val="tx1"/>
                </a:solidFill>
                <a:effectLst/>
                <a:latin typeface="+mn-lt"/>
                <a:ea typeface="+mn-ea"/>
                <a:cs typeface="+mn-cs"/>
                <a:hlinkClick r:id="rId3" tooltip="Sistema somatosensorial (página não existe)"/>
              </a:rPr>
              <a:t>somatosensorial</a:t>
            </a:r>
            <a:r>
              <a:rPr lang="pt-BR" sz="1200" b="0" i="0" kern="1200" dirty="0" smtClean="0">
                <a:solidFill>
                  <a:schemeClr val="tx1"/>
                </a:solidFill>
                <a:effectLst/>
                <a:latin typeface="+mn-lt"/>
                <a:ea typeface="+mn-ea"/>
                <a:cs typeface="+mn-cs"/>
              </a:rPr>
              <a:t>(identificação de texturas), </a:t>
            </a:r>
            <a:r>
              <a:rPr lang="pt-BR" sz="1200" b="0" i="0" u="none" strike="noStrike" kern="1200" dirty="0" smtClean="0">
                <a:solidFill>
                  <a:schemeClr val="tx1"/>
                </a:solidFill>
                <a:effectLst/>
                <a:latin typeface="+mn-lt"/>
                <a:ea typeface="+mn-ea"/>
                <a:cs typeface="+mn-cs"/>
                <a:hlinkClick r:id="rId4" tooltip="Propriocepção"/>
              </a:rPr>
              <a:t>propriocepção</a:t>
            </a:r>
            <a:r>
              <a:rPr lang="pt-BR" sz="1200" b="0" i="0" kern="1200" dirty="0" smtClean="0">
                <a:solidFill>
                  <a:schemeClr val="tx1"/>
                </a:solidFill>
                <a:effectLst/>
                <a:latin typeface="+mn-lt"/>
                <a:ea typeface="+mn-ea"/>
                <a:cs typeface="+mn-cs"/>
              </a:rPr>
              <a:t> ou </a:t>
            </a:r>
            <a:r>
              <a:rPr lang="pt-BR" sz="1200" b="0" i="0" u="none" strike="noStrike" kern="1200" dirty="0" smtClean="0">
                <a:solidFill>
                  <a:schemeClr val="tx1"/>
                </a:solidFill>
                <a:effectLst/>
                <a:latin typeface="+mn-lt"/>
                <a:ea typeface="+mn-ea"/>
                <a:cs typeface="+mn-cs"/>
                <a:hlinkClick r:id="rId5" tooltip="Cinestesia"/>
              </a:rPr>
              <a:t>cinestesia</a:t>
            </a:r>
            <a:r>
              <a:rPr lang="pt-BR" sz="1200" b="0" i="0" kern="1200" dirty="0" smtClean="0">
                <a:solidFill>
                  <a:schemeClr val="tx1"/>
                </a:solidFill>
                <a:effectLst/>
                <a:latin typeface="+mn-lt"/>
                <a:ea typeface="+mn-ea"/>
                <a:cs typeface="+mn-cs"/>
              </a:rPr>
              <a:t> (reconhecimento da localização espacial do corpo), </a:t>
            </a:r>
            <a:r>
              <a:rPr lang="pt-BR" sz="1200" b="0" i="0" u="none" strike="noStrike" kern="1200" dirty="0" err="1" smtClean="0">
                <a:solidFill>
                  <a:schemeClr val="tx1"/>
                </a:solidFill>
                <a:effectLst/>
                <a:latin typeface="+mn-lt"/>
                <a:ea typeface="+mn-ea"/>
                <a:cs typeface="+mn-cs"/>
                <a:hlinkClick r:id="rId6" tooltip="Termocepção"/>
              </a:rPr>
              <a:t>termocepção</a:t>
            </a:r>
            <a:r>
              <a:rPr lang="pt-BR" sz="1200" b="0" i="0" kern="1200" dirty="0" smtClean="0">
                <a:solidFill>
                  <a:schemeClr val="tx1"/>
                </a:solidFill>
                <a:effectLst/>
                <a:latin typeface="+mn-lt"/>
                <a:ea typeface="+mn-ea"/>
                <a:cs typeface="+mn-cs"/>
              </a:rPr>
              <a:t> (percepção da temperatura) e </a:t>
            </a:r>
            <a:r>
              <a:rPr lang="pt-BR" sz="1200" b="0" i="0" u="none" strike="noStrike" kern="1200" dirty="0" err="1" smtClean="0">
                <a:solidFill>
                  <a:schemeClr val="tx1"/>
                </a:solidFill>
                <a:effectLst/>
                <a:latin typeface="+mn-lt"/>
                <a:ea typeface="+mn-ea"/>
                <a:cs typeface="+mn-cs"/>
                <a:hlinkClick r:id="rId7" tooltip="Nocicepção"/>
              </a:rPr>
              <a:t>nocicepção</a:t>
            </a:r>
            <a:r>
              <a:rPr lang="pt-BR" sz="1200" b="0" i="0" kern="1200" dirty="0" smtClean="0">
                <a:solidFill>
                  <a:schemeClr val="tx1"/>
                </a:solidFill>
                <a:effectLst/>
                <a:latin typeface="+mn-lt"/>
                <a:ea typeface="+mn-ea"/>
                <a:cs typeface="+mn-cs"/>
              </a:rPr>
              <a:t>(percepção da dor)</a:t>
            </a:r>
          </a:p>
          <a:p>
            <a:endParaRPr lang="pt-BR" sz="1200" b="0" i="0" kern="1200" dirty="0" smtClean="0">
              <a:solidFill>
                <a:schemeClr val="tx1"/>
              </a:solidFill>
              <a:effectLst/>
              <a:latin typeface="+mn-lt"/>
              <a:ea typeface="+mn-ea"/>
              <a:cs typeface="+mn-cs"/>
            </a:endParaRPr>
          </a:p>
          <a:p>
            <a:r>
              <a:rPr lang="pt-BR" sz="1200" b="0" i="0" kern="1200" dirty="0" smtClean="0">
                <a:solidFill>
                  <a:schemeClr val="tx1"/>
                </a:solidFill>
                <a:effectLst/>
                <a:latin typeface="+mn-lt"/>
                <a:ea typeface="+mn-ea"/>
                <a:cs typeface="+mn-cs"/>
              </a:rPr>
              <a:t>Na pele existem diversos tipos de receptores de estímulos táteis. São esses receptores que recebem e transmitem </a:t>
            </a:r>
            <a:r>
              <a:rPr lang="pt-BR" sz="1200" b="0" i="0" kern="1200" dirty="0" err="1" smtClean="0">
                <a:solidFill>
                  <a:schemeClr val="tx1"/>
                </a:solidFill>
                <a:effectLst/>
                <a:latin typeface="+mn-lt"/>
                <a:ea typeface="+mn-ea"/>
                <a:cs typeface="+mn-cs"/>
              </a:rPr>
              <a:t>ao</a:t>
            </a:r>
            <a:r>
              <a:rPr lang="pt-BR" sz="1200" b="0" i="0" u="sng" kern="1200" dirty="0" err="1" smtClean="0">
                <a:solidFill>
                  <a:schemeClr val="tx1"/>
                </a:solidFill>
                <a:effectLst/>
                <a:latin typeface="+mn-lt"/>
                <a:ea typeface="+mn-ea"/>
                <a:cs typeface="+mn-cs"/>
                <a:hlinkClick r:id="rId8"/>
              </a:rPr>
              <a:t>cérebro</a:t>
            </a:r>
            <a:r>
              <a:rPr lang="pt-BR" sz="1200" b="0" i="0" kern="1200" dirty="0" smtClean="0">
                <a:solidFill>
                  <a:schemeClr val="tx1"/>
                </a:solidFill>
                <a:effectLst/>
                <a:latin typeface="+mn-lt"/>
                <a:ea typeface="+mn-ea"/>
                <a:cs typeface="+mn-cs"/>
              </a:rPr>
              <a:t> a sensação de toque. Alguns desses receptores são terminações nervosas livres, que reagem a estímulos mecânicos, químicos e térmicos, sobretudo os dolorosos.</a:t>
            </a:r>
          </a:p>
          <a:p>
            <a:r>
              <a:rPr lang="pt-BR" sz="1200" b="0" i="0" kern="1200" dirty="0" smtClean="0">
                <a:solidFill>
                  <a:schemeClr val="tx1"/>
                </a:solidFill>
                <a:effectLst/>
                <a:latin typeface="+mn-lt"/>
                <a:ea typeface="+mn-ea"/>
                <a:cs typeface="+mn-cs"/>
              </a:rPr>
              <a:t>Outros receptores são organizados em forma de corpúsculos, ou seja, são células </a:t>
            </a:r>
            <a:r>
              <a:rPr lang="pt-BR" sz="1200" b="0" i="0" u="sng" kern="1200" dirty="0" smtClean="0">
                <a:solidFill>
                  <a:schemeClr val="tx1"/>
                </a:solidFill>
                <a:effectLst/>
                <a:latin typeface="+mn-lt"/>
                <a:ea typeface="+mn-ea"/>
                <a:cs typeface="+mn-cs"/>
                <a:hlinkClick r:id="rId9"/>
              </a:rPr>
              <a:t>especializadas</a:t>
            </a:r>
            <a:r>
              <a:rPr lang="pt-BR" sz="1200" b="0" i="0" kern="1200" dirty="0" smtClean="0">
                <a:solidFill>
                  <a:schemeClr val="tx1"/>
                </a:solidFill>
                <a:effectLst/>
                <a:latin typeface="+mn-lt"/>
                <a:ea typeface="+mn-ea"/>
                <a:cs typeface="+mn-cs"/>
              </a:rPr>
              <a:t> que estão em contato com terminações nervosas. Os corpúsculos sensoriais podem ser </a:t>
            </a:r>
            <a:r>
              <a:rPr lang="pt-BR" sz="1200" b="0" i="0" kern="1200" dirty="0" err="1" smtClean="0">
                <a:solidFill>
                  <a:schemeClr val="tx1"/>
                </a:solidFill>
                <a:effectLst/>
                <a:latin typeface="+mn-lt"/>
                <a:ea typeface="+mn-ea"/>
                <a:cs typeface="+mn-cs"/>
              </a:rPr>
              <a:t>mecanorreceptores</a:t>
            </a:r>
            <a:r>
              <a:rPr lang="pt-BR" sz="1200" b="0" i="0" kern="1200" dirty="0" smtClean="0">
                <a:solidFill>
                  <a:schemeClr val="tx1"/>
                </a:solidFill>
                <a:effectLst/>
                <a:latin typeface="+mn-lt"/>
                <a:ea typeface="+mn-ea"/>
                <a:cs typeface="+mn-cs"/>
              </a:rPr>
              <a:t> ou </a:t>
            </a:r>
            <a:r>
              <a:rPr lang="pt-BR" sz="1200" b="0" i="0" kern="1200" dirty="0" err="1" smtClean="0">
                <a:solidFill>
                  <a:schemeClr val="tx1"/>
                </a:solidFill>
                <a:effectLst/>
                <a:latin typeface="+mn-lt"/>
                <a:ea typeface="+mn-ea"/>
                <a:cs typeface="+mn-cs"/>
              </a:rPr>
              <a:t>termoreceptores</a:t>
            </a:r>
            <a:r>
              <a:rPr lang="pt-BR" sz="1200" b="0" i="0" kern="1200" dirty="0" smtClean="0">
                <a:solidFill>
                  <a:schemeClr val="tx1"/>
                </a:solidFill>
                <a:effectLst/>
                <a:latin typeface="+mn-lt"/>
                <a:ea typeface="+mn-ea"/>
                <a:cs typeface="+mn-cs"/>
              </a:rPr>
              <a:t>.</a:t>
            </a:r>
            <a:br>
              <a:rPr lang="pt-BR" sz="1200" b="0" i="0" kern="1200" dirty="0" smtClean="0">
                <a:solidFill>
                  <a:schemeClr val="tx1"/>
                </a:solidFill>
                <a:effectLst/>
                <a:latin typeface="+mn-lt"/>
                <a:ea typeface="+mn-ea"/>
                <a:cs typeface="+mn-cs"/>
              </a:rPr>
            </a:br>
            <a:r>
              <a:rPr lang="pt-BR" sz="1200" b="0" i="0" kern="1200" dirty="0" err="1" smtClean="0">
                <a:solidFill>
                  <a:schemeClr val="tx1"/>
                </a:solidFill>
                <a:effectLst/>
                <a:latin typeface="+mn-lt"/>
                <a:ea typeface="+mn-ea"/>
                <a:cs typeface="+mn-cs"/>
              </a:rPr>
              <a:t>Mecanorreceptores</a:t>
            </a:r>
            <a:r>
              <a:rPr lang="pt-BR" sz="1200" b="0" i="0" kern="1200" dirty="0" smtClean="0">
                <a:solidFill>
                  <a:schemeClr val="tx1"/>
                </a:solidFill>
                <a:effectLst/>
                <a:latin typeface="+mn-lt"/>
                <a:ea typeface="+mn-ea"/>
                <a:cs typeface="+mn-cs"/>
              </a:rPr>
              <a:t> são responsáveis pela percepção do toque:</a:t>
            </a:r>
          </a:p>
          <a:p>
            <a:r>
              <a:rPr lang="pt-BR" sz="1200" b="0" i="0" kern="1200" dirty="0" smtClean="0">
                <a:solidFill>
                  <a:schemeClr val="tx1"/>
                </a:solidFill>
                <a:effectLst/>
                <a:latin typeface="+mn-lt"/>
                <a:ea typeface="+mn-ea"/>
                <a:cs typeface="+mn-cs"/>
              </a:rPr>
              <a:t>Corpúsculos de </a:t>
            </a:r>
            <a:r>
              <a:rPr lang="pt-BR" sz="1200" b="0" i="0" kern="1200" dirty="0" err="1" smtClean="0">
                <a:solidFill>
                  <a:schemeClr val="tx1"/>
                </a:solidFill>
                <a:effectLst/>
                <a:latin typeface="+mn-lt"/>
                <a:ea typeface="+mn-ea"/>
                <a:cs typeface="+mn-cs"/>
              </a:rPr>
              <a:t>Meissner</a:t>
            </a:r>
            <a:r>
              <a:rPr lang="pt-BR" sz="1200" b="0" i="0" kern="1200" dirty="0" smtClean="0">
                <a:solidFill>
                  <a:schemeClr val="tx1"/>
                </a:solidFill>
                <a:effectLst/>
                <a:latin typeface="+mn-lt"/>
                <a:ea typeface="+mn-ea"/>
                <a:cs typeface="+mn-cs"/>
              </a:rPr>
              <a:t> – percepção de pressões de </a:t>
            </a:r>
            <a:r>
              <a:rPr lang="pt-BR" sz="1200" b="0" i="0" kern="1200" dirty="0" err="1" smtClean="0">
                <a:solidFill>
                  <a:schemeClr val="tx1"/>
                </a:solidFill>
                <a:effectLst/>
                <a:latin typeface="+mn-lt"/>
                <a:ea typeface="+mn-ea"/>
                <a:cs typeface="+mn-cs"/>
              </a:rPr>
              <a:t>freqüência</a:t>
            </a:r>
            <a:r>
              <a:rPr lang="pt-BR" sz="1200" b="0" i="0" kern="1200" dirty="0" smtClean="0">
                <a:solidFill>
                  <a:schemeClr val="tx1"/>
                </a:solidFill>
                <a:effectLst/>
                <a:latin typeface="+mn-lt"/>
                <a:ea typeface="+mn-ea"/>
                <a:cs typeface="+mn-cs"/>
              </a:rPr>
              <a:t> diferente.</a:t>
            </a:r>
          </a:p>
          <a:p>
            <a:r>
              <a:rPr lang="pt-BR" sz="1200" b="0" i="0" u="sng" kern="1200" dirty="0" smtClean="0">
                <a:solidFill>
                  <a:schemeClr val="tx1"/>
                </a:solidFill>
                <a:effectLst/>
                <a:latin typeface="+mn-lt"/>
                <a:ea typeface="+mn-ea"/>
                <a:cs typeface="+mn-cs"/>
                <a:hlinkClick r:id="rId9"/>
              </a:rPr>
              <a:t>Discos</a:t>
            </a:r>
            <a:r>
              <a:rPr lang="pt-BR" sz="1200" b="0" i="0" kern="1200" dirty="0" smtClean="0">
                <a:solidFill>
                  <a:schemeClr val="tx1"/>
                </a:solidFill>
                <a:effectLst/>
                <a:latin typeface="+mn-lt"/>
                <a:ea typeface="+mn-ea"/>
                <a:cs typeface="+mn-cs"/>
              </a:rPr>
              <a:t> de Merkel – percepção de movimentações e pressões leves.</a:t>
            </a:r>
          </a:p>
          <a:p>
            <a:r>
              <a:rPr lang="pt-BR" sz="1200" b="0" i="0" kern="1200" dirty="0" smtClean="0">
                <a:solidFill>
                  <a:schemeClr val="tx1"/>
                </a:solidFill>
                <a:effectLst/>
                <a:latin typeface="+mn-lt"/>
                <a:ea typeface="+mn-ea"/>
                <a:cs typeface="+mn-cs"/>
              </a:rPr>
              <a:t>Corpúsculos de </a:t>
            </a:r>
            <a:r>
              <a:rPr lang="pt-BR" sz="1200" b="0" i="0" kern="1200" dirty="0" err="1" smtClean="0">
                <a:solidFill>
                  <a:schemeClr val="tx1"/>
                </a:solidFill>
                <a:effectLst/>
                <a:latin typeface="+mn-lt"/>
                <a:ea typeface="+mn-ea"/>
                <a:cs typeface="+mn-cs"/>
              </a:rPr>
              <a:t>Vater</a:t>
            </a:r>
            <a:r>
              <a:rPr lang="pt-BR" sz="1200" b="0" i="0" kern="1200" dirty="0" smtClean="0">
                <a:solidFill>
                  <a:schemeClr val="tx1"/>
                </a:solidFill>
                <a:effectLst/>
                <a:latin typeface="+mn-lt"/>
                <a:ea typeface="+mn-ea"/>
                <a:cs typeface="+mn-cs"/>
              </a:rPr>
              <a:t> – </a:t>
            </a:r>
            <a:r>
              <a:rPr lang="pt-BR" sz="1200" b="0" i="0" kern="1200" dirty="0" err="1" smtClean="0">
                <a:solidFill>
                  <a:schemeClr val="tx1"/>
                </a:solidFill>
                <a:effectLst/>
                <a:latin typeface="+mn-lt"/>
                <a:ea typeface="+mn-ea"/>
                <a:cs typeface="+mn-cs"/>
              </a:rPr>
              <a:t>Pacini</a:t>
            </a:r>
            <a:r>
              <a:rPr lang="pt-BR" sz="1200" b="0" i="0" kern="1200" dirty="0" smtClean="0">
                <a:solidFill>
                  <a:schemeClr val="tx1"/>
                </a:solidFill>
                <a:effectLst/>
                <a:latin typeface="+mn-lt"/>
                <a:ea typeface="+mn-ea"/>
                <a:cs typeface="+mn-cs"/>
              </a:rPr>
              <a:t> – percepção de pressões. Presentes em grande número na ponta dos dedos.</a:t>
            </a:r>
          </a:p>
          <a:p>
            <a:r>
              <a:rPr lang="pt-BR" sz="1200" b="0" i="0" kern="1200" dirty="0" smtClean="0">
                <a:solidFill>
                  <a:schemeClr val="tx1"/>
                </a:solidFill>
                <a:effectLst/>
                <a:latin typeface="+mn-lt"/>
                <a:ea typeface="+mn-ea"/>
                <a:cs typeface="+mn-cs"/>
              </a:rPr>
              <a:t>Corpúsculos de </a:t>
            </a:r>
            <a:r>
              <a:rPr lang="pt-BR" sz="1200" b="0" i="0" kern="1200" dirty="0" err="1" smtClean="0">
                <a:solidFill>
                  <a:schemeClr val="tx1"/>
                </a:solidFill>
                <a:effectLst/>
                <a:latin typeface="+mn-lt"/>
                <a:ea typeface="+mn-ea"/>
                <a:cs typeface="+mn-cs"/>
              </a:rPr>
              <a:t>Ruffini</a:t>
            </a:r>
            <a:r>
              <a:rPr lang="pt-BR" sz="1200" b="0" i="0" kern="1200" dirty="0" smtClean="0">
                <a:solidFill>
                  <a:schemeClr val="tx1"/>
                </a:solidFill>
                <a:effectLst/>
                <a:latin typeface="+mn-lt"/>
                <a:ea typeface="+mn-ea"/>
                <a:cs typeface="+mn-cs"/>
              </a:rPr>
              <a:t> – percepção de distensões na pele e </a:t>
            </a:r>
            <a:r>
              <a:rPr lang="pt-BR" sz="1200" b="0" i="0" u="sng" kern="1200" dirty="0" smtClean="0">
                <a:solidFill>
                  <a:schemeClr val="tx1"/>
                </a:solidFill>
                <a:effectLst/>
                <a:latin typeface="+mn-lt"/>
                <a:ea typeface="+mn-ea"/>
                <a:cs typeface="+mn-cs"/>
                <a:hlinkClick r:id="rId9"/>
              </a:rPr>
              <a:t>calor</a:t>
            </a:r>
            <a:r>
              <a:rPr lang="pt-BR" sz="1200" b="0" i="0" kern="1200" dirty="0" smtClean="0">
                <a:solidFill>
                  <a:schemeClr val="tx1"/>
                </a:solidFill>
                <a:effectLst/>
                <a:latin typeface="+mn-lt"/>
                <a:ea typeface="+mn-ea"/>
                <a:cs typeface="+mn-cs"/>
              </a:rPr>
              <a:t>.</a:t>
            </a:r>
          </a:p>
          <a:p>
            <a:r>
              <a:rPr lang="pt-BR" sz="1200" b="0" i="0" kern="1200" dirty="0" err="1" smtClean="0">
                <a:solidFill>
                  <a:schemeClr val="tx1"/>
                </a:solidFill>
                <a:effectLst/>
                <a:latin typeface="+mn-lt"/>
                <a:ea typeface="+mn-ea"/>
                <a:cs typeface="+mn-cs"/>
              </a:rPr>
              <a:t>Termorreceptores</a:t>
            </a:r>
            <a:r>
              <a:rPr lang="pt-BR" sz="1200" b="0" i="0" kern="1200" dirty="0" smtClean="0">
                <a:solidFill>
                  <a:schemeClr val="tx1"/>
                </a:solidFill>
                <a:effectLst/>
                <a:latin typeface="+mn-lt"/>
                <a:ea typeface="+mn-ea"/>
                <a:cs typeface="+mn-cs"/>
              </a:rPr>
              <a:t> são responsáveis pela percepção do calor e do frio, e reagem de acordo ao estimulo externo, seja ele frio ou quente.</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15</a:t>
            </a:fld>
            <a:endParaRPr lang="pt-BR"/>
          </a:p>
        </p:txBody>
      </p:sp>
    </p:spTree>
    <p:extLst>
      <p:ext uri="{BB962C8B-B14F-4D97-AF65-F5344CB8AC3E}">
        <p14:creationId xmlns:p14="http://schemas.microsoft.com/office/powerpoint/2010/main" val="1496988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kern="1200" dirty="0" smtClean="0">
                <a:solidFill>
                  <a:schemeClr val="tx1"/>
                </a:solidFill>
                <a:effectLst/>
                <a:latin typeface="+mn-lt"/>
                <a:ea typeface="+mn-ea"/>
                <a:cs typeface="+mn-cs"/>
              </a:rPr>
              <a:t>O órgão responsável pela audição é o </a:t>
            </a:r>
            <a:r>
              <a:rPr lang="pt-BR" sz="1200" b="0" i="0" u="none" strike="noStrike" kern="1200" dirty="0" smtClean="0">
                <a:solidFill>
                  <a:schemeClr val="tx1"/>
                </a:solidFill>
                <a:effectLst/>
                <a:latin typeface="+mn-lt"/>
                <a:ea typeface="+mn-ea"/>
                <a:cs typeface="+mn-cs"/>
                <a:hlinkClick r:id="rId3" tooltip="Ouvido"/>
              </a:rPr>
              <a:t>ouvido</a:t>
            </a:r>
            <a:r>
              <a:rPr lang="pt-BR" sz="1200" b="0" i="0" kern="1200" dirty="0" smtClean="0">
                <a:solidFill>
                  <a:schemeClr val="tx1"/>
                </a:solidFill>
                <a:effectLst/>
                <a:latin typeface="+mn-lt"/>
                <a:ea typeface="+mn-ea"/>
                <a:cs typeface="+mn-cs"/>
              </a:rPr>
              <a:t>, capaz de captar sons até uma determinada </a:t>
            </a:r>
            <a:r>
              <a:rPr lang="pt-BR" sz="1200" b="0" i="0" u="none" strike="noStrike" kern="1200" dirty="0" smtClean="0">
                <a:solidFill>
                  <a:schemeClr val="tx1"/>
                </a:solidFill>
                <a:effectLst/>
                <a:latin typeface="+mn-lt"/>
                <a:ea typeface="+mn-ea"/>
                <a:cs typeface="+mn-cs"/>
                <a:hlinkClick r:id="rId4" tooltip="Distância"/>
              </a:rPr>
              <a:t>distância</a:t>
            </a:r>
            <a:r>
              <a:rPr lang="pt-BR" sz="1200" b="0" i="0" kern="1200" dirty="0" smtClean="0">
                <a:solidFill>
                  <a:schemeClr val="tx1"/>
                </a:solidFill>
                <a:effectLst/>
                <a:latin typeface="+mn-lt"/>
                <a:ea typeface="+mn-ea"/>
                <a:cs typeface="+mn-cs"/>
              </a:rPr>
              <a:t>, dependendo da sua </a:t>
            </a:r>
            <a:r>
              <a:rPr lang="pt-BR" sz="1200" b="0" i="0" u="none" strike="noStrike" kern="1200" dirty="0" smtClean="0">
                <a:solidFill>
                  <a:schemeClr val="tx1"/>
                </a:solidFill>
                <a:effectLst/>
                <a:latin typeface="+mn-lt"/>
                <a:ea typeface="+mn-ea"/>
                <a:cs typeface="+mn-cs"/>
                <a:hlinkClick r:id="rId5" tooltip="Intensidade"/>
              </a:rPr>
              <a:t>intensidade</a:t>
            </a:r>
            <a:r>
              <a:rPr lang="pt-BR" sz="1200" b="0" i="0" kern="1200" dirty="0" smtClean="0">
                <a:solidFill>
                  <a:schemeClr val="tx1"/>
                </a:solidFill>
                <a:effectLst/>
                <a:latin typeface="+mn-lt"/>
                <a:ea typeface="+mn-ea"/>
                <a:cs typeface="+mn-cs"/>
              </a:rPr>
              <a:t> ou nível de </a:t>
            </a:r>
            <a:r>
              <a:rPr lang="pt-BR" sz="1200" b="0" i="0" u="none" strike="noStrike" kern="1200" dirty="0" smtClean="0">
                <a:solidFill>
                  <a:schemeClr val="tx1"/>
                </a:solidFill>
                <a:effectLst/>
                <a:latin typeface="+mn-lt"/>
                <a:ea typeface="+mn-ea"/>
                <a:cs typeface="+mn-cs"/>
                <a:hlinkClick r:id="rId6" tooltip="Pressão sonora"/>
              </a:rPr>
              <a:t>pressão sonora</a:t>
            </a:r>
            <a:r>
              <a:rPr lang="pt-BR" sz="1200" b="0" i="0" kern="1200" dirty="0" smtClean="0">
                <a:solidFill>
                  <a:schemeClr val="tx1"/>
                </a:solidFill>
                <a:effectLst/>
                <a:latin typeface="+mn-lt"/>
                <a:ea typeface="+mn-ea"/>
                <a:cs typeface="+mn-cs"/>
              </a:rPr>
              <a:t>.</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16</a:t>
            </a:fld>
            <a:endParaRPr lang="pt-BR"/>
          </a:p>
        </p:txBody>
      </p:sp>
    </p:spTree>
    <p:extLst>
      <p:ext uri="{BB962C8B-B14F-4D97-AF65-F5344CB8AC3E}">
        <p14:creationId xmlns:p14="http://schemas.microsoft.com/office/powerpoint/2010/main" val="3856312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17</a:t>
            </a:fld>
            <a:endParaRPr lang="pt-BR"/>
          </a:p>
        </p:txBody>
      </p:sp>
    </p:spTree>
    <p:extLst>
      <p:ext uri="{BB962C8B-B14F-4D97-AF65-F5344CB8AC3E}">
        <p14:creationId xmlns:p14="http://schemas.microsoft.com/office/powerpoint/2010/main" val="3238320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kern="1200" dirty="0" smtClean="0">
                <a:solidFill>
                  <a:schemeClr val="tx1"/>
                </a:solidFill>
                <a:effectLst/>
                <a:latin typeface="+mn-lt"/>
                <a:ea typeface="+mn-ea"/>
                <a:cs typeface="+mn-cs"/>
              </a:rPr>
              <a:t>Quando o texto e as imagens são grandes e/ou passíveis de ampliação a leitura e compreensão do conteúdo torna-se mais fácil para os usuários com visão deficiente. Quando os </a:t>
            </a:r>
            <a:r>
              <a:rPr lang="pt-BR" sz="1200" b="0" i="0" u="none" strike="noStrike" kern="1200" dirty="0" smtClean="0">
                <a:solidFill>
                  <a:schemeClr val="tx1"/>
                </a:solidFill>
                <a:effectLst/>
                <a:latin typeface="+mn-lt"/>
                <a:ea typeface="+mn-ea"/>
                <a:cs typeface="+mn-cs"/>
                <a:hlinkClick r:id="rId3" tooltip="Links"/>
              </a:rPr>
              <a:t>links</a:t>
            </a:r>
            <a:r>
              <a:rPr lang="pt-BR" sz="1200" b="0" i="0" kern="1200" dirty="0" smtClean="0">
                <a:solidFill>
                  <a:schemeClr val="tx1"/>
                </a:solidFill>
                <a:effectLst/>
                <a:latin typeface="+mn-lt"/>
                <a:ea typeface="+mn-ea"/>
                <a:cs typeface="+mn-cs"/>
              </a:rPr>
              <a:t> são sublinhados (ou diferenciados de outra maneira) e também coloridos, tem-se a garantia de que usuários </a:t>
            </a:r>
            <a:r>
              <a:rPr lang="pt-BR" sz="1200" b="0" i="0" u="none" strike="noStrike" kern="1200" dirty="0" smtClean="0">
                <a:solidFill>
                  <a:schemeClr val="tx1"/>
                </a:solidFill>
                <a:effectLst/>
                <a:latin typeface="+mn-lt"/>
                <a:ea typeface="+mn-ea"/>
                <a:cs typeface="+mn-cs"/>
                <a:hlinkClick r:id="rId4" tooltip="Daltonismo"/>
              </a:rPr>
              <a:t>daltônicos</a:t>
            </a:r>
            <a:r>
              <a:rPr lang="pt-BR" sz="1200" b="0" i="0" kern="1200" dirty="0" smtClean="0">
                <a:solidFill>
                  <a:schemeClr val="tx1"/>
                </a:solidFill>
                <a:effectLst/>
                <a:latin typeface="+mn-lt"/>
                <a:ea typeface="+mn-ea"/>
                <a:cs typeface="+mn-cs"/>
              </a:rPr>
              <a:t> sejam capazes de diferencia-los. Quando os links e áreas clicáveis são grandes isso ajuda os usuários que não podem controlar um </a:t>
            </a:r>
            <a:r>
              <a:rPr lang="pt-BR" sz="1200" b="0" i="0" u="none" strike="noStrike" kern="1200" dirty="0" smtClean="0">
                <a:solidFill>
                  <a:schemeClr val="tx1"/>
                </a:solidFill>
                <a:effectLst/>
                <a:latin typeface="+mn-lt"/>
                <a:ea typeface="+mn-ea"/>
                <a:cs typeface="+mn-cs"/>
                <a:hlinkClick r:id="rId5" tooltip="Mouse"/>
              </a:rPr>
              <a:t>mouse</a:t>
            </a:r>
            <a:r>
              <a:rPr lang="pt-BR" sz="1200" b="0" i="0" kern="1200" dirty="0" smtClean="0">
                <a:solidFill>
                  <a:schemeClr val="tx1"/>
                </a:solidFill>
                <a:effectLst/>
                <a:latin typeface="+mn-lt"/>
                <a:ea typeface="+mn-ea"/>
                <a:cs typeface="+mn-cs"/>
              </a:rPr>
              <a:t> com precisão. Quando as páginas são codificadas para os usuários poderem navegar utilizando somente o </a:t>
            </a:r>
            <a:r>
              <a:rPr lang="pt-BR" sz="1200" b="0" i="0" u="none" strike="noStrike" kern="1200" dirty="0" smtClean="0">
                <a:solidFill>
                  <a:schemeClr val="tx1"/>
                </a:solidFill>
                <a:effectLst/>
                <a:latin typeface="+mn-lt"/>
                <a:ea typeface="+mn-ea"/>
                <a:cs typeface="+mn-cs"/>
                <a:hlinkClick r:id="rId6" tooltip="Teclado (computador)"/>
              </a:rPr>
              <a:t>teclado</a:t>
            </a:r>
            <a:r>
              <a:rPr lang="pt-BR" sz="1200" b="0" i="0" kern="1200" dirty="0" smtClean="0">
                <a:solidFill>
                  <a:schemeClr val="tx1"/>
                </a:solidFill>
                <a:effectLst/>
                <a:latin typeface="+mn-lt"/>
                <a:ea typeface="+mn-ea"/>
                <a:cs typeface="+mn-cs"/>
              </a:rPr>
              <a:t> ou uma única tecla de acesso ajuda os usuários que não pode utilizar um mouse ou até mesmo um teclado padrão. Quando </a:t>
            </a:r>
            <a:r>
              <a:rPr lang="pt-BR" sz="1200" b="0" i="0" u="none" strike="noStrike" kern="1200" dirty="0" smtClean="0">
                <a:solidFill>
                  <a:schemeClr val="tx1"/>
                </a:solidFill>
                <a:effectLst/>
                <a:latin typeface="+mn-lt"/>
                <a:ea typeface="+mn-ea"/>
                <a:cs typeface="+mn-cs"/>
                <a:hlinkClick r:id="rId7" tooltip="Vídeo"/>
              </a:rPr>
              <a:t>vídeos</a:t>
            </a:r>
            <a:r>
              <a:rPr lang="pt-BR" sz="1200" b="0" i="0" kern="1200" dirty="0" smtClean="0">
                <a:solidFill>
                  <a:schemeClr val="tx1"/>
                </a:solidFill>
                <a:effectLst/>
                <a:latin typeface="+mn-lt"/>
                <a:ea typeface="+mn-ea"/>
                <a:cs typeface="+mn-cs"/>
              </a:rPr>
              <a:t> são </a:t>
            </a:r>
            <a:r>
              <a:rPr lang="pt-BR" sz="1200" b="0" i="0" u="none" strike="noStrike" kern="1200" dirty="0" smtClean="0">
                <a:solidFill>
                  <a:schemeClr val="tx1"/>
                </a:solidFill>
                <a:effectLst/>
                <a:latin typeface="+mn-lt"/>
                <a:ea typeface="+mn-ea"/>
                <a:cs typeface="+mn-cs"/>
                <a:hlinkClick r:id="rId8" tooltip="Closed Caption"/>
              </a:rPr>
              <a:t>legendados</a:t>
            </a:r>
            <a:r>
              <a:rPr lang="pt-BR" sz="1200" b="0" i="0" kern="1200" dirty="0" smtClean="0">
                <a:solidFill>
                  <a:schemeClr val="tx1"/>
                </a:solidFill>
                <a:effectLst/>
                <a:latin typeface="+mn-lt"/>
                <a:ea typeface="+mn-ea"/>
                <a:cs typeface="+mn-cs"/>
              </a:rPr>
              <a:t> ou são disponibilizados com versões em </a:t>
            </a:r>
            <a:r>
              <a:rPr lang="pt-BR" sz="1200" b="0" i="0" u="none" strike="noStrike" kern="1200" dirty="0" smtClean="0">
                <a:solidFill>
                  <a:schemeClr val="tx1"/>
                </a:solidFill>
                <a:effectLst/>
                <a:latin typeface="+mn-lt"/>
                <a:ea typeface="+mn-ea"/>
                <a:cs typeface="+mn-cs"/>
                <a:hlinkClick r:id="rId9" tooltip="Linguagem de sinais"/>
              </a:rPr>
              <a:t>linguagem de sinais</a:t>
            </a:r>
            <a:r>
              <a:rPr lang="pt-BR" sz="1200" b="0" i="0" kern="1200" dirty="0" smtClean="0">
                <a:solidFill>
                  <a:schemeClr val="tx1"/>
                </a:solidFill>
                <a:effectLst/>
                <a:latin typeface="+mn-lt"/>
                <a:ea typeface="+mn-ea"/>
                <a:cs typeface="+mn-cs"/>
              </a:rPr>
              <a:t>, os usuários surdos ou com dificuldade de audição podem entender o vídeo. Quando são evitados ou tornados opcionais os efeitos de "pisca-pisca" ou efeitos luminosos </a:t>
            </a:r>
            <a:r>
              <a:rPr lang="pt-BR" sz="1200" b="0" i="0" kern="1200" dirty="0" err="1" smtClean="0">
                <a:solidFill>
                  <a:schemeClr val="tx1"/>
                </a:solidFill>
                <a:effectLst/>
                <a:latin typeface="+mn-lt"/>
                <a:ea typeface="+mn-ea"/>
                <a:cs typeface="+mn-cs"/>
              </a:rPr>
              <a:t>estroboscôpicos</a:t>
            </a:r>
            <a:r>
              <a:rPr lang="pt-BR" sz="1200" b="0" i="0" kern="1200" dirty="0" smtClean="0">
                <a:solidFill>
                  <a:schemeClr val="tx1"/>
                </a:solidFill>
                <a:effectLst/>
                <a:latin typeface="+mn-lt"/>
                <a:ea typeface="+mn-ea"/>
                <a:cs typeface="+mn-cs"/>
              </a:rPr>
              <a:t> os usuários propensos a </a:t>
            </a:r>
            <a:r>
              <a:rPr lang="pt-BR" sz="1200" b="0" i="0" u="none" strike="noStrike" kern="1200" dirty="0" err="1" smtClean="0">
                <a:solidFill>
                  <a:schemeClr val="tx1"/>
                </a:solidFill>
                <a:effectLst/>
                <a:latin typeface="+mn-lt"/>
                <a:ea typeface="+mn-ea"/>
                <a:cs typeface="+mn-cs"/>
                <a:hlinkClick r:id="rId10" tooltip="Convulsões"/>
              </a:rPr>
              <a:t>fotoconvulsões</a:t>
            </a:r>
            <a:r>
              <a:rPr lang="pt-BR" sz="1200" b="0" i="0" kern="1200" dirty="0" smtClean="0">
                <a:solidFill>
                  <a:schemeClr val="tx1"/>
                </a:solidFill>
                <a:effectLst/>
                <a:latin typeface="+mn-lt"/>
                <a:ea typeface="+mn-ea"/>
                <a:cs typeface="+mn-cs"/>
              </a:rPr>
              <a:t> não são colocados em risco. E quando o conteúdo é escrito em linguagem simples e ilustrado com </a:t>
            </a:r>
            <a:r>
              <a:rPr lang="pt-BR" sz="1200" b="0" i="0" u="none" strike="noStrike" kern="1200" dirty="0" smtClean="0">
                <a:solidFill>
                  <a:schemeClr val="tx1"/>
                </a:solidFill>
                <a:effectLst/>
                <a:latin typeface="+mn-lt"/>
                <a:ea typeface="+mn-ea"/>
                <a:cs typeface="+mn-cs"/>
                <a:hlinkClick r:id="rId11" tooltip="Gráficos"/>
              </a:rPr>
              <a:t>gráficos</a:t>
            </a:r>
            <a:r>
              <a:rPr lang="pt-BR" sz="1200" b="0" i="0" kern="1200" dirty="0" smtClean="0">
                <a:solidFill>
                  <a:schemeClr val="tx1"/>
                </a:solidFill>
                <a:effectLst/>
                <a:latin typeface="+mn-lt"/>
                <a:ea typeface="+mn-ea"/>
                <a:cs typeface="+mn-cs"/>
              </a:rPr>
              <a:t> e </a:t>
            </a:r>
            <a:r>
              <a:rPr lang="pt-BR" sz="1200" b="0" i="0" u="none" strike="noStrike" kern="1200" dirty="0" smtClean="0">
                <a:solidFill>
                  <a:schemeClr val="tx1"/>
                </a:solidFill>
                <a:effectLst/>
                <a:latin typeface="+mn-lt"/>
                <a:ea typeface="+mn-ea"/>
                <a:cs typeface="+mn-cs"/>
                <a:hlinkClick r:id="rId12" tooltip="Animações"/>
              </a:rPr>
              <a:t>animações</a:t>
            </a:r>
            <a:r>
              <a:rPr lang="pt-BR" sz="1200" b="0" i="0" kern="1200" dirty="0" smtClean="0">
                <a:solidFill>
                  <a:schemeClr val="tx1"/>
                </a:solidFill>
                <a:effectLst/>
                <a:latin typeface="+mn-lt"/>
                <a:ea typeface="+mn-ea"/>
                <a:cs typeface="+mn-cs"/>
              </a:rPr>
              <a:t> instrucionais os usuários com </a:t>
            </a:r>
            <a:r>
              <a:rPr lang="pt-BR" sz="1200" b="0" i="0" u="none" strike="noStrike" kern="1200" dirty="0" smtClean="0">
                <a:solidFill>
                  <a:schemeClr val="tx1"/>
                </a:solidFill>
                <a:effectLst/>
                <a:latin typeface="+mn-lt"/>
                <a:ea typeface="+mn-ea"/>
                <a:cs typeface="+mn-cs"/>
                <a:hlinkClick r:id="rId13" tooltip="Dislexia"/>
              </a:rPr>
              <a:t>dislexia</a:t>
            </a:r>
            <a:r>
              <a:rPr lang="pt-BR" sz="1200" b="0" i="0" kern="1200" dirty="0" smtClean="0">
                <a:solidFill>
                  <a:schemeClr val="tx1"/>
                </a:solidFill>
                <a:effectLst/>
                <a:latin typeface="+mn-lt"/>
                <a:ea typeface="+mn-ea"/>
                <a:cs typeface="+mn-cs"/>
              </a:rPr>
              <a:t> e </a:t>
            </a:r>
            <a:r>
              <a:rPr lang="pt-BR" sz="1200" b="0" i="0" u="none" strike="noStrike" kern="1200" dirty="0" smtClean="0">
                <a:solidFill>
                  <a:schemeClr val="tx1"/>
                </a:solidFill>
                <a:effectLst/>
                <a:latin typeface="+mn-lt"/>
                <a:ea typeface="+mn-ea"/>
                <a:cs typeface="+mn-cs"/>
                <a:hlinkClick r:id="rId14" tooltip="Dificuldades de aprendizagem"/>
              </a:rPr>
              <a:t>dificuldades de aprendizagem</a:t>
            </a:r>
            <a:r>
              <a:rPr lang="pt-BR" sz="1200" b="0" i="0" kern="1200" dirty="0" smtClean="0">
                <a:solidFill>
                  <a:schemeClr val="tx1"/>
                </a:solidFill>
                <a:effectLst/>
                <a:latin typeface="+mn-lt"/>
                <a:ea typeface="+mn-ea"/>
                <a:cs typeface="+mn-cs"/>
              </a:rPr>
              <a:t> são capazes de compreender melhor o conteúdo. Quando os sites são corretamente construídos e mantidos, as necessidades de todos esses usuários podem ser acomodadas, sem causar impacto na usabilidade do site para os demais usuários.</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20</a:t>
            </a:fld>
            <a:endParaRPr lang="pt-BR"/>
          </a:p>
        </p:txBody>
      </p:sp>
    </p:spTree>
    <p:extLst>
      <p:ext uri="{BB962C8B-B14F-4D97-AF65-F5344CB8AC3E}">
        <p14:creationId xmlns:p14="http://schemas.microsoft.com/office/powerpoint/2010/main" val="3148707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Mostrar opções do Windows</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22</a:t>
            </a:fld>
            <a:endParaRPr lang="pt-BR"/>
          </a:p>
        </p:txBody>
      </p:sp>
    </p:spTree>
    <p:extLst>
      <p:ext uri="{BB962C8B-B14F-4D97-AF65-F5344CB8AC3E}">
        <p14:creationId xmlns:p14="http://schemas.microsoft.com/office/powerpoint/2010/main" val="1157067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sz="1200" b="1" i="0" kern="1200" dirty="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25</a:t>
            </a:fld>
            <a:endParaRPr lang="pt-BR"/>
          </a:p>
        </p:txBody>
      </p:sp>
    </p:spTree>
    <p:extLst>
      <p:ext uri="{BB962C8B-B14F-4D97-AF65-F5344CB8AC3E}">
        <p14:creationId xmlns:p14="http://schemas.microsoft.com/office/powerpoint/2010/main" val="2662509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Sometimes the best intentions of the developer go unrealized. This image was borrowed from one particular application that hard-coded the colors of the text in the command buttons such that all affirmative buttons (OK, Yes, Open) have green-colored text and all negative buttons (Cancel, No, Close) have red-colored text. Unfortunately, doing so can cause a number of </a:t>
            </a:r>
            <a:r>
              <a:rPr lang="en-US" sz="1200" b="0" i="0" kern="1200" dirty="0" err="1" smtClean="0">
                <a:solidFill>
                  <a:schemeClr val="tx1"/>
                </a:solidFill>
                <a:effectLst/>
                <a:latin typeface="+mn-lt"/>
                <a:ea typeface="+mn-ea"/>
                <a:cs typeface="+mn-cs"/>
              </a:rPr>
              <a:t>problems.In</a:t>
            </a:r>
            <a:r>
              <a:rPr lang="en-US" sz="1200" b="0" i="0" kern="1200" dirty="0" smtClean="0">
                <a:solidFill>
                  <a:schemeClr val="tx1"/>
                </a:solidFill>
                <a:effectLst/>
                <a:latin typeface="+mn-lt"/>
                <a:ea typeface="+mn-ea"/>
                <a:cs typeface="+mn-cs"/>
              </a:rPr>
              <a:t> the first place, the background color of the button is determined by the Windows color preferences. As shown above, hard-coding the color of the text can make it difficult, and in some cases, impossible to read.</a:t>
            </a:r>
          </a:p>
          <a:p>
            <a:r>
              <a:rPr lang="en-US" sz="1200" b="0" i="0" kern="1200" dirty="0" smtClean="0">
                <a:solidFill>
                  <a:schemeClr val="tx1"/>
                </a:solidFill>
                <a:effectLst/>
                <a:latin typeface="+mn-lt"/>
                <a:ea typeface="+mn-ea"/>
                <a:cs typeface="+mn-cs"/>
              </a:rPr>
              <a:t>Secondly, as shown in this example, Green/Red-Affirmative/Negative distinction may be inconsistent with a particular task. In western society, users may interpret the green label as indicating the "good" or proper response. As shown in this example however, deleting all records is more than likely </a:t>
            </a:r>
            <a:r>
              <a:rPr lang="en-US" sz="1200" b="1" i="1" kern="1200" dirty="0" smtClean="0">
                <a:solidFill>
                  <a:schemeClr val="tx1"/>
                </a:solidFill>
                <a:effectLst/>
                <a:latin typeface="+mn-lt"/>
                <a:ea typeface="+mn-ea"/>
                <a:cs typeface="+mn-cs"/>
              </a:rPr>
              <a:t>not</a:t>
            </a:r>
            <a:r>
              <a:rPr lang="en-US" sz="1200" b="0" i="0" kern="1200" dirty="0" smtClean="0">
                <a:solidFill>
                  <a:schemeClr val="tx1"/>
                </a:solidFill>
                <a:effectLst/>
                <a:latin typeface="+mn-lt"/>
                <a:ea typeface="+mn-ea"/>
                <a:cs typeface="+mn-cs"/>
              </a:rPr>
              <a:t> a good thing to do.</a:t>
            </a:r>
          </a:p>
          <a:p>
            <a:r>
              <a:rPr lang="en-US" sz="1200" b="0" i="0" kern="1200" dirty="0" smtClean="0">
                <a:solidFill>
                  <a:schemeClr val="tx1"/>
                </a:solidFill>
                <a:effectLst/>
                <a:latin typeface="+mn-lt"/>
                <a:ea typeface="+mn-ea"/>
                <a:cs typeface="+mn-cs"/>
              </a:rPr>
              <a:t>Additionally, enforcing </a:t>
            </a:r>
            <a:r>
              <a:rPr lang="en-US" sz="1200" b="0" i="1" kern="1200" dirty="0" smtClean="0">
                <a:solidFill>
                  <a:schemeClr val="tx1"/>
                </a:solidFill>
                <a:effectLst/>
                <a:latin typeface="+mn-lt"/>
                <a:ea typeface="+mn-ea"/>
                <a:cs typeface="+mn-cs"/>
              </a:rPr>
              <a:t>your</a:t>
            </a:r>
            <a:r>
              <a:rPr lang="en-US" sz="1200" b="0" i="0" kern="1200" dirty="0" smtClean="0">
                <a:solidFill>
                  <a:schemeClr val="tx1"/>
                </a:solidFill>
                <a:effectLst/>
                <a:latin typeface="+mn-lt"/>
                <a:ea typeface="+mn-ea"/>
                <a:cs typeface="+mn-cs"/>
              </a:rPr>
              <a:t> particular color associations on your users may create some incompatibilities with cultural interpretations of color. In certain eastern societies, for example, red is considered an affirmative, or positive color. Subjecting these users to your color associations is an indication of cultural arrogance.</a:t>
            </a:r>
          </a:p>
          <a:p>
            <a:r>
              <a:rPr lang="en-US" sz="1200" b="0" i="0" kern="1200" dirty="0" smtClean="0">
                <a:solidFill>
                  <a:schemeClr val="tx1"/>
                </a:solidFill>
                <a:effectLst/>
                <a:latin typeface="+mn-lt"/>
                <a:ea typeface="+mn-ea"/>
                <a:cs typeface="+mn-cs"/>
              </a:rPr>
              <a:t>Finally, a significant percentage of the population has some degree of color vision deficiency; the most prevalent of which, is the diminished ability to distinguish between red and green. Your attempts to provide unnecessary additional information will be lost on a significant portion of your users, and may become a source of their resentment.</a:t>
            </a:r>
          </a:p>
          <a:p>
            <a:r>
              <a:rPr lang="en-US" sz="1200" b="0" i="0" kern="1200" dirty="0" smtClean="0">
                <a:solidFill>
                  <a:schemeClr val="tx1"/>
                </a:solidFill>
                <a:effectLst/>
                <a:latin typeface="+mn-lt"/>
                <a:ea typeface="+mn-ea"/>
                <a:cs typeface="+mn-cs"/>
              </a:rPr>
              <a:t>To be on the safe side, avoid using color as a means of interpretation, and be certain to avail yourself of the user's color preferences. These preferences are not merely the means by which the user "personalizes" his or her PC, but in many instances are selected to maximize the readability of the applications under specific lighting and display conditions. When you avail yourself of these settings, you can be certain that you will not risk the resentment of the user</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4</a:t>
            </a:fld>
            <a:endParaRPr lang="pt-BR"/>
          </a:p>
        </p:txBody>
      </p:sp>
    </p:spTree>
    <p:extLst>
      <p:ext uri="{BB962C8B-B14F-4D97-AF65-F5344CB8AC3E}">
        <p14:creationId xmlns:p14="http://schemas.microsoft.com/office/powerpoint/2010/main" val="2493214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Color can also detract from the information you are trying to convey. This image includes some of the many toolbar buttons used in </a:t>
            </a:r>
            <a:r>
              <a:rPr lang="en-US" sz="1200" b="0" i="1" kern="1200" dirty="0" err="1" smtClean="0">
                <a:solidFill>
                  <a:schemeClr val="tx1"/>
                </a:solidFill>
                <a:effectLst/>
                <a:latin typeface="+mn-lt"/>
                <a:ea typeface="+mn-ea"/>
                <a:cs typeface="+mn-cs"/>
              </a:rPr>
              <a:t>Zoc</a:t>
            </a:r>
            <a:r>
              <a:rPr lang="en-US" sz="1200" b="0" i="0" kern="1200" dirty="0" smtClean="0">
                <a:solidFill>
                  <a:schemeClr val="tx1"/>
                </a:solidFill>
                <a:effectLst/>
                <a:latin typeface="+mn-lt"/>
                <a:ea typeface="+mn-ea"/>
                <a:cs typeface="+mn-cs"/>
              </a:rPr>
              <a:t>, a communications application. In this example, the first four toolbar buttons represent various ways of sending a file. These are, in order of appearance:</a:t>
            </a:r>
          </a:p>
          <a:p>
            <a:r>
              <a:rPr lang="en-US" sz="1200" b="0" i="0" kern="1200" dirty="0" smtClean="0">
                <a:solidFill>
                  <a:schemeClr val="tx1"/>
                </a:solidFill>
                <a:effectLst/>
                <a:latin typeface="+mn-lt"/>
                <a:ea typeface="+mn-ea"/>
                <a:cs typeface="+mn-cs"/>
              </a:rPr>
              <a:t>Send</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Send without carriage returns</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Send with quotes</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Send with CIS quotes</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differences between the images are almost undetectable, as each image is overwhelmed by the blue object in its foreground (we're pretty certain it's a telephone). Without tooltips, the user would be unlikely to be able to distinguish the function of each image; the developers could have simply skipped the images altogether.</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5</a:t>
            </a:fld>
            <a:endParaRPr lang="pt-BR"/>
          </a:p>
        </p:txBody>
      </p:sp>
    </p:spTree>
    <p:extLst>
      <p:ext uri="{BB962C8B-B14F-4D97-AF65-F5344CB8AC3E}">
        <p14:creationId xmlns:p14="http://schemas.microsoft.com/office/powerpoint/2010/main" val="192439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image, from </a:t>
            </a:r>
            <a:r>
              <a:rPr lang="en-US" sz="1200" b="0" i="1" kern="1200" dirty="0" err="1" smtClean="0">
                <a:solidFill>
                  <a:schemeClr val="tx1"/>
                </a:solidFill>
                <a:effectLst/>
                <a:latin typeface="+mn-lt"/>
                <a:ea typeface="+mn-ea"/>
                <a:cs typeface="+mn-cs"/>
              </a:rPr>
              <a:t>Webforms</a:t>
            </a:r>
            <a:r>
              <a:rPr lang="en-US" sz="1200" b="0" i="0" kern="1200" dirty="0" smtClean="0">
                <a:solidFill>
                  <a:schemeClr val="tx1"/>
                </a:solidFill>
                <a:effectLst/>
                <a:latin typeface="+mn-lt"/>
                <a:ea typeface="+mn-ea"/>
                <a:cs typeface="+mn-cs"/>
              </a:rPr>
              <a:t>, simply hurts the eyes. Labels are not aligned to the fields they are associated with, causing the eyes to </a:t>
            </a:r>
            <a:r>
              <a:rPr lang="en-US" sz="1200" b="0" i="0" kern="1200" dirty="0" err="1" smtClean="0">
                <a:solidFill>
                  <a:schemeClr val="tx1"/>
                </a:solidFill>
                <a:effectLst/>
                <a:latin typeface="+mn-lt"/>
                <a:ea typeface="+mn-ea"/>
                <a:cs typeface="+mn-cs"/>
              </a:rPr>
              <a:t>zig-zag</a:t>
            </a:r>
            <a:r>
              <a:rPr lang="en-US" sz="1200" b="0" i="0" kern="1200" dirty="0" smtClean="0">
                <a:solidFill>
                  <a:schemeClr val="tx1"/>
                </a:solidFill>
                <a:effectLst/>
                <a:latin typeface="+mn-lt"/>
                <a:ea typeface="+mn-ea"/>
                <a:cs typeface="+mn-cs"/>
              </a:rPr>
              <a:t> around the screen as the user attempts to locate a field of interest. The choice of color to distinguish labels from editable fields further adds to the headache. Further, placing help information (will not appear on...WHAT?) in the labels just adds to the mess. Given that their </a:t>
            </a:r>
            <a:r>
              <a:rPr lang="en-US" sz="1200" b="0" i="0" kern="1200" dirty="0" smtClean="0">
                <a:solidFill>
                  <a:schemeClr val="tx1"/>
                </a:solidFill>
                <a:effectLst/>
                <a:latin typeface="+mn-lt"/>
                <a:ea typeface="+mn-ea"/>
                <a:cs typeface="+mn-cs"/>
                <a:hlinkClick r:id="rId3"/>
              </a:rPr>
              <a:t>status bar</a:t>
            </a:r>
            <a:r>
              <a:rPr lang="en-US" sz="1200" b="0" i="0" kern="1200" dirty="0" smtClean="0">
                <a:solidFill>
                  <a:schemeClr val="tx1"/>
                </a:solidFill>
                <a:effectLst/>
                <a:latin typeface="+mn-lt"/>
                <a:ea typeface="+mn-ea"/>
                <a:cs typeface="+mn-cs"/>
              </a:rPr>
              <a:t> is too difficult to read, they probably decided that this was probably the next best place for it.</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6</a:t>
            </a:fld>
            <a:endParaRPr lang="pt-BR"/>
          </a:p>
        </p:txBody>
      </p:sp>
    </p:spTree>
    <p:extLst>
      <p:ext uri="{BB962C8B-B14F-4D97-AF65-F5344CB8AC3E}">
        <p14:creationId xmlns:p14="http://schemas.microsoft.com/office/powerpoint/2010/main" val="2391172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you really want to make things difficult for your users, just slap a screen together without regard for order or organization. This image is taken from IBM's </a:t>
            </a:r>
            <a:r>
              <a:rPr lang="en-US" sz="1200" b="0" i="1" kern="1200" dirty="0" smtClean="0">
                <a:solidFill>
                  <a:schemeClr val="tx1"/>
                </a:solidFill>
                <a:effectLst/>
                <a:latin typeface="+mn-lt"/>
                <a:ea typeface="+mn-ea"/>
                <a:cs typeface="+mn-cs"/>
              </a:rPr>
              <a:t>Aptiva Communication Center</a:t>
            </a:r>
            <a:r>
              <a:rPr lang="en-US" sz="1200" b="0" i="0" kern="1200" dirty="0" smtClean="0">
                <a:solidFill>
                  <a:schemeClr val="tx1"/>
                </a:solidFill>
                <a:effectLst/>
                <a:latin typeface="+mn-lt"/>
                <a:ea typeface="+mn-ea"/>
                <a:cs typeface="+mn-cs"/>
              </a:rPr>
              <a:t>, and demonstrates to us at least, that the developers simply wanted to get the settings on the screen, rather than make it easy for people to adjust the settings. There is no </a:t>
            </a:r>
            <a:r>
              <a:rPr lang="en-US" sz="1200" b="0" i="1" kern="1200" dirty="0" smtClean="0">
                <a:solidFill>
                  <a:schemeClr val="tx1"/>
                </a:solidFill>
                <a:effectLst/>
                <a:latin typeface="+mn-lt"/>
                <a:ea typeface="+mn-ea"/>
                <a:cs typeface="+mn-cs"/>
              </a:rPr>
              <a:t>flow</a:t>
            </a:r>
            <a:r>
              <a:rPr lang="en-US" sz="1200" b="0" i="0" kern="1200" dirty="0" smtClean="0">
                <a:solidFill>
                  <a:schemeClr val="tx1"/>
                </a:solidFill>
                <a:effectLst/>
                <a:latin typeface="+mn-lt"/>
                <a:ea typeface="+mn-ea"/>
                <a:cs typeface="+mn-cs"/>
              </a:rPr>
              <a:t> to the screen; your eyes just jump around from place to place as your brain tries to elicit some sort of order.</a:t>
            </a:r>
          </a:p>
          <a:p>
            <a:r>
              <a:rPr lang="en-US" sz="1200" b="0" i="0" kern="1200" dirty="0" smtClean="0">
                <a:solidFill>
                  <a:schemeClr val="tx1"/>
                </a:solidFill>
                <a:effectLst/>
                <a:latin typeface="+mn-lt"/>
                <a:ea typeface="+mn-ea"/>
                <a:cs typeface="+mn-cs"/>
              </a:rPr>
              <a:t>A well-designed screen, in stark contrast to this image, uses position, alignment, and grouping to organize the information, to provide an </a:t>
            </a:r>
            <a:r>
              <a:rPr lang="en-US" sz="1200" b="0" i="1" kern="1200" dirty="0" smtClean="0">
                <a:solidFill>
                  <a:schemeClr val="tx1"/>
                </a:solidFill>
                <a:effectLst/>
                <a:latin typeface="+mn-lt"/>
                <a:ea typeface="+mn-ea"/>
                <a:cs typeface="+mn-cs"/>
              </a:rPr>
              <a:t>information flow</a:t>
            </a:r>
            <a:r>
              <a:rPr lang="en-US" sz="1200" b="0" i="0" kern="1200" dirty="0" smtClean="0">
                <a:solidFill>
                  <a:schemeClr val="tx1"/>
                </a:solidFill>
                <a:effectLst/>
                <a:latin typeface="+mn-lt"/>
                <a:ea typeface="+mn-ea"/>
                <a:cs typeface="+mn-cs"/>
              </a:rPr>
              <a:t>. This not only makes it easier to locate a specific piece of information, it relieves the brain from having to subconsciously apply order.</a:t>
            </a:r>
          </a:p>
          <a:p>
            <a:r>
              <a:rPr lang="en-US" sz="1200" b="0" i="0" kern="1200" dirty="0" smtClean="0">
                <a:solidFill>
                  <a:schemeClr val="tx1"/>
                </a:solidFill>
                <a:effectLst/>
                <a:latin typeface="+mn-lt"/>
                <a:ea typeface="+mn-ea"/>
                <a:cs typeface="+mn-cs"/>
              </a:rPr>
              <a:t>Some hints:</a:t>
            </a:r>
          </a:p>
          <a:p>
            <a:r>
              <a:rPr lang="en-US" sz="1200" b="0" i="0" kern="1200" dirty="0" smtClean="0">
                <a:solidFill>
                  <a:schemeClr val="tx1"/>
                </a:solidFill>
                <a:effectLst/>
                <a:latin typeface="+mn-lt"/>
                <a:ea typeface="+mn-ea"/>
                <a:cs typeface="+mn-cs"/>
              </a:rPr>
              <a:t>Vertically-arranged options are scanned much easier</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Make sure fields are long enough to contain the information</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Left-align labels and their fields within a group</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Assign mnemonics to significant letters in the label ('a' for Wait?, '</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for Fine?)</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 all fairness, IBM did not develop the </a:t>
            </a:r>
            <a:r>
              <a:rPr lang="en-US" sz="1200" b="0" i="1" kern="1200" dirty="0" smtClean="0">
                <a:solidFill>
                  <a:schemeClr val="tx1"/>
                </a:solidFill>
                <a:effectLst/>
                <a:latin typeface="+mn-lt"/>
                <a:ea typeface="+mn-ea"/>
                <a:cs typeface="+mn-cs"/>
              </a:rPr>
              <a:t>Communication Center</a:t>
            </a:r>
            <a:r>
              <a:rPr lang="en-US" sz="1200" b="0" i="0" kern="1200" dirty="0" smtClean="0">
                <a:solidFill>
                  <a:schemeClr val="tx1"/>
                </a:solidFill>
                <a:effectLst/>
                <a:latin typeface="+mn-lt"/>
                <a:ea typeface="+mn-ea"/>
                <a:cs typeface="+mn-cs"/>
              </a:rPr>
              <a:t>; the application was purchased from a third-party provider. IBM could have saved themselves some embarrassment if they had reviewed the application before the purchase.</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7</a:t>
            </a:fld>
            <a:endParaRPr lang="pt-BR"/>
          </a:p>
        </p:txBody>
      </p:sp>
    </p:spTree>
    <p:extLst>
      <p:ext uri="{BB962C8B-B14F-4D97-AF65-F5344CB8AC3E}">
        <p14:creationId xmlns:p14="http://schemas.microsoft.com/office/powerpoint/2010/main" val="410670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As a means of deleting files and documents, the </a:t>
            </a:r>
            <a:r>
              <a:rPr lang="en-US" sz="1200" b="0" i="1" kern="1200" dirty="0" smtClean="0">
                <a:solidFill>
                  <a:schemeClr val="tx1"/>
                </a:solidFill>
                <a:effectLst/>
                <a:latin typeface="+mn-lt"/>
                <a:ea typeface="+mn-ea"/>
                <a:cs typeface="+mn-cs"/>
              </a:rPr>
              <a:t>Macintosh</a:t>
            </a:r>
            <a:r>
              <a:rPr lang="en-US" sz="1200" b="0" i="0" kern="1200" dirty="0" smtClean="0">
                <a:solidFill>
                  <a:schemeClr val="tx1"/>
                </a:solidFill>
                <a:effectLst/>
                <a:latin typeface="+mn-lt"/>
                <a:ea typeface="+mn-ea"/>
                <a:cs typeface="+mn-cs"/>
              </a:rPr>
              <a:t> trashcan is a perfectly intuitive metaphor. Unfortunately, the designers decided to extend the trashcan metaphor to include the completely counterintuitive function of ejecting diskettes: drag an image of the diskette to the trashcan to eject it from the </a:t>
            </a:r>
            <a:r>
              <a:rPr lang="en-US" sz="1200" b="0" i="0" kern="1200" dirty="0" err="1" smtClean="0">
                <a:solidFill>
                  <a:schemeClr val="tx1"/>
                </a:solidFill>
                <a:effectLst/>
                <a:latin typeface="+mn-lt"/>
                <a:ea typeface="+mn-ea"/>
                <a:cs typeface="+mn-cs"/>
              </a:rPr>
              <a:t>computer.The</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Macintosh</a:t>
            </a:r>
            <a:r>
              <a:rPr lang="en-US" sz="1200" b="0" i="0" kern="1200" dirty="0" smtClean="0">
                <a:solidFill>
                  <a:schemeClr val="tx1"/>
                </a:solidFill>
                <a:effectLst/>
                <a:latin typeface="+mn-lt"/>
                <a:ea typeface="+mn-ea"/>
                <a:cs typeface="+mn-cs"/>
              </a:rPr>
              <a:t> simply took the trashcan metaphor too far. They imbued the trashcan with magical powers that are completely incompatible with the established metaphorical association of deleting files. As a result, new users express anxiety and dismay at the metaphor, and even experienced users express reluctance to use the metaphor: "I don't want to delete the files on the diskette, I just want the computer to spit it out."</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8</a:t>
            </a:fld>
            <a:endParaRPr lang="pt-BR"/>
          </a:p>
        </p:txBody>
      </p:sp>
    </p:spTree>
    <p:extLst>
      <p:ext uri="{BB962C8B-B14F-4D97-AF65-F5344CB8AC3E}">
        <p14:creationId xmlns:p14="http://schemas.microsoft.com/office/powerpoint/2010/main" val="4261680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1" i="0" kern="1200" dirty="0" smtClean="0">
                <a:solidFill>
                  <a:schemeClr val="tx1"/>
                </a:solidFill>
                <a:effectLst/>
                <a:latin typeface="+mn-lt"/>
                <a:ea typeface="+mn-ea"/>
                <a:cs typeface="+mn-cs"/>
              </a:rPr>
              <a:t>Chris </a:t>
            </a:r>
            <a:r>
              <a:rPr lang="en-US" sz="1200" b="1" i="0" kern="1200" dirty="0" err="1" smtClean="0">
                <a:solidFill>
                  <a:schemeClr val="tx1"/>
                </a:solidFill>
                <a:effectLst/>
                <a:latin typeface="+mn-lt"/>
                <a:ea typeface="+mn-ea"/>
                <a:cs typeface="+mn-cs"/>
              </a:rPr>
              <a:t>Gumprich</a:t>
            </a:r>
            <a:r>
              <a:rPr lang="en-US" sz="1200" b="0" i="0" kern="1200" dirty="0" smtClean="0">
                <a:solidFill>
                  <a:schemeClr val="tx1"/>
                </a:solidFill>
                <a:effectLst/>
                <a:latin typeface="+mn-lt"/>
                <a:ea typeface="+mn-ea"/>
                <a:cs typeface="+mn-cs"/>
              </a:rPr>
              <a:t> sent us this image from Microsoft's </a:t>
            </a:r>
            <a:r>
              <a:rPr lang="en-US" sz="1200" b="0" i="1" kern="1200" dirty="0" smtClean="0">
                <a:solidFill>
                  <a:schemeClr val="tx1"/>
                </a:solidFill>
                <a:effectLst/>
                <a:latin typeface="+mn-lt"/>
                <a:ea typeface="+mn-ea"/>
                <a:cs typeface="+mn-cs"/>
              </a:rPr>
              <a:t>Windows Media Player</a:t>
            </a:r>
            <a:r>
              <a:rPr lang="en-US" sz="1200" b="0" i="0" kern="1200" dirty="0" smtClean="0">
                <a:solidFill>
                  <a:schemeClr val="tx1"/>
                </a:solidFill>
                <a:effectLst/>
                <a:latin typeface="+mn-lt"/>
                <a:ea typeface="+mn-ea"/>
                <a:cs typeface="+mn-cs"/>
              </a:rPr>
              <a:t>. It would seem that the developer wanted to be certain that he or she provided a tooltip for every control, regardless of whether or not the message was needed or helpful</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9</a:t>
            </a:fld>
            <a:endParaRPr lang="pt-BR"/>
          </a:p>
        </p:txBody>
      </p:sp>
    </p:spTree>
    <p:extLst>
      <p:ext uri="{BB962C8B-B14F-4D97-AF65-F5344CB8AC3E}">
        <p14:creationId xmlns:p14="http://schemas.microsoft.com/office/powerpoint/2010/main" val="3808012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message appears when generating a Word document from an online help project. It's great that the program offers the option of viewing the results, but in this case, it's the only option; the user cannot elect to </a:t>
            </a:r>
            <a:r>
              <a:rPr lang="en-US" sz="1200" b="0" i="1" kern="1200" dirty="0" smtClean="0">
                <a:solidFill>
                  <a:schemeClr val="tx1"/>
                </a:solidFill>
                <a:effectLst/>
                <a:latin typeface="+mn-lt"/>
                <a:ea typeface="+mn-ea"/>
                <a:cs typeface="+mn-cs"/>
              </a:rPr>
              <a:t>not</a:t>
            </a:r>
            <a:r>
              <a:rPr lang="en-US" sz="1200" b="0" i="0" kern="1200" dirty="0" smtClean="0">
                <a:solidFill>
                  <a:schemeClr val="tx1"/>
                </a:solidFill>
                <a:effectLst/>
                <a:latin typeface="+mn-lt"/>
                <a:ea typeface="+mn-ea"/>
                <a:cs typeface="+mn-cs"/>
              </a:rPr>
              <a:t> view the document. One would have thought that the very act of viewing the resulting document would have been sufficient indication that the conversion had completed.</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10</a:t>
            </a:fld>
            <a:endParaRPr lang="pt-BR"/>
          </a:p>
        </p:txBody>
      </p:sp>
    </p:spTree>
    <p:extLst>
      <p:ext uri="{BB962C8B-B14F-4D97-AF65-F5344CB8AC3E}">
        <p14:creationId xmlns:p14="http://schemas.microsoft.com/office/powerpoint/2010/main" val="1965848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err="1" smtClean="0">
                <a:hlinkClick r:id="rId3" tooltip="Anosmia"/>
              </a:rPr>
              <a:t>anosmia</a:t>
            </a:r>
            <a:r>
              <a:rPr lang="pt-BR" sz="1200" dirty="0" smtClean="0"/>
              <a:t> (ou </a:t>
            </a:r>
            <a:r>
              <a:rPr lang="pt-BR" sz="1200" dirty="0" err="1" smtClean="0"/>
              <a:t>anodmia</a:t>
            </a:r>
            <a:r>
              <a:rPr lang="pt-BR" sz="1200" dirty="0" smtClean="0"/>
              <a:t>) perda ou diminuição drástica do olfato;</a:t>
            </a:r>
          </a:p>
          <a:p>
            <a:r>
              <a:rPr lang="pt-BR" sz="1200" dirty="0" err="1" smtClean="0">
                <a:hlinkClick r:id="rId4" tooltip="Cacosmia"/>
              </a:rPr>
              <a:t>cacosmia</a:t>
            </a:r>
            <a:r>
              <a:rPr lang="pt-BR" sz="1200" dirty="0" smtClean="0"/>
              <a:t> alucinação olfativa transitória, onde o indivíduo percebe cheiros desagradáveis;</a:t>
            </a:r>
          </a:p>
          <a:p>
            <a:r>
              <a:rPr lang="pt-BR" sz="1200" dirty="0" err="1" smtClean="0">
                <a:hlinkClick r:id="rId5" tooltip="Fantosmia"/>
              </a:rPr>
              <a:t>fantosmia</a:t>
            </a:r>
            <a:r>
              <a:rPr lang="pt-BR" sz="1200" dirty="0" smtClean="0"/>
              <a:t> espécie de </a:t>
            </a:r>
            <a:r>
              <a:rPr lang="pt-BR" sz="1200" dirty="0" err="1" smtClean="0"/>
              <a:t>cacosmia</a:t>
            </a:r>
            <a:r>
              <a:rPr lang="pt-BR" sz="1200" dirty="0" smtClean="0"/>
              <a:t>, onde dá-se a percepção de cheiros (bons ou ruins), sem estímulo efetivo do olfato.</a:t>
            </a:r>
          </a:p>
          <a:p>
            <a:r>
              <a:rPr lang="pt-BR" sz="1200" dirty="0" smtClean="0">
                <a:hlinkClick r:id="rId6" tooltip="Hiperosmia"/>
              </a:rPr>
              <a:t>hiperosmia</a:t>
            </a:r>
            <a:r>
              <a:rPr lang="pt-BR" sz="1200" dirty="0" smtClean="0"/>
              <a:t> excitação exagerada e anormal do olfato;</a:t>
            </a:r>
          </a:p>
          <a:p>
            <a:r>
              <a:rPr lang="pt-BR" sz="1200" dirty="0" err="1" smtClean="0">
                <a:hlinkClick r:id="rId7" tooltip="Parosmia"/>
              </a:rPr>
              <a:t>parosmia</a:t>
            </a:r>
            <a:r>
              <a:rPr lang="pt-BR" sz="1200" dirty="0" smtClean="0"/>
              <a:t> perversão do olfato;</a:t>
            </a:r>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12</a:t>
            </a:fld>
            <a:endParaRPr lang="pt-BR"/>
          </a:p>
        </p:txBody>
      </p:sp>
    </p:spTree>
    <p:extLst>
      <p:ext uri="{BB962C8B-B14F-4D97-AF65-F5344CB8AC3E}">
        <p14:creationId xmlns:p14="http://schemas.microsoft.com/office/powerpoint/2010/main" val="7924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06E96FAA-B168-4B70-A54A-B4C058B93DAF}" type="datetimeFigureOut">
              <a:rPr lang="pt-BR" smtClean="0"/>
              <a:t>26/02/2013</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C73DDD20-4331-4EC4-AA75-F4D98A181042}" type="slidenum">
              <a:rPr lang="pt-BR" smtClean="0"/>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26/02/2013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26/02/2013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26/02/2013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a:xfrm>
            <a:off x="6400800" y="6355080"/>
            <a:ext cx="2286000" cy="365760"/>
          </a:xfrm>
        </p:spPr>
        <p:txBody>
          <a:bodyPr/>
          <a:lstStyle/>
          <a:p>
            <a:fld id="{06E96FAA-B168-4B70-A54A-B4C058B93DAF}" type="datetimeFigureOut">
              <a:rPr lang="pt-BR" smtClean="0"/>
              <a:t>26/02/2013</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C73DDD20-4331-4EC4-AA75-F4D98A181042}" type="slidenum">
              <a:rPr lang="pt-BR" smtClean="0"/>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06E96FAA-B168-4B70-A54A-B4C058B93DAF}" type="datetimeFigureOut">
              <a:rPr lang="pt-BR" smtClean="0"/>
              <a:t>26/02/2013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06E96FAA-B168-4B70-A54A-B4C058B93DAF}" type="datetimeFigureOut">
              <a:rPr lang="pt-BR" smtClean="0"/>
              <a:t>26/02/2013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3DDD20-4331-4EC4-AA75-F4D98A181042}" type="slidenum">
              <a:rPr lang="pt-BR" smtClean="0"/>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06E96FAA-B168-4B70-A54A-B4C058B93DAF}" type="datetimeFigureOut">
              <a:rPr lang="pt-BR" smtClean="0"/>
              <a:t>26/02/2013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73DDD20-4331-4EC4-AA75-F4D98A181042}" type="slidenum">
              <a:rPr lang="pt-BR" smtClean="0"/>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6E96FAA-B168-4B70-A54A-B4C058B93DAF}" type="datetimeFigureOut">
              <a:rPr lang="pt-BR" smtClean="0"/>
              <a:t>26/02/2013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3DDD20-4331-4EC4-AA75-F4D98A181042}" type="slidenum">
              <a:rPr lang="pt-BR" smtClean="0"/>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06E96FAA-B168-4B70-A54A-B4C058B93DAF}" type="datetimeFigureOut">
              <a:rPr lang="pt-BR" smtClean="0"/>
              <a:t>26/02/2013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06E96FAA-B168-4B70-A54A-B4C058B93DAF}" type="datetimeFigureOut">
              <a:rPr lang="pt-BR" smtClean="0"/>
              <a:t>26/02/2013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6E96FAA-B168-4B70-A54A-B4C058B93DAF}" type="datetimeFigureOut">
              <a:rPr lang="pt-BR" smtClean="0"/>
              <a:t>26/02/2013</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73DDD20-4331-4EC4-AA75-F4D98A181042}" type="slidenum">
              <a:rPr lang="pt-BR" smtClean="0"/>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dirty="0" smtClean="0"/>
              <a:t>Design de </a:t>
            </a:r>
            <a:r>
              <a:rPr lang="en-US" dirty="0" err="1" smtClean="0"/>
              <a:t>Interação</a:t>
            </a:r>
            <a:r>
              <a:rPr lang="en-US" dirty="0" smtClean="0"/>
              <a:t/>
            </a:r>
            <a:br>
              <a:rPr lang="en-US" dirty="0" smtClean="0"/>
            </a:br>
            <a:r>
              <a:rPr lang="en-US" dirty="0" smtClean="0"/>
              <a:t>(Aula </a:t>
            </a:r>
            <a:r>
              <a:rPr lang="en-US" dirty="0" smtClean="0"/>
              <a:t>7)</a:t>
            </a:r>
            <a:endParaRPr lang="pt-BR" dirty="0"/>
          </a:p>
        </p:txBody>
      </p:sp>
      <p:sp>
        <p:nvSpPr>
          <p:cNvPr id="3" name="Subtítulo 2"/>
          <p:cNvSpPr>
            <a:spLocks noGrp="1"/>
          </p:cNvSpPr>
          <p:nvPr>
            <p:ph type="subTitle" idx="1"/>
          </p:nvPr>
        </p:nvSpPr>
        <p:spPr/>
        <p:txBody>
          <a:bodyPr/>
          <a:lstStyle/>
          <a:p>
            <a:r>
              <a:rPr lang="en-US" dirty="0" smtClean="0"/>
              <a:t>Professor: Yves J. Albuquerque</a:t>
            </a:r>
            <a:endParaRPr lang="pt-BR" dirty="0"/>
          </a:p>
        </p:txBody>
      </p:sp>
    </p:spTree>
    <p:extLst>
      <p:ext uri="{BB962C8B-B14F-4D97-AF65-F5344CB8AC3E}">
        <p14:creationId xmlns:p14="http://schemas.microsoft.com/office/powerpoint/2010/main" val="81756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5362" name="Picture 2" descr="Why bothe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076575" y="3068637"/>
            <a:ext cx="29908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746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Acessibilidade</a:t>
            </a:r>
            <a:endParaRPr lang="pt-BR" dirty="0"/>
          </a:p>
        </p:txBody>
      </p:sp>
      <p:sp>
        <p:nvSpPr>
          <p:cNvPr id="6" name="Espaço Reservado para Texto 5"/>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724520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Olfato</a:t>
            </a:r>
            <a:endParaRPr lang="pt-BR" dirty="0"/>
          </a:p>
        </p:txBody>
      </p:sp>
      <p:pic>
        <p:nvPicPr>
          <p:cNvPr id="3074" name="Picture 2" descr="http://2.bp.blogspot.com/-oFtTymu3nCc/T3iil1sZBnI/AAAAAAAAAAU/FJqLmSzjp7Q/s1600/anatomai+do+olfato1a.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032000" y="1966912"/>
            <a:ext cx="5080000" cy="344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332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Paladar</a:t>
            </a:r>
            <a:endParaRPr lang="pt-BR" dirty="0"/>
          </a:p>
        </p:txBody>
      </p:sp>
      <p:pic>
        <p:nvPicPr>
          <p:cNvPr id="2052" name="Picture 4" descr="http://portaldoprofessor.mec.gov.br/storage/discovirtual/galerias/imagem/0000001608/0000018784.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581275" y="1782762"/>
            <a:ext cx="39814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33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Visão</a:t>
            </a:r>
            <a:endParaRPr lang="pt-BR" dirty="0"/>
          </a:p>
        </p:txBody>
      </p:sp>
      <p:pic>
        <p:nvPicPr>
          <p:cNvPr id="5122" name="Picture 2" descr="http://profs.ccems.pt/PaulaFrota/images/olho.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386012" y="1868487"/>
            <a:ext cx="4371975" cy="363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119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Tato</a:t>
            </a:r>
            <a:endParaRPr lang="pt-BR" dirty="0"/>
          </a:p>
        </p:txBody>
      </p:sp>
      <p:pic>
        <p:nvPicPr>
          <p:cNvPr id="6146" name="Picture 2" descr="http://www.infoescola.com/wp-content/uploads/2009/08/full-1-b8d5b11607.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309812" y="1882775"/>
            <a:ext cx="4524375" cy="360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315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Audição</a:t>
            </a:r>
            <a:endParaRPr lang="pt-BR" dirty="0"/>
          </a:p>
        </p:txBody>
      </p:sp>
      <p:pic>
        <p:nvPicPr>
          <p:cNvPr id="7170" name="Picture 2" descr="http://www.prof2000.pt/users/mrsd/8ano/images/ouvido.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013966" y="2288730"/>
            <a:ext cx="5116068" cy="2798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66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8194" name="Picture 2" descr="Gráfico pesquisa IBGE  (Foto: Editoria de Arte/G1)"/>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635000" y="1268412"/>
            <a:ext cx="7874000" cy="483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678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Mais dados do CENSO 2010</a:t>
            </a:r>
            <a:endParaRPr lang="pt-BR" dirty="0"/>
          </a:p>
        </p:txBody>
      </p:sp>
      <p:sp>
        <p:nvSpPr>
          <p:cNvPr id="3" name="Espaço Reservado para Conteúdo 2"/>
          <p:cNvSpPr>
            <a:spLocks noGrp="1"/>
          </p:cNvSpPr>
          <p:nvPr>
            <p:ph sz="quarter" idx="1"/>
          </p:nvPr>
        </p:nvSpPr>
        <p:spPr/>
        <p:txBody>
          <a:bodyPr>
            <a:normAutofit/>
          </a:bodyPr>
          <a:lstStyle/>
          <a:p>
            <a:r>
              <a:rPr lang="pt-BR" dirty="0" smtClean="0"/>
              <a:t>67,7 </a:t>
            </a:r>
            <a:r>
              <a:rPr lang="pt-BR" dirty="0"/>
              <a:t>% dos idosos são portadores de alguma deficiência</a:t>
            </a:r>
          </a:p>
          <a:p>
            <a:r>
              <a:rPr lang="pt-BR" b="1" dirty="0"/>
              <a:t>95,2% das crianças com deficiência frequentam escola</a:t>
            </a:r>
            <a:r>
              <a:rPr lang="pt-BR" dirty="0"/>
              <a:t/>
            </a:r>
            <a:br>
              <a:rPr lang="pt-BR" dirty="0"/>
            </a:br>
            <a:r>
              <a:rPr lang="pt-BR" dirty="0" smtClean="0"/>
              <a:t>Entre 0,3~0,4% da população possui cegueira total.</a:t>
            </a:r>
          </a:p>
          <a:p>
            <a:r>
              <a:rPr lang="pt-BR" dirty="0" smtClean="0"/>
              <a:t>Apenas 1% dos cegos usam a internet regularmente</a:t>
            </a:r>
          </a:p>
          <a:p>
            <a:r>
              <a:rPr lang="pt-BR" dirty="0" smtClean="0"/>
              <a:t>1/3 da mulheres autodeclaradas negras possuem alguma deficiência</a:t>
            </a:r>
            <a:endParaRPr lang="pt-BR" dirty="0"/>
          </a:p>
        </p:txBody>
      </p:sp>
    </p:spTree>
    <p:extLst>
      <p:ext uri="{BB962C8B-B14F-4D97-AF65-F5344CB8AC3E}">
        <p14:creationId xmlns:p14="http://schemas.microsoft.com/office/powerpoint/2010/main" val="2803000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Acessibilidade</a:t>
            </a:r>
            <a:endParaRPr lang="pt-BR" dirty="0"/>
          </a:p>
        </p:txBody>
      </p:sp>
      <p:sp>
        <p:nvSpPr>
          <p:cNvPr id="3" name="Espaço Reservado para Texto 2"/>
          <p:cNvSpPr>
            <a:spLocks noGrp="1"/>
          </p:cNvSpPr>
          <p:nvPr>
            <p:ph type="body" idx="1"/>
          </p:nvPr>
        </p:nvSpPr>
        <p:spPr/>
        <p:txBody>
          <a:bodyPr/>
          <a:lstStyle/>
          <a:p>
            <a:endParaRPr lang="pt-BR"/>
          </a:p>
        </p:txBody>
      </p:sp>
    </p:spTree>
    <p:extLst>
      <p:ext uri="{BB962C8B-B14F-4D97-AF65-F5344CB8AC3E}">
        <p14:creationId xmlns:p14="http://schemas.microsoft.com/office/powerpoint/2010/main" val="2639202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err="1" smtClean="0"/>
              <a:t>Bad</a:t>
            </a:r>
            <a:r>
              <a:rPr lang="pt-BR" dirty="0" smtClean="0"/>
              <a:t> Design</a:t>
            </a:r>
            <a:endParaRPr lang="pt-BR" dirty="0"/>
          </a:p>
        </p:txBody>
      </p:sp>
      <p:sp>
        <p:nvSpPr>
          <p:cNvPr id="5" name="Espaço Reservado para Texto 4"/>
          <p:cNvSpPr>
            <a:spLocks noGrp="1"/>
          </p:cNvSpPr>
          <p:nvPr>
            <p:ph type="body" idx="1"/>
          </p:nvPr>
        </p:nvSpPr>
        <p:spPr/>
        <p:txBody>
          <a:bodyPr/>
          <a:lstStyle/>
          <a:p>
            <a:r>
              <a:rPr lang="pt-BR" dirty="0" smtClean="0"/>
              <a:t>Agora em Interfaces!</a:t>
            </a:r>
            <a:endParaRPr lang="pt-BR" dirty="0"/>
          </a:p>
        </p:txBody>
      </p:sp>
    </p:spTree>
    <p:extLst>
      <p:ext uri="{BB962C8B-B14F-4D97-AF65-F5344CB8AC3E}">
        <p14:creationId xmlns:p14="http://schemas.microsoft.com/office/powerpoint/2010/main" val="156260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Principais problemas a serem abordados</a:t>
            </a:r>
            <a:endParaRPr lang="pt-BR" dirty="0"/>
          </a:p>
        </p:txBody>
      </p:sp>
      <p:graphicFrame>
        <p:nvGraphicFramePr>
          <p:cNvPr id="7" name="Espaço Reservado para Conteúdo 6"/>
          <p:cNvGraphicFramePr>
            <a:graphicFrameLocks noGrp="1"/>
          </p:cNvGraphicFramePr>
          <p:nvPr>
            <p:ph sz="quarter" idx="1"/>
            <p:extLst>
              <p:ext uri="{D42A27DB-BD31-4B8C-83A1-F6EECF244321}">
                <p14:modId xmlns:p14="http://schemas.microsoft.com/office/powerpoint/2010/main" val="4247921291"/>
              </p:ext>
            </p:extLst>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0999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Tecnologia </a:t>
            </a:r>
            <a:r>
              <a:rPr lang="pt-BR" dirty="0" err="1" smtClean="0"/>
              <a:t>Assistiva</a:t>
            </a:r>
            <a:endParaRPr lang="pt-BR" dirty="0"/>
          </a:p>
        </p:txBody>
      </p:sp>
      <p:sp>
        <p:nvSpPr>
          <p:cNvPr id="3" name="Espaço Reservado para Conteúdo 2"/>
          <p:cNvSpPr>
            <a:spLocks noGrp="1"/>
          </p:cNvSpPr>
          <p:nvPr>
            <p:ph sz="quarter" idx="1"/>
          </p:nvPr>
        </p:nvSpPr>
        <p:spPr/>
        <p:txBody>
          <a:bodyPr>
            <a:normAutofit fontScale="77500" lnSpcReduction="20000"/>
          </a:bodyPr>
          <a:lstStyle/>
          <a:p>
            <a:r>
              <a:rPr lang="pt-BR" dirty="0"/>
              <a:t>Software Leitor de tela, que pode ler o conteúdo textual usando um sintetizador de voz e selecionando os elementos são exibidos no monitor (útil para os usuários com dificuldades para ler ou aprendizagem) ou os que não podem ler ou ver o que está acontecendo em o computador (utilizado por usuários cegos ou com visão prejudicada</a:t>
            </a:r>
            <a:r>
              <a:rPr lang="pt-BR" dirty="0" smtClean="0"/>
              <a:t>).</a:t>
            </a:r>
          </a:p>
          <a:p>
            <a:r>
              <a:rPr lang="pt-BR" dirty="0"/>
              <a:t>Terminais Braille, consistindo de um Display em Braille, que transforma os caracteres de texto para caracteres em Braille (geralmente por meio da mobilização de pinos através de orifícios em uma superfície plana) quer seja em um QWERTY Braille ou teclado</a:t>
            </a:r>
            <a:r>
              <a:rPr lang="pt-BR" dirty="0" smtClean="0"/>
              <a:t>.</a:t>
            </a:r>
          </a:p>
          <a:p>
            <a:r>
              <a:rPr lang="pt-BR" dirty="0"/>
              <a:t>Ampliação de Tela software que amplia o que é exibida no monitor do computador, tornando-a mais fácil de ler para usuários com a visão prejudicada.</a:t>
            </a:r>
          </a:p>
          <a:p>
            <a:r>
              <a:rPr lang="pt-BR" dirty="0"/>
              <a:t>Software de Reconhecimento de fala que aceita comandos de voz no computador ou ditados na forma gramatical de texto - útil para aqueles que têm dificuldade para usar um mouse ou teclado</a:t>
            </a:r>
            <a:r>
              <a:rPr lang="pt-BR" dirty="0" smtClean="0"/>
              <a:t>.</a:t>
            </a:r>
          </a:p>
          <a:p>
            <a:r>
              <a:rPr lang="pt-BR" dirty="0"/>
              <a:t>Teclado com superposições, o que pode tornar mais fácil e precisa a digitação para aqueles que têm dificuldades motoras.</a:t>
            </a:r>
          </a:p>
        </p:txBody>
      </p:sp>
    </p:spTree>
    <p:extLst>
      <p:ext uri="{BB962C8B-B14F-4D97-AF65-F5344CB8AC3E}">
        <p14:creationId xmlns:p14="http://schemas.microsoft.com/office/powerpoint/2010/main" val="577249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Alguns tópicos (Microsoft)</a:t>
            </a:r>
            <a:endParaRPr lang="pt-BR" dirty="0"/>
          </a:p>
        </p:txBody>
      </p:sp>
      <p:sp>
        <p:nvSpPr>
          <p:cNvPr id="3" name="Espaço Reservado para Conteúdo 2"/>
          <p:cNvSpPr>
            <a:spLocks noGrp="1"/>
          </p:cNvSpPr>
          <p:nvPr>
            <p:ph sz="quarter" idx="1"/>
          </p:nvPr>
        </p:nvSpPr>
        <p:spPr/>
        <p:txBody>
          <a:bodyPr/>
          <a:lstStyle/>
          <a:p>
            <a:r>
              <a:rPr lang="pt-BR" dirty="0" smtClean="0"/>
              <a:t>Evite </a:t>
            </a:r>
            <a:r>
              <a:rPr lang="pt-BR" dirty="0" err="1" smtClean="0"/>
              <a:t>Refresh</a:t>
            </a:r>
            <a:r>
              <a:rPr lang="pt-BR" dirty="0" smtClean="0"/>
              <a:t> automático</a:t>
            </a:r>
          </a:p>
          <a:p>
            <a:r>
              <a:rPr lang="pt-BR" dirty="0" smtClean="0"/>
              <a:t>Legendas(</a:t>
            </a:r>
            <a:r>
              <a:rPr lang="pt-BR" dirty="0" err="1" smtClean="0"/>
              <a:t>Captions</a:t>
            </a:r>
            <a:r>
              <a:rPr lang="pt-BR" dirty="0" smtClean="0"/>
              <a:t>) e descrição por </a:t>
            </a:r>
            <a:r>
              <a:rPr lang="pt-BR" dirty="0" err="1" smtClean="0"/>
              <a:t>audio</a:t>
            </a:r>
            <a:endParaRPr lang="pt-BR" dirty="0" smtClean="0"/>
          </a:p>
          <a:p>
            <a:r>
              <a:rPr lang="pt-BR" dirty="0" smtClean="0"/>
              <a:t>Acessibilidade do console</a:t>
            </a:r>
          </a:p>
          <a:p>
            <a:r>
              <a:rPr lang="pt-BR" dirty="0" smtClean="0"/>
              <a:t>Anotações dinâmicas</a:t>
            </a:r>
          </a:p>
          <a:p>
            <a:r>
              <a:rPr lang="pt-BR" dirty="0" smtClean="0"/>
              <a:t>Textos equivalentes a imagens</a:t>
            </a:r>
          </a:p>
          <a:p>
            <a:r>
              <a:rPr lang="pt-BR" dirty="0" smtClean="0"/>
              <a:t>Driver Chain Manager</a:t>
            </a:r>
          </a:p>
          <a:p>
            <a:r>
              <a:rPr lang="pt-BR" dirty="0" smtClean="0"/>
              <a:t>Navegação por Keyboard</a:t>
            </a:r>
          </a:p>
          <a:p>
            <a:endParaRPr lang="pt-BR" dirty="0"/>
          </a:p>
        </p:txBody>
      </p:sp>
    </p:spTree>
    <p:extLst>
      <p:ext uri="{BB962C8B-B14F-4D97-AF65-F5344CB8AC3E}">
        <p14:creationId xmlns:p14="http://schemas.microsoft.com/office/powerpoint/2010/main" val="1823478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WAI</a:t>
            </a:r>
            <a:endParaRPr lang="pt-BR" dirty="0"/>
          </a:p>
        </p:txBody>
      </p:sp>
      <p:sp>
        <p:nvSpPr>
          <p:cNvPr id="3" name="Espaço Reservado para Conteúdo 2"/>
          <p:cNvSpPr>
            <a:spLocks noGrp="1"/>
          </p:cNvSpPr>
          <p:nvPr>
            <p:ph sz="quarter" idx="1"/>
          </p:nvPr>
        </p:nvSpPr>
        <p:spPr/>
        <p:txBody>
          <a:bodyPr/>
          <a:lstStyle/>
          <a:p>
            <a:r>
              <a:rPr lang="pt-BR" dirty="0"/>
              <a:t>http://www.w3.org/WAI/</a:t>
            </a:r>
          </a:p>
        </p:txBody>
      </p:sp>
    </p:spTree>
    <p:extLst>
      <p:ext uri="{BB962C8B-B14F-4D97-AF65-F5344CB8AC3E}">
        <p14:creationId xmlns:p14="http://schemas.microsoft.com/office/powerpoint/2010/main" val="613021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futuro</a:t>
            </a:r>
            <a:endParaRPr lang="pt-BR" dirty="0"/>
          </a:p>
        </p:txBody>
      </p:sp>
      <p:sp>
        <p:nvSpPr>
          <p:cNvPr id="3" name="Espaço Reservado para Conteúdo 2"/>
          <p:cNvSpPr>
            <a:spLocks noGrp="1"/>
          </p:cNvSpPr>
          <p:nvPr>
            <p:ph sz="quarter" idx="1"/>
          </p:nvPr>
        </p:nvSpPr>
        <p:spPr/>
        <p:txBody>
          <a:bodyPr/>
          <a:lstStyle/>
          <a:p>
            <a:r>
              <a:rPr lang="pt-BR" dirty="0" smtClean="0"/>
              <a:t>Canto superior esquerdo</a:t>
            </a:r>
          </a:p>
          <a:p>
            <a:r>
              <a:rPr lang="pt-BR" dirty="0" smtClean="0"/>
              <a:t>2D </a:t>
            </a:r>
            <a:r>
              <a:rPr lang="pt-BR" dirty="0" err="1" smtClean="0"/>
              <a:t>to</a:t>
            </a:r>
            <a:r>
              <a:rPr lang="pt-BR" dirty="0" smtClean="0"/>
              <a:t> 1D</a:t>
            </a:r>
          </a:p>
          <a:p>
            <a:r>
              <a:rPr lang="pt-BR" dirty="0" smtClean="0"/>
              <a:t>1D </a:t>
            </a:r>
            <a:r>
              <a:rPr lang="pt-BR" dirty="0" err="1" smtClean="0"/>
              <a:t>to</a:t>
            </a:r>
            <a:r>
              <a:rPr lang="pt-BR" dirty="0" smtClean="0"/>
              <a:t> 3D</a:t>
            </a:r>
          </a:p>
          <a:p>
            <a:r>
              <a:rPr lang="pt-BR" dirty="0" smtClean="0"/>
              <a:t>Voz</a:t>
            </a:r>
          </a:p>
          <a:p>
            <a:r>
              <a:rPr lang="pt-BR" dirty="0" smtClean="0"/>
              <a:t>Mente</a:t>
            </a:r>
          </a:p>
        </p:txBody>
      </p:sp>
    </p:spTree>
    <p:extLst>
      <p:ext uri="{BB962C8B-B14F-4D97-AF65-F5344CB8AC3E}">
        <p14:creationId xmlns:p14="http://schemas.microsoft.com/office/powerpoint/2010/main" val="3423582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Exercício 6</a:t>
            </a:r>
            <a:endParaRPr lang="pt-BR" dirty="0"/>
          </a:p>
        </p:txBody>
      </p:sp>
      <p:sp>
        <p:nvSpPr>
          <p:cNvPr id="7" name="Espaço Reservado para Texto 6"/>
          <p:cNvSpPr>
            <a:spLocks noGrp="1"/>
          </p:cNvSpPr>
          <p:nvPr>
            <p:ph type="body" sz="half" idx="2"/>
          </p:nvPr>
        </p:nvSpPr>
        <p:spPr/>
        <p:txBody>
          <a:bodyPr/>
          <a:lstStyle/>
          <a:p>
            <a:r>
              <a:rPr lang="pt-BR" dirty="0" smtClean="0"/>
              <a:t>Teste com usuário</a:t>
            </a:r>
            <a:endParaRPr lang="pt-BR" dirty="0"/>
          </a:p>
        </p:txBody>
      </p:sp>
      <p:sp>
        <p:nvSpPr>
          <p:cNvPr id="8" name="CaixaDeTexto 7"/>
          <p:cNvSpPr txBox="1"/>
          <p:nvPr/>
        </p:nvSpPr>
        <p:spPr>
          <a:xfrm>
            <a:off x="539552" y="1958332"/>
            <a:ext cx="7416824" cy="646331"/>
          </a:xfrm>
          <a:prstGeom prst="rect">
            <a:avLst/>
          </a:prstGeom>
          <a:noFill/>
        </p:spPr>
        <p:txBody>
          <a:bodyPr wrap="square" rtlCol="0">
            <a:spAutoFit/>
          </a:bodyPr>
          <a:lstStyle/>
          <a:p>
            <a:pPr marL="342900" indent="-342900">
              <a:buAutoNum type="arabicParenR"/>
            </a:pPr>
            <a:r>
              <a:rPr lang="pt-BR" dirty="0" smtClean="0"/>
              <a:t>Escolha uma das técnicas de teste com usuário e faça o teste com pelo menos 3 pessoas. </a:t>
            </a:r>
            <a:r>
              <a:rPr lang="pt-BR" dirty="0" smtClean="0"/>
              <a:t>Documente.</a:t>
            </a:r>
            <a:endParaRPr lang="pt-BR" dirty="0" smtClean="0"/>
          </a:p>
        </p:txBody>
      </p:sp>
    </p:spTree>
    <p:extLst>
      <p:ext uri="{BB962C8B-B14F-4D97-AF65-F5344CB8AC3E}">
        <p14:creationId xmlns:p14="http://schemas.microsoft.com/office/powerpoint/2010/main" val="107106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pic>
        <p:nvPicPr>
          <p:cNvPr id="1026" name="Picture 2" descr="Visually Impaired Develope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505075" y="2868612"/>
            <a:ext cx="413385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992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9218" name="Picture 2" descr="Color misinterpretation?"/>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390900" y="3135312"/>
            <a:ext cx="23622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817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42" name="Picture 2" descr="http://interfacehallofshame.eu/www.iarchitect.com/images/zoctool.gif"/>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662362" y="3521075"/>
            <a:ext cx="181927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104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1266" name="Picture 2" descr="Ouch!"/>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938337" y="2797175"/>
            <a:ext cx="526732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295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2290" name="Picture 2" descr="No rhyme nor reason..."/>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857500" y="2092325"/>
            <a:ext cx="3429000"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221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3314" name="Picture 2" descr="Going too fa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129087" y="2930525"/>
            <a:ext cx="88582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5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4338" name="Picture 2" descr="Tooltip Humor?"/>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1916832"/>
            <a:ext cx="3420017" cy="2196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9354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2181</TotalTime>
  <Words>729</Words>
  <Application>Microsoft Office PowerPoint</Application>
  <PresentationFormat>Apresentação na tela (4:3)</PresentationFormat>
  <Paragraphs>129</Paragraphs>
  <Slides>25</Slides>
  <Notes>17</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Origem</vt:lpstr>
      <vt:lpstr>Design de Interação (Aula 7)</vt:lpstr>
      <vt:lpstr>Bad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Acessibilidade</vt:lpstr>
      <vt:lpstr>Olfato</vt:lpstr>
      <vt:lpstr>Paladar</vt:lpstr>
      <vt:lpstr>Visão</vt:lpstr>
      <vt:lpstr>Tato</vt:lpstr>
      <vt:lpstr>Audição</vt:lpstr>
      <vt:lpstr>Apresentação do PowerPoint</vt:lpstr>
      <vt:lpstr>Mais dados do CENSO 2010</vt:lpstr>
      <vt:lpstr>Acessibilidade</vt:lpstr>
      <vt:lpstr>Principais problemas a serem abordados</vt:lpstr>
      <vt:lpstr>Tecnologia Assistiva</vt:lpstr>
      <vt:lpstr>Alguns tópicos (Microsoft)</vt:lpstr>
      <vt:lpstr>WAI</vt:lpstr>
      <vt:lpstr>O futuro</vt:lpstr>
      <vt:lpstr>Exercício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Interação Humano-Computador</dc:title>
  <dc:creator>Yves J. Albuquerque</dc:creator>
  <cp:lastModifiedBy>Yves J. Albuquerque</cp:lastModifiedBy>
  <cp:revision>136</cp:revision>
  <dcterms:created xsi:type="dcterms:W3CDTF">2012-10-04T15:37:27Z</dcterms:created>
  <dcterms:modified xsi:type="dcterms:W3CDTF">2013-02-27T01:11:39Z</dcterms:modified>
</cp:coreProperties>
</file>