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5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74" r:id="rId22"/>
    <p:sldId id="263" r:id="rId23"/>
    <p:sldId id="271" r:id="rId24"/>
    <p:sldId id="282" r:id="rId25"/>
    <p:sldId id="283" r:id="rId26"/>
    <p:sldId id="281" r:id="rId27"/>
    <p:sldId id="284" r:id="rId28"/>
    <p:sldId id="272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296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9E2E7-4B7D-4F37-A0DE-5A5BBBDD039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450AA8-CD31-4E7A-B709-CE4AB8B0DE49}">
      <dgm:prSet phldrT="[Texto]"/>
      <dgm:spPr/>
      <dgm:t>
        <a:bodyPr/>
        <a:lstStyle/>
        <a:p>
          <a:r>
            <a:rPr lang="en-US" dirty="0" err="1" smtClean="0"/>
            <a:t>Implementação</a:t>
          </a:r>
          <a:endParaRPr lang="pt-BR" dirty="0"/>
        </a:p>
      </dgm:t>
    </dgm:pt>
    <dgm:pt modelId="{36D83DDC-21B5-4725-99CA-D09D4EB844ED}" type="parTrans" cxnId="{03593151-2046-4679-A866-8677AD03627E}">
      <dgm:prSet/>
      <dgm:spPr/>
      <dgm:t>
        <a:bodyPr/>
        <a:lstStyle/>
        <a:p>
          <a:endParaRPr lang="pt-BR"/>
        </a:p>
      </dgm:t>
    </dgm:pt>
    <dgm:pt modelId="{450104B1-4512-47CA-8442-D1876429E862}" type="sibTrans" cxnId="{03593151-2046-4679-A866-8677AD03627E}">
      <dgm:prSet/>
      <dgm:spPr/>
      <dgm:t>
        <a:bodyPr/>
        <a:lstStyle/>
        <a:p>
          <a:endParaRPr lang="pt-BR"/>
        </a:p>
      </dgm:t>
    </dgm:pt>
    <dgm:pt modelId="{B6B63689-2650-4885-9B8A-553B480A4183}">
      <dgm:prSet phldrT="[Texto]"/>
      <dgm:spPr/>
      <dgm:t>
        <a:bodyPr/>
        <a:lstStyle/>
        <a:p>
          <a:r>
            <a:rPr lang="en-US" dirty="0" err="1" smtClean="0"/>
            <a:t>Avaliação</a:t>
          </a:r>
          <a:endParaRPr lang="pt-BR" dirty="0"/>
        </a:p>
      </dgm:t>
    </dgm:pt>
    <dgm:pt modelId="{31E57D8E-4BDC-45FC-A26D-42DDD18B0424}" type="parTrans" cxnId="{631415E6-4EDA-4B89-A1AD-4AF50561B8F3}">
      <dgm:prSet/>
      <dgm:spPr/>
      <dgm:t>
        <a:bodyPr/>
        <a:lstStyle/>
        <a:p>
          <a:endParaRPr lang="pt-BR"/>
        </a:p>
      </dgm:t>
    </dgm:pt>
    <dgm:pt modelId="{C04E975C-8975-4394-B083-48BC589AAA30}" type="sibTrans" cxnId="{631415E6-4EDA-4B89-A1AD-4AF50561B8F3}">
      <dgm:prSet/>
      <dgm:spPr/>
      <dgm:t>
        <a:bodyPr/>
        <a:lstStyle/>
        <a:p>
          <a:endParaRPr lang="pt-BR"/>
        </a:p>
      </dgm:t>
    </dgm:pt>
    <dgm:pt modelId="{370891F8-5A7F-4459-A975-E2E8D21FF3DF}">
      <dgm:prSet phldrT="[Texto]"/>
      <dgm:spPr/>
      <dgm:t>
        <a:bodyPr/>
        <a:lstStyle/>
        <a:p>
          <a:r>
            <a:rPr lang="en-US" dirty="0" smtClean="0"/>
            <a:t>Design</a:t>
          </a:r>
          <a:endParaRPr lang="pt-BR" dirty="0"/>
        </a:p>
      </dgm:t>
    </dgm:pt>
    <dgm:pt modelId="{358404AC-B3B2-4340-B996-E09B4EE3FD73}" type="parTrans" cxnId="{74F5C6E5-77AA-47E2-8729-E58AC0FFB965}">
      <dgm:prSet/>
      <dgm:spPr/>
      <dgm:t>
        <a:bodyPr/>
        <a:lstStyle/>
        <a:p>
          <a:endParaRPr lang="pt-BR"/>
        </a:p>
      </dgm:t>
    </dgm:pt>
    <dgm:pt modelId="{6939C5F1-607A-49D7-A82E-F67448C96426}" type="sibTrans" cxnId="{74F5C6E5-77AA-47E2-8729-E58AC0FFB965}">
      <dgm:prSet/>
      <dgm:spPr/>
      <dgm:t>
        <a:bodyPr/>
        <a:lstStyle/>
        <a:p>
          <a:endParaRPr lang="pt-BR"/>
        </a:p>
      </dgm:t>
    </dgm:pt>
    <dgm:pt modelId="{7A08BC5F-5671-4416-83C1-E7BC9254B23F}" type="pres">
      <dgm:prSet presAssocID="{81E9E2E7-4B7D-4F37-A0DE-5A5BBBDD03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8C41F8-7F74-4A05-9443-2EDB7787324C}" type="pres">
      <dgm:prSet presAssocID="{F8450AA8-CD31-4E7A-B709-CE4AB8B0DE49}" presName="dummy" presStyleCnt="0"/>
      <dgm:spPr/>
    </dgm:pt>
    <dgm:pt modelId="{1D72D0C3-5F74-4054-AD2E-EB12EAC6F6F1}" type="pres">
      <dgm:prSet presAssocID="{F8450AA8-CD31-4E7A-B709-CE4AB8B0DE4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CC2517-DAD3-4095-AD47-1DC34167013D}" type="pres">
      <dgm:prSet presAssocID="{450104B1-4512-47CA-8442-D1876429E862}" presName="sibTrans" presStyleLbl="node1" presStyleIdx="0" presStyleCnt="3"/>
      <dgm:spPr/>
      <dgm:t>
        <a:bodyPr/>
        <a:lstStyle/>
        <a:p>
          <a:endParaRPr lang="pt-BR"/>
        </a:p>
      </dgm:t>
    </dgm:pt>
    <dgm:pt modelId="{8DF489B6-D111-44F8-B773-5EAD39D57857}" type="pres">
      <dgm:prSet presAssocID="{B6B63689-2650-4885-9B8A-553B480A4183}" presName="dummy" presStyleCnt="0"/>
      <dgm:spPr/>
    </dgm:pt>
    <dgm:pt modelId="{486D8C2C-AEB7-4FCB-9ACC-93E0491242C4}" type="pres">
      <dgm:prSet presAssocID="{B6B63689-2650-4885-9B8A-553B480A418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91892C-3730-42BE-9635-7942CD8D3904}" type="pres">
      <dgm:prSet presAssocID="{C04E975C-8975-4394-B083-48BC589AAA30}" presName="sibTrans" presStyleLbl="node1" presStyleIdx="1" presStyleCnt="3"/>
      <dgm:spPr/>
      <dgm:t>
        <a:bodyPr/>
        <a:lstStyle/>
        <a:p>
          <a:endParaRPr lang="pt-BR"/>
        </a:p>
      </dgm:t>
    </dgm:pt>
    <dgm:pt modelId="{7E73B0B0-001C-4576-8184-77324C0C0D84}" type="pres">
      <dgm:prSet presAssocID="{370891F8-5A7F-4459-A975-E2E8D21FF3DF}" presName="dummy" presStyleCnt="0"/>
      <dgm:spPr/>
    </dgm:pt>
    <dgm:pt modelId="{60284B3F-6329-47A1-9E02-45520FBE1280}" type="pres">
      <dgm:prSet presAssocID="{370891F8-5A7F-4459-A975-E2E8D21FF3D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15911-1954-48A7-BF88-E93F350E984B}" type="pres">
      <dgm:prSet presAssocID="{6939C5F1-607A-49D7-A82E-F67448C96426}" presName="sibTrans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F2DA3231-A9B2-4C6F-AADD-51F77F5D1270}" type="presOf" srcId="{6939C5F1-607A-49D7-A82E-F67448C96426}" destId="{29115911-1954-48A7-BF88-E93F350E984B}" srcOrd="0" destOrd="0" presId="urn:microsoft.com/office/officeart/2005/8/layout/cycle1"/>
    <dgm:cxn modelId="{F8F4B252-67B0-44D2-AC22-2CFAF0B21F9D}" type="presOf" srcId="{370891F8-5A7F-4459-A975-E2E8D21FF3DF}" destId="{60284B3F-6329-47A1-9E02-45520FBE1280}" srcOrd="0" destOrd="0" presId="urn:microsoft.com/office/officeart/2005/8/layout/cycle1"/>
    <dgm:cxn modelId="{03593151-2046-4679-A866-8677AD03627E}" srcId="{81E9E2E7-4B7D-4F37-A0DE-5A5BBBDD0393}" destId="{F8450AA8-CD31-4E7A-B709-CE4AB8B0DE49}" srcOrd="0" destOrd="0" parTransId="{36D83DDC-21B5-4725-99CA-D09D4EB844ED}" sibTransId="{450104B1-4512-47CA-8442-D1876429E862}"/>
    <dgm:cxn modelId="{74F5C6E5-77AA-47E2-8729-E58AC0FFB965}" srcId="{81E9E2E7-4B7D-4F37-A0DE-5A5BBBDD0393}" destId="{370891F8-5A7F-4459-A975-E2E8D21FF3DF}" srcOrd="2" destOrd="0" parTransId="{358404AC-B3B2-4340-B996-E09B4EE3FD73}" sibTransId="{6939C5F1-607A-49D7-A82E-F67448C96426}"/>
    <dgm:cxn modelId="{B0AB25FE-AC62-4AE7-BE7E-4CE626C093D3}" type="presOf" srcId="{B6B63689-2650-4885-9B8A-553B480A4183}" destId="{486D8C2C-AEB7-4FCB-9ACC-93E0491242C4}" srcOrd="0" destOrd="0" presId="urn:microsoft.com/office/officeart/2005/8/layout/cycle1"/>
    <dgm:cxn modelId="{1336308F-3B10-498B-8ED7-E67FFB33EC72}" type="presOf" srcId="{450104B1-4512-47CA-8442-D1876429E862}" destId="{5FCC2517-DAD3-4095-AD47-1DC34167013D}" srcOrd="0" destOrd="0" presId="urn:microsoft.com/office/officeart/2005/8/layout/cycle1"/>
    <dgm:cxn modelId="{226F9645-AD62-4904-8685-14E6DC4C2B75}" type="presOf" srcId="{C04E975C-8975-4394-B083-48BC589AAA30}" destId="{1A91892C-3730-42BE-9635-7942CD8D3904}" srcOrd="0" destOrd="0" presId="urn:microsoft.com/office/officeart/2005/8/layout/cycle1"/>
    <dgm:cxn modelId="{6936C89B-09D1-487E-A772-A667DCD86273}" type="presOf" srcId="{F8450AA8-CD31-4E7A-B709-CE4AB8B0DE49}" destId="{1D72D0C3-5F74-4054-AD2E-EB12EAC6F6F1}" srcOrd="0" destOrd="0" presId="urn:microsoft.com/office/officeart/2005/8/layout/cycle1"/>
    <dgm:cxn modelId="{8020C019-F273-4A43-BED9-B302DAA320B9}" type="presOf" srcId="{81E9E2E7-4B7D-4F37-A0DE-5A5BBBDD0393}" destId="{7A08BC5F-5671-4416-83C1-E7BC9254B23F}" srcOrd="0" destOrd="0" presId="urn:microsoft.com/office/officeart/2005/8/layout/cycle1"/>
    <dgm:cxn modelId="{631415E6-4EDA-4B89-A1AD-4AF50561B8F3}" srcId="{81E9E2E7-4B7D-4F37-A0DE-5A5BBBDD0393}" destId="{B6B63689-2650-4885-9B8A-553B480A4183}" srcOrd="1" destOrd="0" parTransId="{31E57D8E-4BDC-45FC-A26D-42DDD18B0424}" sibTransId="{C04E975C-8975-4394-B083-48BC589AAA30}"/>
    <dgm:cxn modelId="{AAE314F2-FEE9-4A20-A47D-8E12A2E455D7}" type="presParOf" srcId="{7A08BC5F-5671-4416-83C1-E7BC9254B23F}" destId="{8A8C41F8-7F74-4A05-9443-2EDB7787324C}" srcOrd="0" destOrd="0" presId="urn:microsoft.com/office/officeart/2005/8/layout/cycle1"/>
    <dgm:cxn modelId="{B4B451F1-0B0F-4CD1-A7D0-D5D0B32C148C}" type="presParOf" srcId="{7A08BC5F-5671-4416-83C1-E7BC9254B23F}" destId="{1D72D0C3-5F74-4054-AD2E-EB12EAC6F6F1}" srcOrd="1" destOrd="0" presId="urn:microsoft.com/office/officeart/2005/8/layout/cycle1"/>
    <dgm:cxn modelId="{C6FE00A7-5E03-4652-91A8-8533EA0EC25C}" type="presParOf" srcId="{7A08BC5F-5671-4416-83C1-E7BC9254B23F}" destId="{5FCC2517-DAD3-4095-AD47-1DC34167013D}" srcOrd="2" destOrd="0" presId="urn:microsoft.com/office/officeart/2005/8/layout/cycle1"/>
    <dgm:cxn modelId="{C7461309-78E7-40D1-95C3-1890FA953DA6}" type="presParOf" srcId="{7A08BC5F-5671-4416-83C1-E7BC9254B23F}" destId="{8DF489B6-D111-44F8-B773-5EAD39D57857}" srcOrd="3" destOrd="0" presId="urn:microsoft.com/office/officeart/2005/8/layout/cycle1"/>
    <dgm:cxn modelId="{5A55B60E-0EE0-4D61-B106-0A331243A896}" type="presParOf" srcId="{7A08BC5F-5671-4416-83C1-E7BC9254B23F}" destId="{486D8C2C-AEB7-4FCB-9ACC-93E0491242C4}" srcOrd="4" destOrd="0" presId="urn:microsoft.com/office/officeart/2005/8/layout/cycle1"/>
    <dgm:cxn modelId="{BDE147CD-C674-4A59-B570-2B1CF960CE0C}" type="presParOf" srcId="{7A08BC5F-5671-4416-83C1-E7BC9254B23F}" destId="{1A91892C-3730-42BE-9635-7942CD8D3904}" srcOrd="5" destOrd="0" presId="urn:microsoft.com/office/officeart/2005/8/layout/cycle1"/>
    <dgm:cxn modelId="{09D89475-7D72-43CA-9DC1-D007ADDE9195}" type="presParOf" srcId="{7A08BC5F-5671-4416-83C1-E7BC9254B23F}" destId="{7E73B0B0-001C-4576-8184-77324C0C0D84}" srcOrd="6" destOrd="0" presId="urn:microsoft.com/office/officeart/2005/8/layout/cycle1"/>
    <dgm:cxn modelId="{247CF1A8-995C-4EFF-95BB-0DFCF27C6870}" type="presParOf" srcId="{7A08BC5F-5671-4416-83C1-E7BC9254B23F}" destId="{60284B3F-6329-47A1-9E02-45520FBE1280}" srcOrd="7" destOrd="0" presId="urn:microsoft.com/office/officeart/2005/8/layout/cycle1"/>
    <dgm:cxn modelId="{87534E27-CBDD-4684-B177-BA98EB2F6A6E}" type="presParOf" srcId="{7A08BC5F-5671-4416-83C1-E7BC9254B23F}" destId="{29115911-1954-48A7-BF88-E93F350E984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2D0C3-5F74-4054-AD2E-EB12EAC6F6F1}">
      <dsp:nvSpPr>
        <dsp:cNvPr id="0" name=""/>
        <dsp:cNvSpPr/>
      </dsp:nvSpPr>
      <dsp:spPr>
        <a:xfrm>
          <a:off x="4748871" y="365377"/>
          <a:ext cx="1860500" cy="18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Implementação</a:t>
          </a:r>
          <a:endParaRPr lang="pt-BR" sz="2300" kern="1200" dirty="0"/>
        </a:p>
      </dsp:txBody>
      <dsp:txXfrm>
        <a:off x="4748871" y="365377"/>
        <a:ext cx="1860500" cy="1860500"/>
      </dsp:txXfrm>
    </dsp:sp>
    <dsp:sp modelId="{5FCC2517-DAD3-4095-AD47-1DC34167013D}">
      <dsp:nvSpPr>
        <dsp:cNvPr id="0" name=""/>
        <dsp:cNvSpPr/>
      </dsp:nvSpPr>
      <dsp:spPr>
        <a:xfrm>
          <a:off x="1915445" y="-564"/>
          <a:ext cx="4398708" cy="4398708"/>
        </a:xfrm>
        <a:prstGeom prst="circularArrow">
          <a:avLst>
            <a:gd name="adj1" fmla="val 8248"/>
            <a:gd name="adj2" fmla="val 576063"/>
            <a:gd name="adj3" fmla="val 2964104"/>
            <a:gd name="adj4" fmla="val 51556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D8C2C-AEB7-4FCB-9ACC-93E0491242C4}">
      <dsp:nvSpPr>
        <dsp:cNvPr id="0" name=""/>
        <dsp:cNvSpPr/>
      </dsp:nvSpPr>
      <dsp:spPr>
        <a:xfrm>
          <a:off x="3184549" y="3074863"/>
          <a:ext cx="1860500" cy="18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Avaliação</a:t>
          </a:r>
          <a:endParaRPr lang="pt-BR" sz="2300" kern="1200" dirty="0"/>
        </a:p>
      </dsp:txBody>
      <dsp:txXfrm>
        <a:off x="3184549" y="3074863"/>
        <a:ext cx="1860500" cy="1860500"/>
      </dsp:txXfrm>
    </dsp:sp>
    <dsp:sp modelId="{1A91892C-3730-42BE-9635-7942CD8D3904}">
      <dsp:nvSpPr>
        <dsp:cNvPr id="0" name=""/>
        <dsp:cNvSpPr/>
      </dsp:nvSpPr>
      <dsp:spPr>
        <a:xfrm>
          <a:off x="1915445" y="-564"/>
          <a:ext cx="4398708" cy="4398708"/>
        </a:xfrm>
        <a:prstGeom prst="circularArrow">
          <a:avLst>
            <a:gd name="adj1" fmla="val 8248"/>
            <a:gd name="adj2" fmla="val 576063"/>
            <a:gd name="adj3" fmla="val 10172382"/>
            <a:gd name="adj4" fmla="val 7259833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84B3F-6329-47A1-9E02-45520FBE1280}">
      <dsp:nvSpPr>
        <dsp:cNvPr id="0" name=""/>
        <dsp:cNvSpPr/>
      </dsp:nvSpPr>
      <dsp:spPr>
        <a:xfrm>
          <a:off x="1620227" y="365377"/>
          <a:ext cx="1860500" cy="18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pt-BR" sz="2300" kern="1200" dirty="0"/>
        </a:p>
      </dsp:txBody>
      <dsp:txXfrm>
        <a:off x="1620227" y="365377"/>
        <a:ext cx="1860500" cy="1860500"/>
      </dsp:txXfrm>
    </dsp:sp>
    <dsp:sp modelId="{29115911-1954-48A7-BF88-E93F350E984B}">
      <dsp:nvSpPr>
        <dsp:cNvPr id="0" name=""/>
        <dsp:cNvSpPr/>
      </dsp:nvSpPr>
      <dsp:spPr>
        <a:xfrm>
          <a:off x="1915445" y="-564"/>
          <a:ext cx="4398708" cy="4398708"/>
        </a:xfrm>
        <a:prstGeom prst="circularArrow">
          <a:avLst>
            <a:gd name="adj1" fmla="val 8248"/>
            <a:gd name="adj2" fmla="val 576063"/>
            <a:gd name="adj3" fmla="val 16856953"/>
            <a:gd name="adj4" fmla="val 14966984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CF01-E2FB-4FE9-BB99-A2A33F195C97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4C763-720F-4E07-BE57-47C74B2FB4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0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Antes</a:t>
            </a:r>
            <a:r>
              <a:rPr lang="pt-BR" baseline="0" dirty="0" smtClean="0"/>
              <a:t> do teste com usuário</a:t>
            </a:r>
          </a:p>
          <a:p>
            <a:r>
              <a:rPr lang="pt-BR" baseline="0" dirty="0" smtClean="0"/>
              <a:t>Antes do </a:t>
            </a:r>
            <a:r>
              <a:rPr lang="pt-BR" baseline="0" dirty="0" err="1" smtClean="0"/>
              <a:t>redesign</a:t>
            </a:r>
            <a:endParaRPr lang="pt-BR" baseline="0" dirty="0" smtClean="0"/>
          </a:p>
          <a:p>
            <a:r>
              <a:rPr lang="pt-BR" baseline="0" dirty="0" smtClean="0"/>
              <a:t>Sabe que há problemas mas precisa evidenciá-los</a:t>
            </a:r>
          </a:p>
          <a:p>
            <a:r>
              <a:rPr lang="pt-BR" baseline="0" dirty="0" smtClean="0"/>
              <a:t>Antes do final release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C763-720F-4E07-BE57-47C74B2FB49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7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E96FAA-B168-4B70-A54A-B4C058B93DAF}" type="datetimeFigureOut">
              <a:rPr lang="pt-BR" smtClean="0"/>
              <a:t>22/01/2013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useit.com/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Interação</a:t>
            </a:r>
            <a:r>
              <a:rPr lang="en-US" dirty="0" smtClean="0"/>
              <a:t> </a:t>
            </a:r>
            <a:r>
              <a:rPr lang="en-US" dirty="0" err="1" smtClean="0"/>
              <a:t>Humano-Computador</a:t>
            </a:r>
            <a:r>
              <a:rPr lang="en-US" dirty="0" smtClean="0"/>
              <a:t>/Design de </a:t>
            </a:r>
            <a:r>
              <a:rPr lang="en-US" dirty="0" err="1" smtClean="0"/>
              <a:t>Interação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Professor: Yves J. Albuquerque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7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1945</a:t>
            </a:r>
            <a:endParaRPr lang="pt-BR" dirty="0"/>
          </a:p>
        </p:txBody>
      </p:sp>
      <p:pic>
        <p:nvPicPr>
          <p:cNvPr id="1026" name="Picture 2" descr="http://www.obscurantist.com/images/vannevar-bush-pip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287" y="2316162"/>
            <a:ext cx="21336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Espaço Reservado para Texto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Vannevar</a:t>
            </a:r>
            <a:r>
              <a:rPr lang="en-US" dirty="0" smtClean="0"/>
              <a:t> Bush </a:t>
            </a:r>
            <a:r>
              <a:rPr lang="en-US" dirty="0" err="1" smtClean="0"/>
              <a:t>escreve</a:t>
            </a:r>
            <a:r>
              <a:rPr lang="en-US" dirty="0" smtClean="0"/>
              <a:t> o </a:t>
            </a:r>
            <a:r>
              <a:rPr lang="en-US" dirty="0" err="1" smtClean="0"/>
              <a:t>artigo</a:t>
            </a:r>
            <a:r>
              <a:rPr lang="en-US" dirty="0" smtClean="0"/>
              <a:t> “As we may think”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revista</a:t>
            </a:r>
            <a:r>
              <a:rPr lang="en-US" dirty="0" smtClean="0"/>
              <a:t> Atlantic Monthly.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Decano</a:t>
            </a:r>
            <a:r>
              <a:rPr lang="en-US" dirty="0" smtClean="0"/>
              <a:t> da </a:t>
            </a:r>
            <a:r>
              <a:rPr lang="en-US" dirty="0" err="1" smtClean="0"/>
              <a:t>engenharia</a:t>
            </a:r>
            <a:r>
              <a:rPr lang="en-US" dirty="0" smtClean="0"/>
              <a:t> do MIT e assessor de Fred </a:t>
            </a:r>
            <a:r>
              <a:rPr lang="en-US" dirty="0" err="1" smtClean="0"/>
              <a:t>Terman</a:t>
            </a:r>
            <a:r>
              <a:rPr lang="en-US" dirty="0" smtClean="0"/>
              <a:t>, </a:t>
            </a:r>
            <a:r>
              <a:rPr lang="en-US" dirty="0" err="1" smtClean="0"/>
              <a:t>decano</a:t>
            </a:r>
            <a:r>
              <a:rPr lang="en-US" dirty="0" smtClean="0"/>
              <a:t> de Stanford e </a:t>
            </a:r>
            <a:r>
              <a:rPr lang="en-US" dirty="0" err="1" smtClean="0"/>
              <a:t>considerado</a:t>
            </a:r>
            <a:r>
              <a:rPr lang="en-US" dirty="0" smtClean="0"/>
              <a:t> um dos </a:t>
            </a:r>
            <a:r>
              <a:rPr lang="en-US" dirty="0" err="1" smtClean="0"/>
              <a:t>pais</a:t>
            </a:r>
            <a:r>
              <a:rPr lang="en-US" dirty="0" smtClean="0"/>
              <a:t> de Silicon Valley.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guerra</a:t>
            </a:r>
            <a:r>
              <a:rPr lang="en-US" dirty="0" smtClean="0"/>
              <a:t> </a:t>
            </a:r>
            <a:r>
              <a:rPr lang="en-US" dirty="0" err="1" smtClean="0"/>
              <a:t>mundia</a:t>
            </a:r>
            <a:r>
              <a:rPr lang="en-US" dirty="0" smtClean="0"/>
              <a:t> </a:t>
            </a:r>
            <a:r>
              <a:rPr lang="en-US" dirty="0" err="1" smtClean="0"/>
              <a:t>havia</a:t>
            </a:r>
            <a:r>
              <a:rPr lang="en-US" dirty="0" smtClean="0"/>
              <a:t> </a:t>
            </a:r>
            <a:r>
              <a:rPr lang="en-US" dirty="0" err="1" smtClean="0"/>
              <a:t>terminado</a:t>
            </a:r>
            <a:r>
              <a:rPr lang="en-US" dirty="0" smtClean="0"/>
              <a:t> a </a:t>
            </a: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meses</a:t>
            </a:r>
            <a:r>
              <a:rPr lang="en-US" dirty="0" smtClean="0"/>
              <a:t> e Bush era </a:t>
            </a: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gerenciar</a:t>
            </a:r>
            <a:r>
              <a:rPr lang="en-US" dirty="0" smtClean="0"/>
              <a:t> um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fundo</a:t>
            </a:r>
            <a:r>
              <a:rPr lang="en-US" dirty="0" smtClean="0"/>
              <a:t> </a:t>
            </a:r>
            <a:r>
              <a:rPr lang="en-US" dirty="0" err="1" smtClean="0"/>
              <a:t>governamental</a:t>
            </a:r>
            <a:r>
              <a:rPr lang="en-US" dirty="0" smtClean="0"/>
              <a:t> </a:t>
            </a:r>
            <a:r>
              <a:rPr lang="en-US" dirty="0" err="1" smtClean="0"/>
              <a:t>destinado</a:t>
            </a:r>
            <a:r>
              <a:rPr lang="en-US" dirty="0" smtClean="0"/>
              <a:t> a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r>
              <a:rPr lang="en-US" dirty="0" smtClean="0"/>
              <a:t>. O </a:t>
            </a:r>
            <a:r>
              <a:rPr lang="en-US" dirty="0" err="1" smtClean="0"/>
              <a:t>objetivo</a:t>
            </a:r>
            <a:r>
              <a:rPr lang="en-US" dirty="0" smtClean="0"/>
              <a:t>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artigo</a:t>
            </a:r>
            <a:r>
              <a:rPr lang="en-US" dirty="0" smtClean="0"/>
              <a:t> era “O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cientistas</a:t>
            </a:r>
            <a:r>
              <a:rPr lang="en-US" dirty="0" smtClean="0"/>
              <a:t> </a:t>
            </a:r>
            <a:r>
              <a:rPr lang="en-US" dirty="0" err="1" smtClean="0"/>
              <a:t>financiados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tempos de </a:t>
            </a:r>
            <a:r>
              <a:rPr lang="en-US" dirty="0" err="1" smtClean="0"/>
              <a:t>paz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artigo</a:t>
            </a:r>
            <a:r>
              <a:rPr lang="en-US" dirty="0" smtClean="0"/>
              <a:t>, Bush </a:t>
            </a:r>
            <a:r>
              <a:rPr lang="en-US" dirty="0" err="1" smtClean="0"/>
              <a:t>descreve</a:t>
            </a:r>
            <a:r>
              <a:rPr lang="en-US" dirty="0" smtClean="0"/>
              <a:t> um </a:t>
            </a:r>
            <a:r>
              <a:rPr lang="en-US" dirty="0" err="1" smtClean="0"/>
              <a:t>dispositivo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chama</a:t>
            </a:r>
            <a:r>
              <a:rPr lang="en-US" dirty="0" smtClean="0"/>
              <a:t> de </a:t>
            </a:r>
            <a:r>
              <a:rPr lang="en-US" dirty="0" err="1" smtClean="0"/>
              <a:t>Memex</a:t>
            </a:r>
            <a:r>
              <a:rPr lang="en-US" dirty="0" smtClean="0"/>
              <a:t>. </a:t>
            </a:r>
            <a:r>
              <a:rPr lang="en-US" dirty="0"/>
              <a:t>O </a:t>
            </a:r>
            <a:r>
              <a:rPr lang="en-US" dirty="0" err="1"/>
              <a:t>ponto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de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artigo</a:t>
            </a:r>
            <a:r>
              <a:rPr lang="en-US" dirty="0"/>
              <a:t> era o </a:t>
            </a:r>
            <a:r>
              <a:rPr lang="en-US" dirty="0" err="1"/>
              <a:t>uso</a:t>
            </a:r>
            <a:r>
              <a:rPr lang="en-US" dirty="0"/>
              <a:t> de interfaces </a:t>
            </a:r>
            <a:r>
              <a:rPr lang="en-US" dirty="0" err="1"/>
              <a:t>efetivas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armazenamento</a:t>
            </a:r>
            <a:r>
              <a:rPr lang="en-US" dirty="0"/>
              <a:t> e </a:t>
            </a:r>
            <a:r>
              <a:rPr lang="en-US" dirty="0" err="1"/>
              <a:t>recuperação</a:t>
            </a:r>
            <a:r>
              <a:rPr lang="en-US" dirty="0"/>
              <a:t> de </a:t>
            </a:r>
            <a:r>
              <a:rPr lang="en-US" dirty="0" err="1"/>
              <a:t>informação</a:t>
            </a:r>
            <a:r>
              <a:rPr lang="en-US" dirty="0" smtClean="0"/>
              <a:t>.</a:t>
            </a:r>
            <a:r>
              <a:rPr lang="pt-BR" dirty="0" smtClean="0"/>
              <a:t> </a:t>
            </a:r>
            <a:r>
              <a:rPr lang="en-US" dirty="0" smtClean="0"/>
              <a:t> A </a:t>
            </a:r>
            <a:r>
              <a:rPr lang="en-US" dirty="0" err="1" smtClean="0"/>
              <a:t>idéia</a:t>
            </a:r>
            <a:r>
              <a:rPr lang="en-US" dirty="0" smtClean="0"/>
              <a:t> era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do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pudesse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mesa 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pudesse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pesquisada</a:t>
            </a:r>
            <a:r>
              <a:rPr lang="en-US" dirty="0" smtClean="0"/>
              <a:t>, </a:t>
            </a:r>
            <a:r>
              <a:rPr lang="en-US" dirty="0" err="1" smtClean="0"/>
              <a:t>salva</a:t>
            </a:r>
            <a:r>
              <a:rPr lang="en-US" dirty="0" smtClean="0"/>
              <a:t> e </a:t>
            </a:r>
            <a:r>
              <a:rPr lang="en-US" dirty="0" err="1" smtClean="0"/>
              <a:t>compartilhada</a:t>
            </a:r>
            <a:r>
              <a:rPr lang="en-US" dirty="0" smtClean="0"/>
              <a:t> com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Bush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além</a:t>
            </a:r>
            <a:r>
              <a:rPr lang="en-US" dirty="0" smtClean="0"/>
              <a:t> e </a:t>
            </a:r>
            <a:r>
              <a:rPr lang="en-US" dirty="0" err="1" smtClean="0"/>
              <a:t>diz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deveria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visual 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poderia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usada</a:t>
            </a:r>
            <a:r>
              <a:rPr lang="en-US" dirty="0" smtClean="0"/>
              <a:t> </a:t>
            </a:r>
            <a:r>
              <a:rPr lang="en-US" dirty="0" err="1" smtClean="0"/>
              <a:t>direto</a:t>
            </a:r>
            <a:r>
              <a:rPr lang="en-US" dirty="0" smtClean="0"/>
              <a:t> da </a:t>
            </a:r>
            <a:r>
              <a:rPr lang="en-US" dirty="0" err="1" smtClean="0"/>
              <a:t>rua</a:t>
            </a:r>
            <a:r>
              <a:rPr lang="en-US" dirty="0" smtClean="0"/>
              <a:t>. Para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propõe</a:t>
            </a:r>
            <a:r>
              <a:rPr lang="en-US" dirty="0" smtClean="0"/>
              <a:t> o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câmera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olho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poderia</a:t>
            </a:r>
            <a:r>
              <a:rPr lang="en-US" dirty="0" smtClean="0"/>
              <a:t> </a:t>
            </a:r>
            <a:r>
              <a:rPr lang="en-US" dirty="0" err="1" smtClean="0"/>
              <a:t>capturar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imagens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8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1965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Douglas </a:t>
            </a:r>
            <a:r>
              <a:rPr lang="en-US" dirty="0" err="1" smtClean="0"/>
              <a:t>Engelbart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havia</a:t>
            </a:r>
            <a:r>
              <a:rPr lang="en-US" dirty="0" smtClean="0"/>
              <a:t> </a:t>
            </a:r>
            <a:r>
              <a:rPr lang="en-US" dirty="0" err="1" smtClean="0"/>
              <a:t>inspirado</a:t>
            </a:r>
            <a:r>
              <a:rPr lang="en-US" dirty="0" smtClean="0"/>
              <a:t>-se no </a:t>
            </a:r>
            <a:r>
              <a:rPr lang="en-US" dirty="0" err="1" smtClean="0"/>
              <a:t>artigo</a:t>
            </a:r>
            <a:r>
              <a:rPr lang="en-US" dirty="0" smtClean="0"/>
              <a:t> de </a:t>
            </a:r>
            <a:r>
              <a:rPr lang="en-US" dirty="0" err="1" smtClean="0"/>
              <a:t>Vannevar</a:t>
            </a:r>
            <a:r>
              <a:rPr lang="en-US" dirty="0" smtClean="0"/>
              <a:t> Bush, </a:t>
            </a:r>
            <a:r>
              <a:rPr lang="en-US" dirty="0" err="1" smtClean="0"/>
              <a:t>anos</a:t>
            </a:r>
            <a:r>
              <a:rPr lang="en-US" dirty="0" smtClean="0"/>
              <a:t> antes, </a:t>
            </a:r>
            <a:r>
              <a:rPr lang="en-US" dirty="0" err="1" smtClean="0"/>
              <a:t>consegue</a:t>
            </a:r>
            <a:r>
              <a:rPr lang="en-US" dirty="0" smtClean="0"/>
              <a:t> </a:t>
            </a:r>
            <a:r>
              <a:rPr lang="en-US" dirty="0" err="1" smtClean="0"/>
              <a:t>financiamento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criação</a:t>
            </a:r>
            <a:r>
              <a:rPr lang="en-US" dirty="0" smtClean="0"/>
              <a:t> de um </a:t>
            </a:r>
            <a:r>
              <a:rPr lang="en-US" dirty="0" err="1" smtClean="0"/>
              <a:t>laboratório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resultará</a:t>
            </a:r>
            <a:r>
              <a:rPr lang="en-US" dirty="0" smtClean="0"/>
              <a:t> no NLS (</a:t>
            </a:r>
            <a:r>
              <a:rPr lang="en-US" dirty="0" err="1" smtClean="0"/>
              <a:t>oN-Line</a:t>
            </a:r>
            <a:r>
              <a:rPr lang="en-US" dirty="0" smtClean="0"/>
              <a:t> System).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janelas</a:t>
            </a:r>
            <a:r>
              <a:rPr lang="en-US" dirty="0" smtClean="0"/>
              <a:t>,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ajuda</a:t>
            </a:r>
            <a:r>
              <a:rPr lang="en-US" dirty="0" smtClean="0"/>
              <a:t> online, </a:t>
            </a:r>
            <a:r>
              <a:rPr lang="en-US" dirty="0" err="1" smtClean="0"/>
              <a:t>processador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, e-mail, </a:t>
            </a:r>
            <a:r>
              <a:rPr lang="en-US" dirty="0" err="1" smtClean="0"/>
              <a:t>hipertexto</a:t>
            </a:r>
            <a:r>
              <a:rPr lang="en-US" dirty="0" smtClean="0"/>
              <a:t> e mouse.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demonstração</a:t>
            </a:r>
            <a:r>
              <a:rPr lang="en-US" dirty="0" smtClean="0"/>
              <a:t> </a:t>
            </a:r>
            <a:r>
              <a:rPr lang="en-US" dirty="0" err="1" smtClean="0"/>
              <a:t>ocorrerá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1968, </a:t>
            </a:r>
            <a:r>
              <a:rPr lang="en-US" dirty="0" err="1" smtClean="0"/>
              <a:t>em</a:t>
            </a:r>
            <a:r>
              <a:rPr lang="en-US" dirty="0" smtClean="0"/>
              <a:t> São Francisco.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demonstração</a:t>
            </a:r>
            <a:r>
              <a:rPr lang="en-US" dirty="0" smtClean="0"/>
              <a:t> o </a:t>
            </a:r>
            <a:r>
              <a:rPr lang="en-US" dirty="0" err="1" smtClean="0"/>
              <a:t>sistema</a:t>
            </a:r>
            <a:r>
              <a:rPr lang="en-US" dirty="0" smtClean="0"/>
              <a:t> é </a:t>
            </a:r>
            <a:r>
              <a:rPr lang="en-US" dirty="0" err="1" smtClean="0"/>
              <a:t>demonstrado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-se mouse, </a:t>
            </a:r>
            <a:r>
              <a:rPr lang="en-US" dirty="0" err="1" smtClean="0"/>
              <a:t>teclado</a:t>
            </a:r>
            <a:r>
              <a:rPr lang="en-US" dirty="0" smtClean="0"/>
              <a:t> e um </a:t>
            </a:r>
            <a:r>
              <a:rPr lang="en-US" dirty="0" err="1" smtClean="0"/>
              <a:t>microfone</a:t>
            </a:r>
            <a:r>
              <a:rPr lang="en-US" dirty="0" smtClean="0"/>
              <a:t> </a:t>
            </a:r>
            <a:r>
              <a:rPr lang="en-US" dirty="0" err="1" smtClean="0"/>
              <a:t>colocano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cabeça</a:t>
            </a:r>
            <a:r>
              <a:rPr lang="en-US" dirty="0" smtClean="0"/>
              <a:t>.</a:t>
            </a:r>
          </a:p>
        </p:txBody>
      </p:sp>
      <p:pic>
        <p:nvPicPr>
          <p:cNvPr id="2050" name="Picture 2" descr="http://www.digenvt.com/webbios/webbioengelbart/pictur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017589" cy="2021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52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1970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Alan Kay, era </a:t>
            </a:r>
            <a:r>
              <a:rPr lang="en-US" dirty="0" err="1" smtClean="0"/>
              <a:t>aluno</a:t>
            </a:r>
            <a:r>
              <a:rPr lang="en-US" dirty="0" smtClean="0"/>
              <a:t> de PHD de Ivan Sutherland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universidade</a:t>
            </a:r>
            <a:r>
              <a:rPr lang="en-US" dirty="0" smtClean="0"/>
              <a:t> de Utah. Este,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havia</a:t>
            </a:r>
            <a:r>
              <a:rPr lang="en-US" dirty="0" smtClean="0"/>
              <a:t> </a:t>
            </a:r>
            <a:r>
              <a:rPr lang="en-US" dirty="0" err="1" smtClean="0"/>
              <a:t>recebido</a:t>
            </a:r>
            <a:r>
              <a:rPr lang="en-US" dirty="0" smtClean="0"/>
              <a:t> </a:t>
            </a:r>
            <a:r>
              <a:rPr lang="en-US" dirty="0" err="1" smtClean="0"/>
              <a:t>Engelbart</a:t>
            </a:r>
            <a:r>
              <a:rPr lang="en-US" dirty="0" smtClean="0"/>
              <a:t> de </a:t>
            </a:r>
            <a:r>
              <a:rPr lang="en-US" dirty="0" err="1" smtClean="0"/>
              <a:t>visita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a </a:t>
            </a:r>
            <a:r>
              <a:rPr lang="en-US" dirty="0" err="1" smtClean="0"/>
              <a:t>apresentação</a:t>
            </a:r>
            <a:r>
              <a:rPr lang="en-US" dirty="0" smtClean="0"/>
              <a:t>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projeto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Alan Kay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vinha</a:t>
            </a:r>
            <a:r>
              <a:rPr lang="en-US" dirty="0" smtClean="0"/>
              <a:t> </a:t>
            </a:r>
            <a:r>
              <a:rPr lang="en-US" dirty="0" err="1" smtClean="0"/>
              <a:t>sonhando</a:t>
            </a:r>
            <a:r>
              <a:rPr lang="en-US" dirty="0" smtClean="0"/>
              <a:t> coma </a:t>
            </a:r>
            <a:r>
              <a:rPr lang="en-US" dirty="0" err="1" smtClean="0"/>
              <a:t>possibilidade</a:t>
            </a:r>
            <a:r>
              <a:rPr lang="en-US" dirty="0" smtClean="0"/>
              <a:t> de um </a:t>
            </a:r>
            <a:r>
              <a:rPr lang="en-US" dirty="0" err="1" smtClean="0"/>
              <a:t>computador</a:t>
            </a:r>
            <a:r>
              <a:rPr lang="en-US" dirty="0" smtClean="0"/>
              <a:t> </a:t>
            </a:r>
            <a:r>
              <a:rPr lang="en-US" dirty="0" err="1" smtClean="0"/>
              <a:t>pessoal</a:t>
            </a:r>
            <a:r>
              <a:rPr lang="en-US" dirty="0" smtClean="0"/>
              <a:t>, </a:t>
            </a:r>
            <a:r>
              <a:rPr lang="en-US" dirty="0" err="1" smtClean="0"/>
              <a:t>assistiu</a:t>
            </a:r>
            <a:r>
              <a:rPr lang="en-US" dirty="0" smtClean="0"/>
              <a:t> a </a:t>
            </a:r>
            <a:r>
              <a:rPr lang="en-US" dirty="0" err="1" smtClean="0"/>
              <a:t>apresentação</a:t>
            </a:r>
            <a:r>
              <a:rPr lang="en-US" dirty="0" smtClean="0"/>
              <a:t> e </a:t>
            </a:r>
            <a:r>
              <a:rPr lang="en-US" dirty="0" err="1" smtClean="0"/>
              <a:t>assombrou</a:t>
            </a:r>
            <a:r>
              <a:rPr lang="en-US" dirty="0" smtClean="0"/>
              <a:t>-se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descobrir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Engelbart</a:t>
            </a:r>
            <a:r>
              <a:rPr lang="en-US" dirty="0" smtClean="0"/>
              <a:t> </a:t>
            </a:r>
            <a:r>
              <a:rPr lang="en-US" dirty="0" err="1" smtClean="0"/>
              <a:t>possuia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sonho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,  Alan Kay </a:t>
            </a:r>
            <a:r>
              <a:rPr lang="en-US" dirty="0" err="1" smtClean="0"/>
              <a:t>havia</a:t>
            </a:r>
            <a:r>
              <a:rPr lang="en-US" dirty="0" smtClean="0"/>
              <a:t> </a:t>
            </a:r>
            <a:r>
              <a:rPr lang="en-US" dirty="0" err="1" smtClean="0"/>
              <a:t>entrado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Xerox PARC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compatilhou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idéia</a:t>
            </a:r>
            <a:r>
              <a:rPr lang="en-US" dirty="0" smtClean="0"/>
              <a:t> do </a:t>
            </a:r>
            <a:r>
              <a:rPr lang="en-US" dirty="0" err="1" smtClean="0"/>
              <a:t>Dynabook</a:t>
            </a:r>
            <a:r>
              <a:rPr lang="en-US" dirty="0" smtClean="0"/>
              <a:t>.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comprou</a:t>
            </a:r>
            <a:r>
              <a:rPr lang="en-US" dirty="0" smtClean="0"/>
              <a:t> a </a:t>
            </a:r>
            <a:r>
              <a:rPr lang="en-US" dirty="0" err="1" smtClean="0"/>
              <a:t>idéia</a:t>
            </a:r>
            <a:r>
              <a:rPr lang="en-US" dirty="0" smtClean="0"/>
              <a:t> e Alan Kay </a:t>
            </a:r>
            <a:r>
              <a:rPr lang="en-US" dirty="0" err="1" smtClean="0"/>
              <a:t>iniciou</a:t>
            </a:r>
            <a:r>
              <a:rPr lang="en-US" dirty="0" smtClean="0"/>
              <a:t> um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revolucionário</a:t>
            </a:r>
            <a:r>
              <a:rPr lang="en-US" dirty="0" smtClean="0"/>
              <a:t>. 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juntaram</a:t>
            </a:r>
            <a:r>
              <a:rPr lang="en-US" dirty="0" smtClean="0"/>
              <a:t>-se a </a:t>
            </a:r>
            <a:r>
              <a:rPr lang="en-US" dirty="0" err="1" smtClean="0"/>
              <a:t>equipe</a:t>
            </a:r>
            <a:r>
              <a:rPr lang="en-US" dirty="0" smtClean="0"/>
              <a:t>, inclusive </a:t>
            </a:r>
            <a:r>
              <a:rPr lang="en-US" dirty="0" err="1" smtClean="0"/>
              <a:t>muitos</a:t>
            </a:r>
            <a:r>
              <a:rPr lang="en-US" dirty="0" smtClean="0"/>
              <a:t> ex-</a:t>
            </a:r>
            <a:r>
              <a:rPr lang="en-US" dirty="0" err="1" smtClean="0"/>
              <a:t>funcionários</a:t>
            </a:r>
            <a:r>
              <a:rPr lang="en-US" dirty="0" smtClean="0"/>
              <a:t> de </a:t>
            </a:r>
            <a:r>
              <a:rPr lang="en-US" dirty="0" err="1" smtClean="0"/>
              <a:t>Engelbart</a:t>
            </a:r>
            <a:r>
              <a:rPr lang="en-US" dirty="0" smtClean="0"/>
              <a:t> </a:t>
            </a:r>
            <a:r>
              <a:rPr lang="en-US" dirty="0" err="1" smtClean="0"/>
              <a:t>haviam</a:t>
            </a:r>
            <a:r>
              <a:rPr lang="en-US" dirty="0" smtClean="0"/>
              <a:t> </a:t>
            </a:r>
            <a:r>
              <a:rPr lang="en-US" dirty="0" err="1" smtClean="0"/>
              <a:t>ficado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emprego</a:t>
            </a:r>
            <a:r>
              <a:rPr lang="en-US" dirty="0" smtClean="0"/>
              <a:t> com o </a:t>
            </a:r>
            <a:r>
              <a:rPr lang="en-US" dirty="0" err="1" smtClean="0"/>
              <a:t>fim</a:t>
            </a:r>
            <a:r>
              <a:rPr lang="en-US" dirty="0" smtClean="0"/>
              <a:t> do </a:t>
            </a:r>
            <a:r>
              <a:rPr lang="en-US" dirty="0" err="1" smtClean="0"/>
              <a:t>financiamento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Levou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 </a:t>
            </a:r>
            <a:r>
              <a:rPr lang="en-US" dirty="0" err="1" smtClean="0"/>
              <a:t>dez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1981, a </a:t>
            </a:r>
            <a:r>
              <a:rPr lang="en-US" dirty="0" err="1" smtClean="0"/>
              <a:t>xerox</a:t>
            </a:r>
            <a:r>
              <a:rPr lang="en-US" dirty="0" smtClean="0"/>
              <a:t> </a:t>
            </a:r>
            <a:r>
              <a:rPr lang="en-US" dirty="0" err="1" smtClean="0"/>
              <a:t>lançou</a:t>
            </a:r>
            <a:r>
              <a:rPr lang="en-US" dirty="0" smtClean="0"/>
              <a:t> o STAR. Um </a:t>
            </a:r>
            <a:r>
              <a:rPr lang="en-US" dirty="0" err="1" smtClean="0"/>
              <a:t>computador</a:t>
            </a:r>
            <a:r>
              <a:rPr lang="en-US" dirty="0" smtClean="0"/>
              <a:t> </a:t>
            </a:r>
            <a:r>
              <a:rPr lang="en-US" dirty="0" err="1" smtClean="0"/>
              <a:t>pessoal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apresentava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,  mouse,  </a:t>
            </a:r>
            <a:r>
              <a:rPr lang="en-US" dirty="0" err="1" smtClean="0"/>
              <a:t>ethernet</a:t>
            </a:r>
            <a:r>
              <a:rPr lang="en-US" dirty="0" smtClean="0"/>
              <a:t>,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cliente-servidor</a:t>
            </a:r>
            <a:r>
              <a:rPr lang="en-US" dirty="0" smtClean="0"/>
              <a:t>, </a:t>
            </a:r>
            <a:r>
              <a:rPr lang="en-US" dirty="0" err="1" smtClean="0"/>
              <a:t>impressora</a:t>
            </a:r>
            <a:r>
              <a:rPr lang="en-US" dirty="0" smtClean="0"/>
              <a:t>, e-mail e </a:t>
            </a:r>
            <a:r>
              <a:rPr lang="en-US" dirty="0" err="1" smtClean="0"/>
              <a:t>uma</a:t>
            </a:r>
            <a:r>
              <a:rPr lang="en-US" dirty="0" smtClean="0"/>
              <a:t> interface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janelas</a:t>
            </a:r>
            <a:r>
              <a:rPr lang="en-US" dirty="0" smtClean="0"/>
              <a:t>, </a:t>
            </a:r>
            <a:r>
              <a:rPr lang="en-US" dirty="0" err="1" smtClean="0"/>
              <a:t>ícones</a:t>
            </a:r>
            <a:r>
              <a:rPr lang="en-US" dirty="0" smtClean="0"/>
              <a:t> e pastas.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 </a:t>
            </a:r>
            <a:r>
              <a:rPr lang="en-US" dirty="0" err="1" smtClean="0"/>
              <a:t>projeto</a:t>
            </a:r>
            <a:r>
              <a:rPr lang="en-US" dirty="0" smtClean="0"/>
              <a:t> de Alan Kay </a:t>
            </a:r>
            <a:r>
              <a:rPr lang="en-US" dirty="0" err="1" smtClean="0"/>
              <a:t>focava</a:t>
            </a:r>
            <a:r>
              <a:rPr lang="en-US" dirty="0" smtClean="0"/>
              <a:t> o </a:t>
            </a:r>
            <a:r>
              <a:rPr lang="en-US" dirty="0" err="1" smtClean="0"/>
              <a:t>aprendizado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r>
              <a:rPr lang="en-US" dirty="0" smtClean="0"/>
              <a:t> mas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inovações</a:t>
            </a:r>
            <a:r>
              <a:rPr lang="en-US" dirty="0" smtClean="0"/>
              <a:t>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computador</a:t>
            </a:r>
            <a:r>
              <a:rPr lang="en-US" dirty="0" smtClean="0"/>
              <a:t> </a:t>
            </a:r>
            <a:r>
              <a:rPr lang="en-US" dirty="0" err="1" smtClean="0"/>
              <a:t>portátil</a:t>
            </a:r>
            <a:r>
              <a:rPr lang="en-US" dirty="0" smtClean="0"/>
              <a:t>  e a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orientada</a:t>
            </a:r>
            <a:r>
              <a:rPr lang="en-US" dirty="0" smtClean="0"/>
              <a:t> (Smalltalk) a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atribuídas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endParaRPr lang="pt-BR" dirty="0"/>
          </a:p>
        </p:txBody>
      </p:sp>
      <p:pic>
        <p:nvPicPr>
          <p:cNvPr id="3074" name="Picture 2" descr="http://cyborganthropology.com/images/e/e1/Alan-ka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555503" cy="2586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74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Identificando</a:t>
            </a:r>
            <a:r>
              <a:rPr lang="en-US" dirty="0" smtClean="0"/>
              <a:t> </a:t>
            </a:r>
            <a:r>
              <a:rPr lang="en-US" dirty="0" err="1" smtClean="0"/>
              <a:t>necessidades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Observação</a:t>
            </a:r>
            <a:r>
              <a:rPr lang="en-US" dirty="0" smtClean="0"/>
              <a:t> </a:t>
            </a:r>
            <a:r>
              <a:rPr lang="en-US" dirty="0" err="1" smtClean="0"/>
              <a:t>participativa</a:t>
            </a:r>
            <a:r>
              <a:rPr lang="en-US" dirty="0" smtClean="0"/>
              <a:t>, </a:t>
            </a:r>
            <a:r>
              <a:rPr lang="en-US" dirty="0" err="1" smtClean="0"/>
              <a:t>entrevista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estratégias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8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Lição</a:t>
            </a:r>
            <a:r>
              <a:rPr lang="en-US" dirty="0" smtClean="0"/>
              <a:t> 1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Grande designs </a:t>
            </a:r>
            <a:r>
              <a:rPr lang="en-US" dirty="0" err="1" smtClean="0"/>
              <a:t>nascem</a:t>
            </a:r>
            <a:r>
              <a:rPr lang="en-US" dirty="0" smtClean="0"/>
              <a:t> das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maneiras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7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Observação</a:t>
            </a:r>
            <a:r>
              <a:rPr lang="en-US" dirty="0" smtClean="0"/>
              <a:t> </a:t>
            </a:r>
            <a:r>
              <a:rPr lang="en-US" dirty="0" err="1" smtClean="0"/>
              <a:t>participativa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vem</a:t>
            </a:r>
            <a:r>
              <a:rPr lang="en-US" dirty="0" smtClean="0"/>
              <a:t> do </a:t>
            </a:r>
            <a:r>
              <a:rPr lang="en-US" dirty="0" err="1" smtClean="0"/>
              <a:t>trabalho</a:t>
            </a:r>
            <a:r>
              <a:rPr lang="en-US" dirty="0" smtClean="0"/>
              <a:t> de campo de </a:t>
            </a:r>
            <a:r>
              <a:rPr lang="en-US" dirty="0" err="1" smtClean="0"/>
              <a:t>antropologistas</a:t>
            </a:r>
            <a:r>
              <a:rPr lang="en-US" dirty="0" smtClean="0"/>
              <a:t> e </a:t>
            </a:r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vivenciar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ponto</a:t>
            </a:r>
            <a:r>
              <a:rPr lang="en-US" dirty="0" smtClean="0"/>
              <a:t> de vista do </a:t>
            </a:r>
            <a:r>
              <a:rPr lang="en-US" dirty="0" err="1" smtClean="0"/>
              <a:t>público</a:t>
            </a:r>
            <a:r>
              <a:rPr lang="en-US" dirty="0" smtClean="0"/>
              <a:t> </a:t>
            </a:r>
            <a:r>
              <a:rPr lang="en-US" dirty="0" err="1" smtClean="0"/>
              <a:t>alvo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5 </a:t>
            </a:r>
            <a:r>
              <a:rPr lang="en-US" dirty="0" err="1" smtClean="0"/>
              <a:t>Tópicos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</a:t>
            </a:r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e </a:t>
            </a:r>
            <a:r>
              <a:rPr lang="en-US" dirty="0" err="1" smtClean="0"/>
              <a:t>metas</a:t>
            </a:r>
            <a:r>
              <a:rPr lang="en-US" dirty="0" smtClean="0"/>
              <a:t> </a:t>
            </a:r>
            <a:r>
              <a:rPr lang="en-US" dirty="0" err="1" smtClean="0"/>
              <a:t>destas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atividade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particular, </a:t>
            </a:r>
            <a:r>
              <a:rPr lang="en-US" dirty="0" err="1" smtClean="0"/>
              <a:t>insere</a:t>
            </a:r>
            <a:r>
              <a:rPr lang="en-US" dirty="0" smtClean="0"/>
              <a:t>-se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as </a:t>
            </a:r>
            <a:r>
              <a:rPr lang="en-US" dirty="0" err="1" smtClean="0"/>
              <a:t>similaridades</a:t>
            </a:r>
            <a:r>
              <a:rPr lang="en-US" dirty="0" smtClean="0"/>
              <a:t> e </a:t>
            </a:r>
            <a:r>
              <a:rPr lang="en-US" dirty="0" err="1" smtClean="0"/>
              <a:t>diferençao</a:t>
            </a:r>
            <a:r>
              <a:rPr lang="en-US" dirty="0" smtClean="0"/>
              <a:t> entre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passoas</a:t>
            </a:r>
            <a:r>
              <a:rPr lang="en-US" dirty="0" smtClean="0"/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err="1" smtClean="0"/>
              <a:t>Quais</a:t>
            </a:r>
            <a:r>
              <a:rPr lang="en-US" dirty="0" smtClean="0"/>
              <a:t> as </a:t>
            </a:r>
            <a:r>
              <a:rPr lang="en-US" dirty="0" err="1" smtClean="0"/>
              <a:t>similaridades</a:t>
            </a:r>
            <a:r>
              <a:rPr lang="en-US" dirty="0" smtClean="0"/>
              <a:t> e </a:t>
            </a:r>
            <a:r>
              <a:rPr lang="en-US" dirty="0" err="1" smtClean="0"/>
              <a:t>diferenças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outros </a:t>
            </a:r>
            <a:r>
              <a:rPr lang="en-US" dirty="0" err="1" smtClean="0"/>
              <a:t>contextos</a:t>
            </a:r>
            <a:r>
              <a:rPr lang="en-US" dirty="0" smtClean="0"/>
              <a:t>?</a:t>
            </a:r>
            <a:endParaRPr lang="pt-BR" dirty="0"/>
          </a:p>
        </p:txBody>
      </p:sp>
      <p:pic>
        <p:nvPicPr>
          <p:cNvPr id="6148" name="Picture 4" descr="http://2.bp.blogspot.com/_Szc1w57J65U/TFC5pQv-r7I/AAAAAAAAAX8/3Uf90_9p0Bg/s1600/1239553332_o_diferent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2255837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Entrevista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Encontrando</a:t>
            </a:r>
            <a:r>
              <a:rPr lang="en-US" dirty="0" smtClean="0"/>
              <a:t> </a:t>
            </a:r>
            <a:r>
              <a:rPr lang="en-US" dirty="0" err="1" smtClean="0"/>
              <a:t>participante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representar</a:t>
            </a:r>
            <a:r>
              <a:rPr lang="en-US" dirty="0" smtClean="0"/>
              <a:t> o </a:t>
            </a:r>
            <a:r>
              <a:rPr lang="en-US" dirty="0" err="1" smtClean="0"/>
              <a:t>público</a:t>
            </a:r>
            <a:r>
              <a:rPr lang="en-US" dirty="0" smtClean="0"/>
              <a:t> </a:t>
            </a:r>
            <a:r>
              <a:rPr lang="en-US" dirty="0" err="1" smtClean="0"/>
              <a:t>alvo</a:t>
            </a:r>
            <a:endParaRPr lang="en-US" dirty="0" smtClean="0"/>
          </a:p>
          <a:p>
            <a:pPr lvl="1"/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usuários</a:t>
            </a:r>
            <a:r>
              <a:rPr lang="en-US" dirty="0" smtClean="0"/>
              <a:t> de um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semelhante</a:t>
            </a:r>
            <a:endParaRPr lang="en-US" dirty="0"/>
          </a:p>
          <a:p>
            <a:pPr lvl="1"/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um </a:t>
            </a:r>
            <a:r>
              <a:rPr lang="en-US" dirty="0" err="1" smtClean="0"/>
              <a:t>não-usuário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Recrutando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Procure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representação</a:t>
            </a:r>
            <a:r>
              <a:rPr lang="en-US" dirty="0" smtClean="0"/>
              <a:t> </a:t>
            </a:r>
            <a:r>
              <a:rPr lang="en-US" dirty="0" err="1" smtClean="0"/>
              <a:t>diversificada</a:t>
            </a:r>
            <a:endParaRPr lang="en-US" dirty="0" smtClean="0"/>
          </a:p>
          <a:p>
            <a:pPr lvl="1"/>
            <a:r>
              <a:rPr lang="en-US" dirty="0" smtClean="0"/>
              <a:t>Utilize </a:t>
            </a:r>
            <a:r>
              <a:rPr lang="en-US" dirty="0" err="1" smtClean="0"/>
              <a:t>incentivo</a:t>
            </a:r>
            <a:r>
              <a:rPr lang="en-US" dirty="0" smtClean="0"/>
              <a:t> e </a:t>
            </a:r>
            <a:r>
              <a:rPr lang="en-US" dirty="0" err="1" smtClean="0"/>
              <a:t>motivação</a:t>
            </a:r>
            <a:endParaRPr lang="en-US" dirty="0" smtClean="0"/>
          </a:p>
          <a:p>
            <a:pPr lvl="1"/>
            <a:r>
              <a:rPr lang="en-US" dirty="0" err="1" smtClean="0"/>
              <a:t>Aproximar</a:t>
            </a:r>
            <a:r>
              <a:rPr lang="en-US" dirty="0" smtClean="0"/>
              <a:t> é </a:t>
            </a:r>
            <a:r>
              <a:rPr lang="en-US" dirty="0" err="1" smtClean="0"/>
              <a:t>melhor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nada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perguntar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 </a:t>
            </a:r>
            <a:r>
              <a:rPr lang="en-US" dirty="0" err="1" smtClean="0"/>
              <a:t>gostaria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cenário</a:t>
            </a:r>
            <a:r>
              <a:rPr lang="en-US" dirty="0" smtClean="0"/>
              <a:t> </a:t>
            </a:r>
            <a:r>
              <a:rPr lang="en-US" dirty="0" err="1" smtClean="0"/>
              <a:t>hipotético</a:t>
            </a:r>
            <a:endParaRPr lang="en-US" dirty="0" smtClean="0"/>
          </a:p>
          <a:p>
            <a:pPr lvl="1"/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gosta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 smtClean="0"/>
          </a:p>
          <a:p>
            <a:pPr lvl="1"/>
            <a:r>
              <a:rPr lang="en-US" dirty="0" err="1" smtClean="0"/>
              <a:t>Fuja</a:t>
            </a:r>
            <a:r>
              <a:rPr lang="en-US" dirty="0" smtClean="0"/>
              <a:t> de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binárias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Como </a:t>
            </a:r>
            <a:r>
              <a:rPr lang="en-US" dirty="0" err="1" smtClean="0"/>
              <a:t>conduzir</a:t>
            </a:r>
            <a:r>
              <a:rPr lang="en-US" dirty="0" smtClean="0"/>
              <a:t> a </a:t>
            </a:r>
            <a:r>
              <a:rPr lang="en-US" dirty="0" err="1" smtClean="0"/>
              <a:t>entrevista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Apresente</a:t>
            </a:r>
            <a:r>
              <a:rPr lang="en-US" dirty="0" smtClean="0"/>
              <a:t>-se e </a:t>
            </a:r>
            <a:r>
              <a:rPr lang="en-US" dirty="0" err="1" smtClean="0"/>
              <a:t>explique</a:t>
            </a:r>
            <a:r>
              <a:rPr lang="en-US" dirty="0" smtClean="0"/>
              <a:t> o </a:t>
            </a:r>
            <a:r>
              <a:rPr lang="en-US" dirty="0" err="1" smtClean="0"/>
              <a:t>propósito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entrevista</a:t>
            </a:r>
            <a:r>
              <a:rPr lang="en-US" dirty="0" smtClean="0"/>
              <a:t> é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endParaRPr lang="en-US" dirty="0" smtClean="0"/>
          </a:p>
          <a:p>
            <a:pPr lvl="1"/>
            <a:r>
              <a:rPr lang="en-US" dirty="0" err="1" smtClean="0"/>
              <a:t>Comece</a:t>
            </a:r>
            <a:r>
              <a:rPr lang="en-US" dirty="0" smtClean="0"/>
              <a:t> com </a:t>
            </a:r>
            <a:r>
              <a:rPr lang="en-US" dirty="0" err="1" smtClean="0"/>
              <a:t>perguntas</a:t>
            </a:r>
            <a:r>
              <a:rPr lang="en-US" dirty="0" smtClean="0"/>
              <a:t> </a:t>
            </a:r>
            <a:r>
              <a:rPr lang="en-US" dirty="0" err="1" smtClean="0"/>
              <a:t>abertas</a:t>
            </a:r>
            <a:r>
              <a:rPr lang="en-US" dirty="0" smtClean="0"/>
              <a:t> e </a:t>
            </a:r>
            <a:r>
              <a:rPr lang="en-US" dirty="0" err="1" smtClean="0"/>
              <a:t>não-ambíguas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Pergunte</a:t>
            </a:r>
            <a:r>
              <a:rPr lang="en-US" dirty="0" smtClean="0"/>
              <a:t> e </a:t>
            </a:r>
            <a:r>
              <a:rPr lang="en-US" dirty="0" err="1" smtClean="0"/>
              <a:t>espere</a:t>
            </a:r>
            <a:r>
              <a:rPr lang="en-US" dirty="0" smtClean="0"/>
              <a:t> a </a:t>
            </a:r>
            <a:r>
              <a:rPr lang="en-US" dirty="0" err="1" smtClean="0"/>
              <a:t>resposta</a:t>
            </a:r>
            <a:endParaRPr lang="en-US" dirty="0"/>
          </a:p>
          <a:p>
            <a:pPr lvl="1"/>
            <a:r>
              <a:rPr lang="en-US" dirty="0" err="1" smtClean="0"/>
              <a:t>Ajuste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pergunta</a:t>
            </a:r>
            <a:r>
              <a:rPr lang="en-US" dirty="0" smtClean="0"/>
              <a:t> a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resposta</a:t>
            </a:r>
            <a:endParaRPr lang="en-US" dirty="0" smtClean="0"/>
          </a:p>
          <a:p>
            <a:pPr lvl="1"/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endParaRPr lang="en-US" dirty="0" smtClean="0"/>
          </a:p>
          <a:p>
            <a:pPr lvl="1"/>
            <a:r>
              <a:rPr lang="en-US" dirty="0" err="1" smtClean="0"/>
              <a:t>Peça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endParaRPr lang="en-US" dirty="0" smtClean="0"/>
          </a:p>
          <a:p>
            <a:pPr lvl="1"/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flexível</a:t>
            </a:r>
            <a:endParaRPr lang="pt-BR" dirty="0" smtClean="0"/>
          </a:p>
        </p:txBody>
      </p:sp>
      <p:pic>
        <p:nvPicPr>
          <p:cNvPr id="7172" name="Picture 4" descr="http://4.bp.blogspot.com/-obf02KwQdF0/UDyocJzPCOI/AAAAAAAAAaM/dieGxKQS9ss/s1600/jornalist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990498" cy="19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esporádico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longitudinal?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diário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r>
              <a:rPr lang="en-US" dirty="0" smtClean="0"/>
              <a:t>, camera, audio e </a:t>
            </a:r>
            <a:r>
              <a:rPr lang="en-US" dirty="0" err="1" smtClean="0"/>
              <a:t>vídeo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amostragem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observação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requerer</a:t>
            </a:r>
            <a:r>
              <a:rPr lang="en-US" dirty="0" smtClean="0"/>
              <a:t> </a:t>
            </a:r>
            <a:r>
              <a:rPr lang="en-US" dirty="0" err="1" smtClean="0"/>
              <a:t>prática</a:t>
            </a:r>
            <a:r>
              <a:rPr lang="en-US" dirty="0" smtClean="0"/>
              <a:t>, </a:t>
            </a:r>
            <a:r>
              <a:rPr lang="en-US" dirty="0" err="1" smtClean="0"/>
              <a:t>treinamento</a:t>
            </a:r>
            <a:r>
              <a:rPr lang="en-US" dirty="0" smtClean="0"/>
              <a:t> e </a:t>
            </a:r>
            <a:r>
              <a:rPr lang="en-US" dirty="0" err="1" smtClean="0"/>
              <a:t>lembretes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8194" name="Picture 2" descr="http://www.starnews2001.com.br/anne-frank/diario-abert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557290"/>
            <a:ext cx="4041775" cy="225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Usuário</a:t>
            </a:r>
            <a:r>
              <a:rPr lang="en-US" dirty="0" smtClean="0"/>
              <a:t> inventor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usuário</a:t>
            </a:r>
            <a:r>
              <a:rPr lang="en-US" dirty="0" smtClean="0"/>
              <a:t> </a:t>
            </a:r>
            <a:r>
              <a:rPr lang="en-US" dirty="0" err="1" smtClean="0"/>
              <a:t>solucionou</a:t>
            </a:r>
            <a:r>
              <a:rPr lang="en-US" dirty="0" smtClean="0"/>
              <a:t>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adaptada</a:t>
            </a:r>
            <a:r>
              <a:rPr lang="en-US" dirty="0" smtClean="0"/>
              <a:t>.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 é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identificada</a:t>
            </a:r>
            <a:r>
              <a:rPr lang="en-US" dirty="0" smtClean="0"/>
              <a:t>,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 err="1" smtClean="0"/>
              <a:t>tornar</a:t>
            </a:r>
            <a:r>
              <a:rPr lang="en-US" dirty="0" smtClean="0"/>
              <a:t>-se um </a:t>
            </a:r>
            <a:r>
              <a:rPr lang="en-US" dirty="0" err="1" smtClean="0"/>
              <a:t>produto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9218" name="Picture 2" descr="http://whatconsumesme.com/wp-content/uploads/2009/04/fans-as-lead-user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174433"/>
            <a:ext cx="4041775" cy="3020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976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dirty="0" err="1" smtClean="0"/>
              <a:t>extremos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lidam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dos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dirty="0" err="1" smtClean="0"/>
              <a:t>normais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transpor</a:t>
            </a:r>
            <a:r>
              <a:rPr lang="en-US" dirty="0" smtClean="0"/>
              <a:t> de um </a:t>
            </a:r>
            <a:r>
              <a:rPr lang="en-US" dirty="0" err="1" smtClean="0"/>
              <a:t>perfil</a:t>
            </a:r>
            <a:r>
              <a:rPr lang="en-US" dirty="0" smtClean="0"/>
              <a:t> de </a:t>
            </a:r>
            <a:r>
              <a:rPr lang="en-US" dirty="0" err="1" smtClean="0"/>
              <a:t>usuário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outro?</a:t>
            </a:r>
          </a:p>
        </p:txBody>
      </p:sp>
      <p:pic>
        <p:nvPicPr>
          <p:cNvPr id="10242" name="Picture 2" descr="http://cache.kotaku.com/assets/images/9/2008/02/davetaylor-gam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041775" cy="268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diabos</a:t>
            </a:r>
            <a:r>
              <a:rPr lang="en-US" dirty="0" smtClean="0"/>
              <a:t> </a:t>
            </a:r>
            <a:r>
              <a:rPr lang="en-US" dirty="0" err="1" smtClean="0"/>
              <a:t>estou</a:t>
            </a:r>
            <a:r>
              <a:rPr lang="en-US" dirty="0" smtClean="0"/>
              <a:t> </a:t>
            </a:r>
            <a:r>
              <a:rPr lang="en-US" dirty="0" err="1" smtClean="0"/>
              <a:t>fazendo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pergunta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estudante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responder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4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Mantenha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mente</a:t>
            </a:r>
            <a:r>
              <a:rPr lang="en-US" dirty="0" smtClean="0"/>
              <a:t> - Personas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Personas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r>
              <a:rPr lang="en-US" dirty="0" smtClean="0"/>
              <a:t>, um </a:t>
            </a:r>
            <a:r>
              <a:rPr lang="en-US" dirty="0" err="1" smtClean="0"/>
              <a:t>exemplo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Personas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imagem</a:t>
            </a:r>
            <a:r>
              <a:rPr lang="en-US" dirty="0" smtClean="0"/>
              <a:t>, </a:t>
            </a:r>
            <a:r>
              <a:rPr lang="en-US" dirty="0" err="1" smtClean="0"/>
              <a:t>nome</a:t>
            </a:r>
            <a:r>
              <a:rPr lang="en-US" dirty="0" smtClean="0"/>
              <a:t>,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demográficas</a:t>
            </a:r>
            <a:r>
              <a:rPr lang="en-US" dirty="0" smtClean="0"/>
              <a:t>, </a:t>
            </a:r>
            <a:r>
              <a:rPr lang="en-US" dirty="0" err="1" smtClean="0"/>
              <a:t>crenças</a:t>
            </a:r>
            <a:r>
              <a:rPr lang="en-US" dirty="0" smtClean="0"/>
              <a:t>, </a:t>
            </a:r>
            <a:r>
              <a:rPr lang="en-US" dirty="0" err="1" smtClean="0"/>
              <a:t>intenções</a:t>
            </a:r>
            <a:r>
              <a:rPr lang="en-US" dirty="0" smtClean="0"/>
              <a:t>, </a:t>
            </a:r>
            <a:r>
              <a:rPr lang="en-US" dirty="0" err="1" smtClean="0"/>
              <a:t>objetivos</a:t>
            </a:r>
            <a:r>
              <a:rPr lang="en-US" dirty="0" smtClean="0"/>
              <a:t>, </a:t>
            </a:r>
            <a:r>
              <a:rPr lang="en-US" dirty="0" err="1" smtClean="0"/>
              <a:t>motivação</a:t>
            </a:r>
            <a:r>
              <a:rPr lang="en-US" dirty="0" smtClean="0"/>
              <a:t>, </a:t>
            </a:r>
            <a:r>
              <a:rPr lang="en-US" dirty="0" err="1" smtClean="0"/>
              <a:t>situação</a:t>
            </a:r>
            <a:r>
              <a:rPr lang="en-US" dirty="0" smtClean="0"/>
              <a:t> social, </a:t>
            </a:r>
            <a:r>
              <a:rPr lang="en-US" dirty="0" err="1" smtClean="0"/>
              <a:t>ocupação</a:t>
            </a:r>
            <a:r>
              <a:rPr lang="en-US" dirty="0" smtClean="0"/>
              <a:t>,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passada</a:t>
            </a:r>
            <a:r>
              <a:rPr lang="en-US" dirty="0" smtClean="0"/>
              <a:t>, </a:t>
            </a:r>
            <a:r>
              <a:rPr lang="en-US" dirty="0" err="1" smtClean="0"/>
              <a:t>esperanças</a:t>
            </a:r>
            <a:r>
              <a:rPr lang="en-US" dirty="0" smtClean="0"/>
              <a:t>, </a:t>
            </a:r>
            <a:r>
              <a:rPr lang="en-US" dirty="0" err="1" smtClean="0"/>
              <a:t>sonhos</a:t>
            </a:r>
            <a:r>
              <a:rPr lang="en-US" dirty="0" smtClean="0"/>
              <a:t>, </a:t>
            </a:r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emoções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 designer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empatia</a:t>
            </a:r>
            <a:r>
              <a:rPr lang="en-US" dirty="0" smtClean="0"/>
              <a:t> com a Persona 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11266" name="Picture 2" descr="http://www.freakingkid.com/wp-content/uploads/2011/02/human-vs-robot-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09" y="1216025"/>
            <a:ext cx="3276607" cy="493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inútil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tempos…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8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poder</a:t>
            </a:r>
            <a:r>
              <a:rPr lang="en-US" dirty="0" smtClean="0"/>
              <a:t> do </a:t>
            </a:r>
            <a:r>
              <a:rPr lang="en-US" dirty="0" err="1" smtClean="0"/>
              <a:t>protótipo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 </a:t>
            </a:r>
            <a:r>
              <a:rPr lang="en-US" dirty="0" err="1" smtClean="0"/>
              <a:t>objetivo</a:t>
            </a:r>
            <a:r>
              <a:rPr lang="en-US" dirty="0" smtClean="0"/>
              <a:t> da </a:t>
            </a:r>
            <a:r>
              <a:rPr lang="en-US" dirty="0" err="1" smtClean="0"/>
              <a:t>prototipação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o </a:t>
            </a:r>
            <a:r>
              <a:rPr lang="en-US" dirty="0" err="1" smtClean="0"/>
              <a:t>artefato</a:t>
            </a:r>
            <a:r>
              <a:rPr lang="en-US" dirty="0"/>
              <a:t> </a:t>
            </a:r>
            <a:r>
              <a:rPr lang="en-US" dirty="0" smtClean="0"/>
              <a:t>mas o feedback.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Estabelecer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com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envolvidas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Prototipagem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estratégia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lidar</a:t>
            </a:r>
            <a:r>
              <a:rPr lang="en-US" dirty="0" smtClean="0"/>
              <a:t> com as </a:t>
            </a:r>
            <a:r>
              <a:rPr lang="en-US" dirty="0" err="1" smtClean="0"/>
              <a:t>coisas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dificeis</a:t>
            </a:r>
            <a:r>
              <a:rPr lang="en-US" dirty="0" smtClean="0"/>
              <a:t> de </a:t>
            </a:r>
            <a:r>
              <a:rPr lang="en-US" dirty="0" err="1" smtClean="0"/>
              <a:t>prever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Um </a:t>
            </a:r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um </a:t>
            </a:r>
            <a:r>
              <a:rPr lang="en-US" dirty="0" err="1" smtClean="0"/>
              <a:t>produto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alterado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aposentar</a:t>
            </a:r>
            <a:r>
              <a:rPr lang="en-US" dirty="0" smtClean="0"/>
              <a:t>-se.</a:t>
            </a:r>
            <a:endParaRPr lang="pt-BR" dirty="0"/>
          </a:p>
        </p:txBody>
      </p:sp>
      <p:pic>
        <p:nvPicPr>
          <p:cNvPr id="8194" name="Picture 2" descr="http://img102.imageshack.us/img102/7307/1476merced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554956"/>
            <a:ext cx="5715000" cy="3214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0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prototipar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/>
              <a:t>Sensação</a:t>
            </a:r>
            <a:r>
              <a:rPr lang="en-US" dirty="0"/>
              <a:t>: Como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a </a:t>
            </a:r>
            <a:r>
              <a:rPr lang="en-US" dirty="0" err="1"/>
              <a:t>aparência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Implementação</a:t>
            </a:r>
            <a:r>
              <a:rPr lang="en-US" dirty="0"/>
              <a:t>: Como </a:t>
            </a:r>
            <a:r>
              <a:rPr lang="en-US" dirty="0" err="1"/>
              <a:t>deverá</a:t>
            </a:r>
            <a:r>
              <a:rPr lang="en-US" dirty="0"/>
              <a:t> </a:t>
            </a:r>
            <a:r>
              <a:rPr lang="en-US" dirty="0" err="1"/>
              <a:t>funcionar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Função</a:t>
            </a:r>
            <a:r>
              <a:rPr lang="en-US" dirty="0"/>
              <a:t>: Como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a </a:t>
            </a:r>
            <a:r>
              <a:rPr lang="en-US" dirty="0" err="1"/>
              <a:t>experiência</a:t>
            </a:r>
            <a:r>
              <a:rPr lang="en-US" dirty="0"/>
              <a:t>?</a:t>
            </a:r>
            <a:endParaRPr lang="pt-BR" dirty="0"/>
          </a:p>
          <a:p>
            <a:endParaRPr lang="pt-BR" dirty="0"/>
          </a:p>
        </p:txBody>
      </p:sp>
      <p:pic>
        <p:nvPicPr>
          <p:cNvPr id="5122" name="Picture 2" descr="http://www.fastcodesign.com/multisite_files/codesign/imagecache/960/article_feature/10-10_Rapid_Prototyping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" y="1674480"/>
            <a:ext cx="5169408" cy="283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90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 smtClean="0"/>
              <a:t>Escolha as ferramentas apropriadas para cada estado</a:t>
            </a:r>
            <a:endParaRPr lang="pt-BR" sz="1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u="sng" dirty="0" err="1" smtClean="0"/>
              <a:t>Storyboard</a:t>
            </a:r>
            <a:endParaRPr lang="pt-BR" u="sng" dirty="0" smtClean="0"/>
          </a:p>
          <a:p>
            <a:r>
              <a:rPr lang="pt-BR" dirty="0" smtClean="0"/>
              <a:t>Criação de protótipos em papel</a:t>
            </a:r>
          </a:p>
          <a:p>
            <a:r>
              <a:rPr lang="pt-BR" dirty="0" smtClean="0"/>
              <a:t>Testes com protótipos em papeis</a:t>
            </a:r>
          </a:p>
          <a:p>
            <a:r>
              <a:rPr lang="pt-BR" dirty="0" err="1" smtClean="0"/>
              <a:t>Mock-Up</a:t>
            </a:r>
            <a:r>
              <a:rPr lang="pt-BR" dirty="0" smtClean="0"/>
              <a:t> Digital</a:t>
            </a:r>
            <a:endParaRPr lang="pt-BR" dirty="0"/>
          </a:p>
        </p:txBody>
      </p:sp>
      <p:pic>
        <p:nvPicPr>
          <p:cNvPr id="3074" name="Picture 2" descr="https://coursera-uploads.s3.amazonaws.com/user-357ffc8e0af59a5988b5fe1e/164/asst-2/164-507abd65335742.7517902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814180" cy="53285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 smtClean="0"/>
              <a:t>Escolha as ferramentas apropriadas para cada estado</a:t>
            </a:r>
            <a:endParaRPr lang="pt-BR" sz="1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err="1" smtClean="0"/>
              <a:t>Storyboard</a:t>
            </a:r>
            <a:endParaRPr lang="pt-BR" dirty="0" smtClean="0"/>
          </a:p>
          <a:p>
            <a:r>
              <a:rPr lang="pt-BR" u="sng" dirty="0" smtClean="0"/>
              <a:t>Criação de protótipos em papel</a:t>
            </a:r>
          </a:p>
          <a:p>
            <a:r>
              <a:rPr lang="pt-BR" u="sng" dirty="0" smtClean="0"/>
              <a:t>Testes com protótipos em papeis</a:t>
            </a:r>
          </a:p>
          <a:p>
            <a:r>
              <a:rPr lang="pt-BR" dirty="0" err="1" smtClean="0"/>
              <a:t>Mock-Up</a:t>
            </a:r>
            <a:r>
              <a:rPr lang="pt-BR" dirty="0" smtClean="0"/>
              <a:t> Digital</a:t>
            </a:r>
            <a:endParaRPr lang="pt-BR" dirty="0"/>
          </a:p>
        </p:txBody>
      </p:sp>
      <p:pic>
        <p:nvPicPr>
          <p:cNvPr id="4" name="Proto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3" y="764704"/>
            <a:ext cx="5472609" cy="4104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82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 smtClean="0"/>
              <a:t>Escolha as ferramentas apropriadas para cada estado</a:t>
            </a:r>
            <a:endParaRPr lang="pt-BR" sz="1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err="1" smtClean="0"/>
              <a:t>Storyboard</a:t>
            </a:r>
            <a:endParaRPr lang="pt-BR" dirty="0" smtClean="0"/>
          </a:p>
          <a:p>
            <a:r>
              <a:rPr lang="pt-BR" dirty="0" smtClean="0"/>
              <a:t>Criação de protótipos em papel</a:t>
            </a:r>
          </a:p>
          <a:p>
            <a:r>
              <a:rPr lang="pt-BR" dirty="0" smtClean="0"/>
              <a:t>Testes com protótipos em papeis</a:t>
            </a:r>
          </a:p>
          <a:p>
            <a:r>
              <a:rPr lang="pt-BR" u="sng" dirty="0" err="1" smtClean="0"/>
              <a:t>Mock-Up</a:t>
            </a:r>
            <a:r>
              <a:rPr lang="pt-BR" u="sng" dirty="0" smtClean="0"/>
              <a:t> Digital (Exemplo: </a:t>
            </a:r>
            <a:r>
              <a:rPr lang="pt-BR" u="sng" dirty="0" err="1" smtClean="0"/>
              <a:t>Video</a:t>
            </a:r>
            <a:r>
              <a:rPr lang="pt-BR" u="sng" dirty="0"/>
              <a:t>)</a:t>
            </a:r>
          </a:p>
        </p:txBody>
      </p:sp>
      <p:pic>
        <p:nvPicPr>
          <p:cNvPr id="1026" name="Picture 2" descr="http://www.flexdevelopers.com/b/uploaded_images/mytu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472608" cy="48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Compare soluções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/>
              <a:t>Quantidade </a:t>
            </a:r>
            <a:r>
              <a:rPr lang="pt-BR" dirty="0" err="1" smtClean="0"/>
              <a:t>Vs</a:t>
            </a:r>
            <a:r>
              <a:rPr lang="pt-BR" dirty="0" smtClean="0"/>
              <a:t> Qualidade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54903" cy="2512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62000" y="2917552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Users\Yves\Desktop\single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36555"/>
            <a:ext cx="3402154" cy="2291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Protótipos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perguntas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aça</a:t>
            </a:r>
            <a:r>
              <a:rPr lang="en-US" dirty="0" smtClean="0"/>
              <a:t>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perguntas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3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Sacou?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9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Humano</a:t>
            </a:r>
            <a:endParaRPr lang="pt-BR" dirty="0"/>
          </a:p>
        </p:txBody>
      </p:sp>
      <p:pic>
        <p:nvPicPr>
          <p:cNvPr id="1026" name="Picture 2" descr="http://www.cosmosmagazine.com/files/imagecache/news/files/20061031_neand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523" y="1219200"/>
            <a:ext cx="365712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mcham.etapahtuma.fi/portals/2/_MG_999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862" y="1216025"/>
            <a:ext cx="3400701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/>
              <a:t>Empírico:  Avaliando com usuários reais</a:t>
            </a:r>
          </a:p>
          <a:p>
            <a:r>
              <a:rPr lang="pt-BR" dirty="0" smtClean="0"/>
              <a:t>Formal: Modelos e fórmulas para mensuração</a:t>
            </a:r>
          </a:p>
          <a:p>
            <a:r>
              <a:rPr lang="pt-BR" dirty="0" smtClean="0"/>
              <a:t>Automatizado: Mensuração por software</a:t>
            </a:r>
          </a:p>
          <a:p>
            <a:r>
              <a:rPr lang="pt-BR" dirty="0" smtClean="0"/>
              <a:t>Crítico: Avaliação de peritos e feedback heurístico</a:t>
            </a:r>
            <a:endParaRPr lang="pt-BR" dirty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36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u="sng" dirty="0" smtClean="0"/>
              <a:t>Empírico:  Avaliando com usuários reais</a:t>
            </a:r>
          </a:p>
          <a:p>
            <a:r>
              <a:rPr lang="pt-BR" dirty="0" smtClean="0"/>
              <a:t>Formal: Modelos e fórmulas para mensuração</a:t>
            </a:r>
          </a:p>
          <a:p>
            <a:r>
              <a:rPr lang="pt-BR" dirty="0" smtClean="0"/>
              <a:t>Automatizado: Mensuração por software</a:t>
            </a:r>
          </a:p>
          <a:p>
            <a:r>
              <a:rPr lang="pt-BR" dirty="0" smtClean="0"/>
              <a:t>Crítico: Avaliação de peritos e feedback heurístico</a:t>
            </a:r>
            <a:endParaRPr lang="pt-BR" dirty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37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Empírico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u="sng" dirty="0" smtClean="0"/>
              <a:t>Objetivos bem definidos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Escopo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Proposta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Hipótese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Local e horário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Participantes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Cenário</a:t>
            </a:r>
          </a:p>
          <a:p>
            <a:r>
              <a:rPr lang="pt-BR" u="sng" dirty="0" smtClean="0"/>
              <a:t>Planejamento dos passos</a:t>
            </a:r>
          </a:p>
          <a:p>
            <a:r>
              <a:rPr lang="pt-BR" u="sng" dirty="0" smtClean="0"/>
              <a:t>Considerações éticas (Testar sistema e não pessoas)</a:t>
            </a:r>
          </a:p>
          <a:p>
            <a:r>
              <a:rPr lang="pt-BR" u="sng" dirty="0" smtClean="0"/>
              <a:t>Capturando resultados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Gravando vídeo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Técnica do pensamento alto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Escaneamento cognitivo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/>
              <a:t>Observador escondido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err="1" smtClean="0"/>
              <a:t>Debrief</a:t>
            </a:r>
            <a:endParaRPr lang="pt-BR" sz="1300" u="sng" dirty="0" smtClean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15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/>
              <a:t>Empírico:  Avaliando com usuários reais</a:t>
            </a:r>
          </a:p>
          <a:p>
            <a:r>
              <a:rPr lang="pt-BR" dirty="0" smtClean="0"/>
              <a:t>Formal: </a:t>
            </a:r>
            <a:r>
              <a:rPr lang="pt-BR" u="sng" dirty="0" smtClean="0"/>
              <a:t>Modelos e fórmulas para mensuração</a:t>
            </a:r>
          </a:p>
          <a:p>
            <a:r>
              <a:rPr lang="pt-BR" dirty="0" smtClean="0"/>
              <a:t>Automatizado: Mensuração por software</a:t>
            </a:r>
          </a:p>
          <a:p>
            <a:r>
              <a:rPr lang="pt-BR" dirty="0" smtClean="0"/>
              <a:t>Crítico: Avaliação de peritos e feedback heurístico</a:t>
            </a:r>
            <a:endParaRPr lang="pt-BR" dirty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40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/>
              <a:t>Modelo estocástico</a:t>
            </a:r>
          </a:p>
          <a:p>
            <a:r>
              <a:rPr lang="pt-BR" dirty="0" smtClean="0"/>
              <a:t>Modelo cognitivo (GOMS)</a:t>
            </a:r>
          </a:p>
          <a:p>
            <a:r>
              <a:rPr lang="pt-BR" dirty="0" smtClean="0"/>
              <a:t>Modelo de tarefas</a:t>
            </a:r>
            <a:endParaRPr lang="pt-BR" dirty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02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/>
              <a:t>Empírico:  Avaliando com usuários reais</a:t>
            </a:r>
          </a:p>
          <a:p>
            <a:r>
              <a:rPr lang="pt-BR" dirty="0" smtClean="0"/>
              <a:t>Formal: Modelos e fórmulas para mensuração</a:t>
            </a:r>
          </a:p>
          <a:p>
            <a:r>
              <a:rPr lang="pt-BR" dirty="0" smtClean="0"/>
              <a:t>Automatizado: </a:t>
            </a:r>
            <a:r>
              <a:rPr lang="pt-BR" u="sng" dirty="0" smtClean="0"/>
              <a:t>Mensuração por software</a:t>
            </a:r>
          </a:p>
          <a:p>
            <a:r>
              <a:rPr lang="pt-BR" dirty="0" smtClean="0"/>
              <a:t>Crítico: Avaliação de peritos e feedback heurístico</a:t>
            </a:r>
            <a:endParaRPr lang="pt-BR" dirty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File:Yarbus The Visitor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6518"/>
            <a:ext cx="5077087" cy="43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4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Automatizado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err="1" smtClean="0"/>
              <a:t>Eye</a:t>
            </a:r>
            <a:r>
              <a:rPr lang="pt-BR" dirty="0" smtClean="0"/>
              <a:t> </a:t>
            </a:r>
            <a:r>
              <a:rPr lang="pt-BR" dirty="0" err="1" smtClean="0"/>
              <a:t>tracking</a:t>
            </a:r>
            <a:endParaRPr lang="pt-BR" dirty="0" smtClean="0"/>
          </a:p>
          <a:p>
            <a:r>
              <a:rPr lang="pt-BR" dirty="0" smtClean="0"/>
              <a:t>Mouse </a:t>
            </a:r>
            <a:r>
              <a:rPr lang="pt-BR" dirty="0" err="1" smtClean="0"/>
              <a:t>Tracking</a:t>
            </a:r>
            <a:endParaRPr lang="pt-BR" dirty="0" smtClean="0"/>
          </a:p>
          <a:p>
            <a:r>
              <a:rPr lang="pt-BR" dirty="0" err="1" smtClean="0"/>
              <a:t>Profilers</a:t>
            </a:r>
            <a:endParaRPr lang="pt-BR" dirty="0" smtClean="0"/>
          </a:p>
          <a:p>
            <a:r>
              <a:rPr lang="pt-BR" dirty="0" smtClean="0"/>
              <a:t>Stress Test</a:t>
            </a: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File:Yarbus The Visitor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6518"/>
            <a:ext cx="5077087" cy="43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14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/>
              <a:t>Empírico:  Avaliando com usuários reais</a:t>
            </a:r>
          </a:p>
          <a:p>
            <a:r>
              <a:rPr lang="pt-BR" dirty="0" smtClean="0"/>
              <a:t>Formal: Modelos e fórmulas para mensuração</a:t>
            </a:r>
          </a:p>
          <a:p>
            <a:r>
              <a:rPr lang="pt-BR" dirty="0" smtClean="0"/>
              <a:t>Automatizado: Mensuração por software</a:t>
            </a:r>
          </a:p>
          <a:p>
            <a:r>
              <a:rPr lang="pt-BR" dirty="0" smtClean="0"/>
              <a:t>Crítico: </a:t>
            </a:r>
            <a:r>
              <a:rPr lang="pt-BR" u="sng" dirty="0" smtClean="0"/>
              <a:t>Avaliação de peritos e feedback heurístico</a:t>
            </a:r>
            <a:endParaRPr lang="pt-BR" u="sng" dirty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File:Yarbus The Visitor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6518"/>
            <a:ext cx="5077087" cy="43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6" y="1556792"/>
            <a:ext cx="5614494" cy="3013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74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http://www.useit.com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File:Yarbus The Visitor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6518"/>
            <a:ext cx="5077087" cy="43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6" y="1556792"/>
            <a:ext cx="5614494" cy="3013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41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Bad</a:t>
            </a:r>
            <a:r>
              <a:rPr lang="pt-BR" dirty="0" smtClean="0"/>
              <a:t> Design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Porque eu odeio ir a banheiros públicos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916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Computador</a:t>
            </a:r>
            <a:endParaRPr lang="pt-BR" dirty="0"/>
          </a:p>
        </p:txBody>
      </p:sp>
      <p:pic>
        <p:nvPicPr>
          <p:cNvPr id="3074" name="Picture 2" descr="http://upload.wikimedia.org/wikipedia/commons/thumb/4/4f/Tablet.jpg/300px-Table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087" y="1693862"/>
            <a:ext cx="38100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rganizacaodecomputadores.files.wordpress.com/2011/08/mainframe-detalhe1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8212" y="2284412"/>
            <a:ext cx="3810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6146" name="Picture 2" descr="(picture of new-style li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9628"/>
            <a:ext cx="26479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(picture of old-style li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664296" cy="15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3074" name="Picture 2" descr="(Two sets of doo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22288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2" name="Picture 2" descr="Headlight switch set to automati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26098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12291" name="Picture 4" descr="mopsn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34050"/>
            <a:ext cx="24701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mopsn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5400675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5124" name="Picture 4" descr="(picture of two bottl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1857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15362" name="Picture 2" descr="USB conn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343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15362" name="Picture 2" descr="USB conn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343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ini USB conn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50" y="4653136"/>
            <a:ext cx="3121714" cy="15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14338" name="Picture 2" descr="(picture of door without window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17335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14338" name="Picture 2" descr="(picture of door without window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17335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(picture of doors with window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70" y="2383430"/>
            <a:ext cx="1714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Bad Designs</a:t>
            </a:r>
          </a:p>
        </p:txBody>
      </p:sp>
      <p:pic>
        <p:nvPicPr>
          <p:cNvPr id="13315" name="Picture 4" descr="cuph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28775"/>
            <a:ext cx="29956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Interação</a:t>
            </a:r>
            <a:endParaRPr lang="pt-BR" dirty="0"/>
          </a:p>
        </p:txBody>
      </p:sp>
      <p:pic>
        <p:nvPicPr>
          <p:cNvPr id="4100" name="Picture 4" descr="http://financialphilosopher.typepad.com/photos/uncategorized/2008/05/12/caveman_compu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739" y="2381761"/>
            <a:ext cx="3180522" cy="26120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082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Definindo Briefing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195833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1)Identifique 3 problemas que atendam aos seguintes critérios e crie três diferentes briefings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Você vivencia este problema pessoalmente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Você pode ter acesso a 3 pessoas que possuem o mesmo problema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Você é capaz de imaginar-se </a:t>
            </a:r>
            <a:r>
              <a:rPr lang="pt-BR" dirty="0" err="1" smtClean="0"/>
              <a:t>prototipando</a:t>
            </a:r>
            <a:r>
              <a:rPr lang="pt-BR" dirty="0" smtClean="0"/>
              <a:t> uma solução para este problema até o final das aulas desta disciplina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Você adoraria que esta solução já existisse</a:t>
            </a:r>
          </a:p>
          <a:p>
            <a:r>
              <a:rPr lang="pt-BR" dirty="0" smtClean="0"/>
              <a:t>2)Passe seus 3 briefings para um colega. Você também deverá receber 3 briefings de outro colega. Escolha um briefing para desenvolver a solução usando como critério os mesmos elementos do tópico anterior.</a:t>
            </a:r>
          </a:p>
        </p:txBody>
      </p:sp>
    </p:spTree>
    <p:extLst>
      <p:ext uri="{BB962C8B-B14F-4D97-AF65-F5344CB8AC3E}">
        <p14:creationId xmlns:p14="http://schemas.microsoft.com/office/powerpoint/2010/main" val="353793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IHC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090555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9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bom</a:t>
            </a:r>
            <a:r>
              <a:rPr lang="en-US" dirty="0" smtClean="0"/>
              <a:t> design</a:t>
            </a:r>
            <a:endParaRPr lang="pt-BR" dirty="0"/>
          </a:p>
        </p:txBody>
      </p:sp>
      <p:pic>
        <p:nvPicPr>
          <p:cNvPr id="5124" name="Picture 4" descr="http://getfile4.posterous.com/getfile/files.posterous.com/andyblumenthal/PDsRKP7NnvhFAgpuEFdqu4y9G2WQnWPPmz2zcPovfSCLQZGwEl1PrCqeAKc0/computer_lov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1968500"/>
            <a:ext cx="2667000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mal design</a:t>
            </a:r>
            <a:endParaRPr lang="pt-BR" dirty="0"/>
          </a:p>
        </p:txBody>
      </p:sp>
      <p:pic>
        <p:nvPicPr>
          <p:cNvPr id="7172" name="Picture 4" descr="http://mlblogsmartelli.files.wordpress.com/2010/08/error1.jpg?w=311&amp;h=2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790921" cy="271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r>
              <a:rPr lang="en-US" dirty="0" smtClean="0"/>
              <a:t> da </a:t>
            </a:r>
            <a:r>
              <a:rPr lang="en-US" dirty="0" err="1" smtClean="0"/>
              <a:t>Interação</a:t>
            </a:r>
            <a:r>
              <a:rPr lang="en-US" dirty="0" smtClean="0"/>
              <a:t> </a:t>
            </a:r>
            <a:r>
              <a:rPr lang="en-US" dirty="0" err="1" smtClean="0"/>
              <a:t>Humano-Computador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caras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29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367</TotalTime>
  <Words>1409</Words>
  <Application>Microsoft Office PowerPoint</Application>
  <PresentationFormat>Apresentação na tela (4:3)</PresentationFormat>
  <Paragraphs>213</Paragraphs>
  <Slides>50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Origem</vt:lpstr>
      <vt:lpstr>Interação Humano-Computador/Design de Interação</vt:lpstr>
      <vt:lpstr>O que diabos estou fazendo aqui?</vt:lpstr>
      <vt:lpstr>Humano</vt:lpstr>
      <vt:lpstr>Computador</vt:lpstr>
      <vt:lpstr>Interação</vt:lpstr>
      <vt:lpstr>IHC</vt:lpstr>
      <vt:lpstr>O bom design</vt:lpstr>
      <vt:lpstr>O mal design</vt:lpstr>
      <vt:lpstr>História da Interação Humano-Computador</vt:lpstr>
      <vt:lpstr>1945</vt:lpstr>
      <vt:lpstr>1965</vt:lpstr>
      <vt:lpstr>1970</vt:lpstr>
      <vt:lpstr>Identificando necessidades</vt:lpstr>
      <vt:lpstr>Lição 1</vt:lpstr>
      <vt:lpstr>Observação participativa</vt:lpstr>
      <vt:lpstr>Entrevista</vt:lpstr>
      <vt:lpstr>Diário</vt:lpstr>
      <vt:lpstr>Usuário inventor</vt:lpstr>
      <vt:lpstr>Usuários extremos</vt:lpstr>
      <vt:lpstr>Mantenha os usuários em mente - Personas</vt:lpstr>
      <vt:lpstr>Protótipo</vt:lpstr>
      <vt:lpstr>O poder do protótipo</vt:lpstr>
      <vt:lpstr>O que prototipar?</vt:lpstr>
      <vt:lpstr>Escolha as ferramentas apropriadas para cada estado</vt:lpstr>
      <vt:lpstr>Escolha as ferramentas apropriadas para cada estado</vt:lpstr>
      <vt:lpstr>Escolha as ferramentas apropriadas para cada estado</vt:lpstr>
      <vt:lpstr>Compare soluções</vt:lpstr>
      <vt:lpstr>Protótipos são perguntas</vt:lpstr>
      <vt:lpstr>Avaliação</vt:lpstr>
      <vt:lpstr>As diversas formas de avaliação</vt:lpstr>
      <vt:lpstr>As diversas formas de avaliação</vt:lpstr>
      <vt:lpstr>Empírico</vt:lpstr>
      <vt:lpstr>As diversas formas de avaliação</vt:lpstr>
      <vt:lpstr>Formal</vt:lpstr>
      <vt:lpstr>As diversas formas de avaliação</vt:lpstr>
      <vt:lpstr>Automatizado</vt:lpstr>
      <vt:lpstr>As diversas formas de avaliação</vt:lpstr>
      <vt:lpstr>Crítico</vt:lpstr>
      <vt:lpstr>Bad Design</vt:lpstr>
      <vt:lpstr>Bad Designs</vt:lpstr>
      <vt:lpstr>Bad Designs</vt:lpstr>
      <vt:lpstr>Bad Designs</vt:lpstr>
      <vt:lpstr>Bad Designs</vt:lpstr>
      <vt:lpstr>Bad Designs</vt:lpstr>
      <vt:lpstr>Bad Designs</vt:lpstr>
      <vt:lpstr>Bad Designs</vt:lpstr>
      <vt:lpstr>Bad Designs</vt:lpstr>
      <vt:lpstr>Bad Designs</vt:lpstr>
      <vt:lpstr>Bad Designs</vt:lpstr>
      <vt:lpstr>Exercício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Interação Humano-Computador</dc:title>
  <dc:creator>Yves J. Albuquerque</dc:creator>
  <cp:lastModifiedBy>Yves J. Albuquerque</cp:lastModifiedBy>
  <cp:revision>58</cp:revision>
  <dcterms:created xsi:type="dcterms:W3CDTF">2012-10-04T15:37:27Z</dcterms:created>
  <dcterms:modified xsi:type="dcterms:W3CDTF">2013-01-22T15:36:34Z</dcterms:modified>
</cp:coreProperties>
</file>