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8"/>
  </p:notesMasterIdLst>
  <p:sldIdLst>
    <p:sldId id="598" r:id="rId3"/>
    <p:sldId id="609" r:id="rId4"/>
    <p:sldId id="610" r:id="rId5"/>
    <p:sldId id="611" r:id="rId6"/>
    <p:sldId id="61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2456" autoAdjust="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6BCE6E83-3FCC-461F-9923-A3DF65DF79D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636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0299A1B-DDD2-41CE-8D91-8810205672EC}" type="slidenum">
              <a:rPr lang="pt-BR" sz="1200" smtClean="0"/>
              <a:pPr eaLnBrk="1" hangingPunct="1"/>
              <a:t>1</a:t>
            </a:fld>
            <a:endParaRPr lang="pt-BR" sz="1200" smtClean="0"/>
          </a:p>
        </p:txBody>
      </p:sp>
      <p:sp>
        <p:nvSpPr>
          <p:cNvPr id="48131" name="Rectangle 5"/>
          <p:cNvSpPr txBox="1">
            <a:spLocks noGrp="1" noChangeArrowheads="1"/>
          </p:cNvSpPr>
          <p:nvPr/>
        </p:nvSpPr>
        <p:spPr bwMode="auto">
          <a:xfrm>
            <a:off x="3884613" y="0"/>
            <a:ext cx="296703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120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08/04/08</a:t>
            </a:r>
          </a:p>
        </p:txBody>
      </p:sp>
      <p:sp>
        <p:nvSpPr>
          <p:cNvPr id="48132" name="Rectangle 9"/>
          <p:cNvSpPr txBox="1">
            <a:spLocks noGrp="1"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Calibri" pitchFamily="34" charset="0"/>
              <a:buNone/>
            </a:pPr>
            <a:fld id="{3152C76A-C4EE-4196-9141-50A48D9FE618}" type="slidenum">
              <a:rPr lang="en-GB" sz="120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pPr algn="r" eaLnBrk="1" hangingPunct="1">
                <a:buClr>
                  <a:srgbClr val="000000"/>
                </a:buClr>
                <a:buSzPct val="100000"/>
                <a:buFont typeface="Calibri" pitchFamily="34" charset="0"/>
                <a:buNone/>
              </a:pPr>
              <a:t>1</a:t>
            </a:fld>
            <a:endParaRPr lang="en-GB" sz="120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813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defTabSz="4492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</a:pPr>
            <a:endParaRPr lang="de-DE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813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defTabSz="449263"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05/19/10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6A25D9-A322-4D98-8D80-06BE45FAE5AD}" type="slidenum">
              <a:rPr lang="en-US"/>
              <a:pPr/>
              <a:t>2</a:t>
            </a:fld>
            <a:endParaRPr lang="en-US"/>
          </a:p>
        </p:txBody>
      </p:sp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51363" cy="34083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54650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05/19/10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6A25D9-A322-4D98-8D80-06BE45FAE5AD}" type="slidenum">
              <a:rPr lang="en-US"/>
              <a:pPr/>
              <a:t>3</a:t>
            </a:fld>
            <a:endParaRPr lang="en-US"/>
          </a:p>
        </p:txBody>
      </p:sp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51363" cy="34083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54650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05/19/10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6A25D9-A322-4D98-8D80-06BE45FAE5AD}" type="slidenum">
              <a:rPr lang="en-US"/>
              <a:pPr/>
              <a:t>4</a:t>
            </a:fld>
            <a:endParaRPr lang="en-US"/>
          </a:p>
        </p:txBody>
      </p:sp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51363" cy="34083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54650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05/19/10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6A25D9-A322-4D98-8D80-06BE45FAE5AD}" type="slidenum">
              <a:rPr lang="en-US"/>
              <a:pPr/>
              <a:t>5</a:t>
            </a:fld>
            <a:endParaRPr lang="en-US"/>
          </a:p>
        </p:txBody>
      </p:sp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51363" cy="34083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54650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4A27C-7A8C-4DC4-A1C2-75139BA653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63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906FD-9D3A-40BF-8A8E-AA0714B4CB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35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C7B89-F2F4-4F2C-8C09-469101542F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8474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9B595-E674-4C6D-A6BF-173A1DF20F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7504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068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754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415607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671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89207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2099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983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243B-924A-4DC1-9BAA-FC1F92F955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52836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5810154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084550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25126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3636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30F77-6AEC-444A-8C39-16C26F3732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560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8754E-DB5E-45A1-9C5B-B6D3481AC7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14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96FDE-FEED-4018-8933-E99439032C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955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07531-2EB6-4E6A-A65A-82BAEF0D486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061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D0BD9-8AF8-4A82-AB44-17CA75E45A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266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DF220-E22F-4EE3-AF69-C9C0CEF4E8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36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F4D08-41BF-47EC-9D32-79FE4B70E0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895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140459FD-F0CB-45A6-AD8D-CB1B033D46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2268538" y="2708275"/>
            <a:ext cx="4679950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FFFFFF"/>
              </a:buClr>
              <a:buSzPct val="100000"/>
              <a:buFont typeface="Orator" charset="0"/>
              <a:buNone/>
            </a:pPr>
            <a:r>
              <a:rPr lang="en-GB" sz="2000" dirty="0" err="1">
                <a:solidFill>
                  <a:srgbClr val="FFFFFF"/>
                </a:solidFill>
                <a:latin typeface="Orator" charset="0"/>
                <a:ea typeface="ＭＳ Ｐゴシック" pitchFamily="34" charset="-128"/>
              </a:rPr>
              <a:t>Programação</a:t>
            </a:r>
            <a:r>
              <a:rPr lang="en-GB" sz="2000" dirty="0">
                <a:solidFill>
                  <a:srgbClr val="FFFFFF"/>
                </a:solidFill>
                <a:latin typeface="Orator" charset="0"/>
                <a:ea typeface="ＭＳ Ｐゴシック" pitchFamily="34" charset="-128"/>
              </a:rPr>
              <a:t> de </a:t>
            </a:r>
            <a:r>
              <a:rPr lang="en-GB" sz="2000" dirty="0" err="1">
                <a:solidFill>
                  <a:srgbClr val="FFFFFF"/>
                </a:solidFill>
                <a:latin typeface="Orator" charset="0"/>
                <a:ea typeface="ＭＳ Ｐゴシック" pitchFamily="34" charset="-128"/>
              </a:rPr>
              <a:t>Jogos</a:t>
            </a:r>
            <a:r>
              <a:rPr lang="en-GB" sz="2000" dirty="0">
                <a:solidFill>
                  <a:srgbClr val="FFFFFF"/>
                </a:solidFill>
                <a:latin typeface="Orator" charset="0"/>
                <a:ea typeface="ＭＳ Ｐゴシック" pitchFamily="34" charset="-128"/>
              </a:rPr>
              <a:t> – </a:t>
            </a:r>
            <a:r>
              <a:rPr lang="en-GB" sz="2000" dirty="0" err="1">
                <a:solidFill>
                  <a:srgbClr val="FFFFFF"/>
                </a:solidFill>
                <a:latin typeface="Orator" charset="0"/>
                <a:ea typeface="ＭＳ Ｐゴシック" pitchFamily="34" charset="-128"/>
              </a:rPr>
              <a:t>Aula</a:t>
            </a:r>
            <a:r>
              <a:rPr lang="en-GB" sz="2000" dirty="0">
                <a:solidFill>
                  <a:srgbClr val="FFFFFF"/>
                </a:solidFill>
                <a:latin typeface="Orator" charset="0"/>
                <a:ea typeface="ＭＳ Ｐゴシック" pitchFamily="34" charset="-128"/>
              </a:rPr>
              <a:t> </a:t>
            </a:r>
            <a:r>
              <a:rPr lang="en-GB" sz="2000" dirty="0" smtClean="0">
                <a:solidFill>
                  <a:srgbClr val="FFFFFF"/>
                </a:solidFill>
                <a:latin typeface="Orator" charset="0"/>
                <a:ea typeface="ＭＳ Ｐゴシック" pitchFamily="34" charset="-128"/>
              </a:rPr>
              <a:t>36, 37, 38, 39 </a:t>
            </a:r>
            <a:r>
              <a:rPr lang="en-GB" sz="2000" dirty="0">
                <a:solidFill>
                  <a:srgbClr val="FFFFFF"/>
                </a:solidFill>
                <a:latin typeface="Orator" charset="0"/>
                <a:ea typeface="ＭＳ Ｐゴシック" pitchFamily="34" charset="-128"/>
              </a:rPr>
              <a:t>e </a:t>
            </a:r>
            <a:r>
              <a:rPr lang="en-GB" sz="2000" dirty="0" smtClean="0">
                <a:solidFill>
                  <a:srgbClr val="FFFFFF"/>
                </a:solidFill>
                <a:latin typeface="Orator" charset="0"/>
                <a:ea typeface="ＭＳ Ｐゴシック" pitchFamily="34" charset="-128"/>
              </a:rPr>
              <a:t>40</a:t>
            </a:r>
            <a:endParaRPr lang="en-GB" sz="2000" dirty="0">
              <a:solidFill>
                <a:schemeClr val="bg1"/>
              </a:solidFill>
            </a:endParaRP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4356100" y="5949950"/>
            <a:ext cx="1295400" cy="841375"/>
            <a:chOff x="2744" y="3748"/>
            <a:chExt cx="816" cy="530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2744" y="3748"/>
              <a:ext cx="817" cy="5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49263"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de-DE">
                <a:solidFill>
                  <a:schemeClr val="bg1"/>
                </a:solidFill>
                <a:latin typeface="Arial" charset="0"/>
                <a:ea typeface="ＭＳ Ｐゴシック" pitchFamily="34" charset="-128"/>
              </a:endParaRPr>
            </a:p>
          </p:txBody>
        </p:sp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5" y="3748"/>
              <a:ext cx="635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1174750" y="385763"/>
            <a:ext cx="411733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dirty="0" err="1" smtClean="0">
                <a:solidFill>
                  <a:srgbClr val="FFFFFF"/>
                </a:solidFill>
                <a:latin typeface="Comic Sans MS" pitchFamily="64" charset="0"/>
              </a:rPr>
              <a:t>Estruturas</a:t>
            </a:r>
            <a:r>
              <a:rPr lang="en-US" dirty="0" smtClean="0">
                <a:solidFill>
                  <a:srgbClr val="FFFFFF"/>
                </a:solidFill>
                <a:latin typeface="Comic Sans MS" pitchFamily="64" charset="0"/>
              </a:rPr>
              <a:t> de Dados</a:t>
            </a:r>
            <a:endParaRPr lang="en-US" dirty="0">
              <a:solidFill>
                <a:srgbClr val="FFFFFF"/>
              </a:solidFill>
              <a:latin typeface="Comic Sans MS" pitchFamily="64" charset="0"/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3284985"/>
            <a:ext cx="822960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dirty="0" smtClean="0"/>
              <a:t>O </a:t>
            </a:r>
            <a:r>
              <a:rPr lang="en-US" dirty="0" err="1" smtClean="0"/>
              <a:t>que</a:t>
            </a:r>
            <a:r>
              <a:rPr lang="en-US" dirty="0" smtClean="0"/>
              <a:t> é?</a:t>
            </a:r>
          </a:p>
          <a:p>
            <a:r>
              <a:rPr lang="en-US" dirty="0" err="1" smtClean="0"/>
              <a:t>Estruturas</a:t>
            </a:r>
            <a:r>
              <a:rPr lang="en-US" dirty="0" smtClean="0"/>
              <a:t> de dados </a:t>
            </a:r>
            <a:r>
              <a:rPr lang="en-US" dirty="0" err="1" smtClean="0"/>
              <a:t>provém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forma de </a:t>
            </a:r>
            <a:r>
              <a:rPr lang="en-US" dirty="0" err="1" smtClean="0"/>
              <a:t>organizar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dados de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r>
              <a:rPr lang="en-US" dirty="0" smtClean="0"/>
              <a:t> de </a:t>
            </a:r>
            <a:r>
              <a:rPr lang="en-US" dirty="0" err="1" smtClean="0"/>
              <a:t>maneira</a:t>
            </a:r>
            <a:r>
              <a:rPr lang="en-US" dirty="0" smtClean="0"/>
              <a:t> </a:t>
            </a:r>
            <a:r>
              <a:rPr lang="en-US" dirty="0" err="1" smtClean="0"/>
              <a:t>eficiente</a:t>
            </a:r>
            <a:r>
              <a:rPr lang="en-US" dirty="0" smtClean="0"/>
              <a:t> e de </a:t>
            </a:r>
            <a:r>
              <a:rPr lang="en-US" dirty="0" err="1" smtClean="0"/>
              <a:t>fácil</a:t>
            </a:r>
            <a:r>
              <a:rPr lang="en-US" dirty="0" smtClean="0"/>
              <a:t> </a:t>
            </a:r>
            <a:r>
              <a:rPr lang="en-US" dirty="0" err="1" smtClean="0"/>
              <a:t>uso</a:t>
            </a:r>
            <a:r>
              <a:rPr lang="en-US" dirty="0" smtClean="0"/>
              <a:t>.</a:t>
            </a:r>
            <a:endParaRPr lang="en-US" dirty="0">
              <a:latin typeface="Comic Sans MS" pitchFamily="6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650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1174750" y="385763"/>
            <a:ext cx="411733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Comic Sans MS" pitchFamily="64" charset="0"/>
              </a:rPr>
              <a:t>Big O</a:t>
            </a:r>
            <a:endParaRPr lang="en-US" dirty="0">
              <a:solidFill>
                <a:srgbClr val="FFFFFF"/>
              </a:solidFill>
              <a:latin typeface="Comic Sans MS" pitchFamily="64" charset="0"/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2058988"/>
            <a:ext cx="8229600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dirty="0" err="1" smtClean="0"/>
              <a:t>Notação</a:t>
            </a:r>
            <a:r>
              <a:rPr lang="en-US" dirty="0" smtClean="0"/>
              <a:t> </a:t>
            </a:r>
            <a:r>
              <a:rPr lang="en-US" dirty="0" err="1" smtClean="0"/>
              <a:t>utilizada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verificar</a:t>
            </a:r>
            <a:r>
              <a:rPr lang="en-US" dirty="0" smtClean="0"/>
              <a:t> </a:t>
            </a:r>
            <a:r>
              <a:rPr lang="en-US" dirty="0" err="1" smtClean="0"/>
              <a:t>custo</a:t>
            </a:r>
            <a:r>
              <a:rPr lang="en-US" dirty="0" smtClean="0"/>
              <a:t> de </a:t>
            </a:r>
            <a:r>
              <a:rPr lang="en-US" dirty="0" err="1" smtClean="0"/>
              <a:t>processamento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Cuidado</a:t>
            </a:r>
            <a:r>
              <a:rPr lang="en-US" dirty="0" smtClean="0"/>
              <a:t>: É um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dirty="0" err="1" smtClean="0"/>
              <a:t>muito</a:t>
            </a:r>
            <a:r>
              <a:rPr lang="en-US" dirty="0" smtClean="0"/>
              <a:t> </a:t>
            </a:r>
            <a:r>
              <a:rPr lang="en-US" dirty="0" err="1" smtClean="0"/>
              <a:t>útil</a:t>
            </a:r>
            <a:r>
              <a:rPr lang="en-US" dirty="0" smtClean="0"/>
              <a:t> mas </a:t>
            </a:r>
            <a:r>
              <a:rPr lang="en-US" dirty="0" err="1" smtClean="0"/>
              <a:t>também</a:t>
            </a:r>
            <a:r>
              <a:rPr lang="en-US" dirty="0" smtClean="0"/>
              <a:t> é </a:t>
            </a:r>
            <a:r>
              <a:rPr lang="en-US" dirty="0" err="1" smtClean="0"/>
              <a:t>falho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casos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veremos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adiante</a:t>
            </a:r>
            <a:r>
              <a:rPr lang="en-US" dirty="0" smtClean="0"/>
              <a:t>.</a:t>
            </a:r>
          </a:p>
          <a:p>
            <a:endParaRPr lang="en-US" dirty="0">
              <a:latin typeface="Comic Sans MS" pitchFamily="6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292032"/>
              </p:ext>
            </p:extLst>
          </p:nvPr>
        </p:nvGraphicFramePr>
        <p:xfrm>
          <a:off x="3429000" y="4149080"/>
          <a:ext cx="2286000" cy="1193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000"/>
                <a:gridCol w="1143000"/>
              </a:tblGrid>
              <a:tr h="238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Constant time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O(1)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8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Log n time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O(Log(n))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8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Linear time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O(n)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8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Quadratic time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O(n</a:t>
                      </a:r>
                      <a:r>
                        <a:rPr lang="en-US" sz="1100" baseline="30000">
                          <a:effectLst/>
                        </a:rPr>
                        <a:t>2</a:t>
                      </a:r>
                      <a:r>
                        <a:rPr lang="en-US" sz="1100">
                          <a:effectLst/>
                        </a:rPr>
                        <a:t>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8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Factorial time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O(n!)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276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1174750" y="385763"/>
            <a:ext cx="411733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Comic Sans MS" pitchFamily="64" charset="0"/>
              </a:rPr>
              <a:t>Generics</a:t>
            </a:r>
            <a:endParaRPr lang="en-US" dirty="0">
              <a:solidFill>
                <a:srgbClr val="FFFFFF"/>
              </a:solidFill>
              <a:latin typeface="Comic Sans MS" pitchFamily="6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24972" y="4725144"/>
            <a:ext cx="31683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class </a:t>
            </a:r>
            <a:r>
              <a:rPr lang="en-US" sz="1400" dirty="0" err="1" smtClean="0"/>
              <a:t>IntHolder</a:t>
            </a:r>
            <a:endParaRPr lang="pt-BR" sz="1400" dirty="0" smtClean="0"/>
          </a:p>
          <a:p>
            <a:r>
              <a:rPr lang="en-US" sz="1400" dirty="0" smtClean="0"/>
              <a:t>{</a:t>
            </a:r>
            <a:endParaRPr lang="pt-BR" sz="1400" dirty="0" smtClean="0"/>
          </a:p>
          <a:p>
            <a:r>
              <a:rPr lang="en-US" sz="1400" dirty="0" smtClean="0"/>
              <a:t>    private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heldValue</a:t>
            </a:r>
            <a:r>
              <a:rPr lang="en-US" sz="1400" dirty="0" smtClean="0"/>
              <a:t>;</a:t>
            </a:r>
            <a:endParaRPr lang="pt-BR" sz="1400" dirty="0" smtClean="0"/>
          </a:p>
          <a:p>
            <a:r>
              <a:rPr lang="en-US" sz="1400" dirty="0" smtClean="0"/>
              <a:t>    public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HeldValue</a:t>
            </a:r>
            <a:endParaRPr lang="pt-BR" sz="1400" dirty="0" smtClean="0"/>
          </a:p>
          <a:p>
            <a:r>
              <a:rPr lang="en-US" sz="1400" dirty="0" smtClean="0"/>
              <a:t>    {</a:t>
            </a:r>
            <a:endParaRPr lang="pt-BR" sz="1400" dirty="0" smtClean="0"/>
          </a:p>
          <a:p>
            <a:r>
              <a:rPr lang="en-US" sz="1400" dirty="0" smtClean="0"/>
              <a:t>        get { return </a:t>
            </a:r>
            <a:r>
              <a:rPr lang="en-US" sz="1400" dirty="0" err="1" smtClean="0"/>
              <a:t>heldValue</a:t>
            </a:r>
            <a:r>
              <a:rPr lang="en-US" sz="1400" dirty="0" smtClean="0"/>
              <a:t>; }</a:t>
            </a:r>
            <a:endParaRPr lang="pt-BR" sz="1400" dirty="0" smtClean="0"/>
          </a:p>
          <a:p>
            <a:r>
              <a:rPr lang="en-US" sz="1400" dirty="0" smtClean="0"/>
              <a:t>        set { </a:t>
            </a:r>
            <a:r>
              <a:rPr lang="en-US" sz="1400" dirty="0" err="1" smtClean="0"/>
              <a:t>heldValue</a:t>
            </a:r>
            <a:r>
              <a:rPr lang="en-US" sz="1400" dirty="0" smtClean="0"/>
              <a:t> = value; }</a:t>
            </a:r>
            <a:endParaRPr lang="pt-BR" sz="1400" dirty="0" smtClean="0"/>
          </a:p>
          <a:p>
            <a:r>
              <a:rPr lang="en-US" sz="1400" dirty="0" smtClean="0"/>
              <a:t>    }</a:t>
            </a:r>
            <a:endParaRPr lang="pt-BR" sz="1400" dirty="0" smtClean="0"/>
          </a:p>
          <a:p>
            <a:r>
              <a:rPr lang="en-US" sz="1400" dirty="0" smtClean="0"/>
              <a:t>}</a:t>
            </a:r>
            <a:endParaRPr lang="pt-BR" sz="1400" dirty="0"/>
          </a:p>
        </p:txBody>
      </p:sp>
      <p:sp>
        <p:nvSpPr>
          <p:cNvPr id="3" name="Retângulo 2"/>
          <p:cNvSpPr/>
          <p:nvPr/>
        </p:nvSpPr>
        <p:spPr>
          <a:xfrm>
            <a:off x="5292080" y="4725143"/>
            <a:ext cx="32758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class Holder&lt;T&gt;</a:t>
            </a:r>
            <a:endParaRPr lang="pt-BR" sz="1400" dirty="0"/>
          </a:p>
          <a:p>
            <a:r>
              <a:rPr lang="en-US" sz="1400" dirty="0"/>
              <a:t>{</a:t>
            </a:r>
            <a:endParaRPr lang="pt-BR" sz="1400" dirty="0"/>
          </a:p>
          <a:p>
            <a:r>
              <a:rPr lang="en-US" sz="1400" dirty="0"/>
              <a:t>    private T </a:t>
            </a:r>
            <a:r>
              <a:rPr lang="en-US" sz="1400" dirty="0" err="1"/>
              <a:t>heldValue</a:t>
            </a:r>
            <a:r>
              <a:rPr lang="en-US" sz="1400" dirty="0"/>
              <a:t>;</a:t>
            </a:r>
            <a:endParaRPr lang="pt-BR" sz="1400" dirty="0"/>
          </a:p>
          <a:p>
            <a:r>
              <a:rPr lang="en-US" sz="1400" dirty="0"/>
              <a:t>    public T </a:t>
            </a:r>
            <a:r>
              <a:rPr lang="en-US" sz="1400" dirty="0" err="1"/>
              <a:t>HeldValue</a:t>
            </a:r>
            <a:endParaRPr lang="pt-BR" sz="1400" dirty="0"/>
          </a:p>
          <a:p>
            <a:r>
              <a:rPr lang="en-US" sz="1400" dirty="0"/>
              <a:t>    {</a:t>
            </a:r>
            <a:endParaRPr lang="pt-BR" sz="1400" dirty="0"/>
          </a:p>
          <a:p>
            <a:r>
              <a:rPr lang="en-US" sz="1400" dirty="0"/>
              <a:t>        get { return </a:t>
            </a:r>
            <a:r>
              <a:rPr lang="en-US" sz="1400" dirty="0" err="1"/>
              <a:t>heldValue</a:t>
            </a:r>
            <a:r>
              <a:rPr lang="en-US" sz="1400" dirty="0"/>
              <a:t>; }</a:t>
            </a:r>
            <a:endParaRPr lang="pt-BR" sz="1400" dirty="0"/>
          </a:p>
          <a:p>
            <a:r>
              <a:rPr lang="en-US" sz="1400" dirty="0"/>
              <a:t>        set { </a:t>
            </a:r>
            <a:r>
              <a:rPr lang="en-US" sz="1400" dirty="0" err="1"/>
              <a:t>heldValue</a:t>
            </a:r>
            <a:r>
              <a:rPr lang="en-US" sz="1400" dirty="0"/>
              <a:t> = value; }</a:t>
            </a:r>
            <a:endParaRPr lang="pt-BR" sz="1400" dirty="0"/>
          </a:p>
          <a:p>
            <a:r>
              <a:rPr lang="en-US" sz="1400" dirty="0"/>
              <a:t>    }</a:t>
            </a:r>
            <a:endParaRPr lang="pt-BR" sz="1400" dirty="0"/>
          </a:p>
          <a:p>
            <a:r>
              <a:rPr lang="en-US" sz="1400" dirty="0"/>
              <a:t>}</a:t>
            </a:r>
            <a:endParaRPr lang="pt-BR" sz="1400" dirty="0"/>
          </a:p>
        </p:txBody>
      </p:sp>
      <p:sp>
        <p:nvSpPr>
          <p:cNvPr id="4" name="Seta para a direita 3"/>
          <p:cNvSpPr/>
          <p:nvPr/>
        </p:nvSpPr>
        <p:spPr>
          <a:xfrm>
            <a:off x="3491880" y="5304691"/>
            <a:ext cx="1368152" cy="212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39552" y="1916832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&lt;T&gt; </a:t>
            </a:r>
            <a:r>
              <a:rPr lang="en-US" dirty="0" err="1" smtClean="0"/>
              <a:t>faz</a:t>
            </a:r>
            <a:r>
              <a:rPr lang="en-US" dirty="0" smtClean="0"/>
              <a:t> 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genérica</a:t>
            </a:r>
            <a:r>
              <a:rPr lang="en-US" dirty="0" smtClean="0"/>
              <a:t>,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seja</a:t>
            </a:r>
            <a:r>
              <a:rPr lang="en-US" dirty="0" smtClean="0"/>
              <a:t>,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definido</a:t>
            </a:r>
            <a:r>
              <a:rPr lang="en-US" dirty="0" smtClean="0"/>
              <a:t> no </a:t>
            </a:r>
            <a:r>
              <a:rPr lang="en-US" dirty="0" err="1" smtClean="0"/>
              <a:t>momento</a:t>
            </a:r>
            <a:r>
              <a:rPr lang="en-US" dirty="0" smtClean="0"/>
              <a:t> de </a:t>
            </a:r>
            <a:r>
              <a:rPr lang="en-US" dirty="0" err="1" smtClean="0"/>
              <a:t>criação</a:t>
            </a:r>
            <a:r>
              <a:rPr lang="en-US" dirty="0" smtClean="0"/>
              <a:t> do </a:t>
            </a:r>
            <a:r>
              <a:rPr lang="en-US" dirty="0" err="1" smtClean="0"/>
              <a:t>objeto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2123728" y="299695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/>
              <a:t>Holder&lt;</a:t>
            </a:r>
            <a:r>
              <a:rPr lang="en-US" sz="1600" dirty="0" err="1"/>
              <a:t>int</a:t>
            </a:r>
            <a:r>
              <a:rPr lang="en-US" sz="1600" dirty="0"/>
              <a:t>&gt; holder = new Holder&lt;</a:t>
            </a:r>
            <a:r>
              <a:rPr lang="en-US" sz="1600" dirty="0" err="1"/>
              <a:t>int</a:t>
            </a:r>
            <a:r>
              <a:rPr lang="en-US" sz="1600" dirty="0"/>
              <a:t>&gt;();</a:t>
            </a:r>
            <a:endParaRPr lang="pt-BR" sz="1600" dirty="0"/>
          </a:p>
          <a:p>
            <a:r>
              <a:rPr lang="en-US" sz="1600" dirty="0" err="1"/>
              <a:t>holder.HeldValue</a:t>
            </a:r>
            <a:r>
              <a:rPr lang="en-US" sz="1600" dirty="0"/>
              <a:t> = 10;</a:t>
            </a:r>
            <a:endParaRPr lang="pt-BR" sz="1600" dirty="0"/>
          </a:p>
          <a:p>
            <a:r>
              <a:rPr lang="en-US" sz="1600" dirty="0"/>
              <a:t> </a:t>
            </a:r>
            <a:endParaRPr lang="pt-BR" sz="1600" dirty="0"/>
          </a:p>
          <a:p>
            <a:r>
              <a:rPr lang="en-US" sz="1600" dirty="0"/>
              <a:t>Holder&lt;string&gt; </a:t>
            </a:r>
            <a:r>
              <a:rPr lang="en-US" sz="1600" dirty="0" err="1"/>
              <a:t>stringHolder</a:t>
            </a:r>
            <a:r>
              <a:rPr lang="en-US" sz="1600" dirty="0"/>
              <a:t> = new Holder&lt;string&gt;();</a:t>
            </a:r>
            <a:endParaRPr lang="pt-BR" sz="1600" dirty="0"/>
          </a:p>
          <a:p>
            <a:r>
              <a:rPr lang="en-US" sz="1600" dirty="0" err="1"/>
              <a:t>stringHolder.HeldValue</a:t>
            </a:r>
            <a:r>
              <a:rPr lang="en-US" sz="1600" dirty="0"/>
              <a:t> = </a:t>
            </a:r>
            <a:r>
              <a:rPr lang="en-US" sz="1600" dirty="0" smtClean="0"/>
              <a:t>“</a:t>
            </a:r>
            <a:r>
              <a:rPr lang="en-US" sz="1600" dirty="0" err="1" smtClean="0"/>
              <a:t>Aprendi</a:t>
            </a:r>
            <a:r>
              <a:rPr lang="en-US" sz="1600" dirty="0" smtClean="0"/>
              <a:t> Generics";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973938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1174750" y="385763"/>
            <a:ext cx="411733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Comic Sans MS" pitchFamily="64" charset="0"/>
              </a:rPr>
              <a:t>Performance </a:t>
            </a:r>
            <a:r>
              <a:rPr lang="en-US" dirty="0" err="1" smtClean="0">
                <a:solidFill>
                  <a:srgbClr val="FFFFFF"/>
                </a:solidFill>
                <a:latin typeface="Comic Sans MS" pitchFamily="64" charset="0"/>
              </a:rPr>
              <a:t>nas</a:t>
            </a:r>
            <a:r>
              <a:rPr lang="en-US" dirty="0">
                <a:solidFill>
                  <a:srgbClr val="FFFFFF"/>
                </a:solidFill>
                <a:latin typeface="Comic Sans MS" pitchFamily="64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Comic Sans MS" pitchFamily="64" charset="0"/>
              </a:rPr>
              <a:t>operações</a:t>
            </a:r>
            <a:r>
              <a:rPr lang="en-US" dirty="0" smtClean="0">
                <a:solidFill>
                  <a:srgbClr val="FFFFFF"/>
                </a:solidFill>
                <a:latin typeface="Comic Sans MS" pitchFamily="64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Comic Sans MS" pitchFamily="64" charset="0"/>
              </a:rPr>
              <a:t>mais</a:t>
            </a:r>
            <a:r>
              <a:rPr lang="en-US" dirty="0" smtClean="0">
                <a:solidFill>
                  <a:srgbClr val="FFFFFF"/>
                </a:solidFill>
                <a:latin typeface="Comic Sans MS" pitchFamily="64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Comic Sans MS" pitchFamily="64" charset="0"/>
              </a:rPr>
              <a:t>comuns</a:t>
            </a:r>
            <a:endParaRPr lang="en-US" dirty="0">
              <a:solidFill>
                <a:srgbClr val="FFFFFF"/>
              </a:solidFill>
              <a:latin typeface="Comic Sans MS" pitchFamily="6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840789"/>
              </p:ext>
            </p:extLst>
          </p:nvPr>
        </p:nvGraphicFramePr>
        <p:xfrm>
          <a:off x="899592" y="1988840"/>
          <a:ext cx="7321810" cy="4526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3137"/>
                <a:gridCol w="721509"/>
                <a:gridCol w="676414"/>
                <a:gridCol w="721509"/>
                <a:gridCol w="721509"/>
                <a:gridCol w="721509"/>
                <a:gridCol w="721509"/>
                <a:gridCol w="811697"/>
                <a:gridCol w="1443017"/>
              </a:tblGrid>
              <a:tr h="502050">
                <a:tc>
                  <a:txBody>
                    <a:bodyPr/>
                    <a:lstStyle/>
                    <a:p>
                      <a:endParaRPr lang="pt-BR" sz="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add to end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remove </a:t>
                      </a:r>
                      <a:br>
                        <a:rPr lang="en-US" sz="800">
                          <a:effectLst/>
                        </a:rPr>
                      </a:br>
                      <a:r>
                        <a:rPr lang="en-US" sz="800">
                          <a:effectLst/>
                        </a:rPr>
                        <a:t>from end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insert at middle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remove </a:t>
                      </a:r>
                      <a:br>
                        <a:rPr lang="en-US" sz="800">
                          <a:effectLst/>
                        </a:rPr>
                      </a:br>
                      <a:r>
                        <a:rPr lang="en-US" sz="800">
                          <a:effectLst/>
                        </a:rPr>
                        <a:t>from middle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Random Access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In-order </a:t>
                      </a:r>
                      <a:br>
                        <a:rPr lang="en-US" sz="800">
                          <a:effectLst/>
                        </a:rPr>
                      </a:br>
                      <a:r>
                        <a:rPr lang="en-US" sz="800">
                          <a:effectLst/>
                        </a:rPr>
                        <a:t>Access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Search for </a:t>
                      </a:r>
                      <a:br>
                        <a:rPr lang="en-US" sz="800">
                          <a:effectLst/>
                        </a:rPr>
                      </a:br>
                      <a:r>
                        <a:rPr lang="en-US" sz="800">
                          <a:effectLst/>
                        </a:rPr>
                        <a:t>specific element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Notes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</a:tr>
              <a:tr h="550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Array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O(n)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O(n)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O(n)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O(n)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O(1)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O(1)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O(n)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 smtClean="0">
                          <a:effectLst/>
                        </a:rPr>
                        <a:t>Maior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eficiência</a:t>
                      </a:r>
                      <a:r>
                        <a:rPr lang="en-US" sz="800" baseline="0" dirty="0" smtClean="0">
                          <a:effectLst/>
                        </a:rPr>
                        <a:t> no </a:t>
                      </a:r>
                      <a:r>
                        <a:rPr lang="en-US" sz="800" baseline="0" dirty="0" err="1" smtClean="0">
                          <a:effectLst/>
                        </a:rPr>
                        <a:t>uso</a:t>
                      </a:r>
                      <a:r>
                        <a:rPr lang="en-US" sz="800" baseline="0" dirty="0" smtClean="0">
                          <a:effectLst/>
                        </a:rPr>
                        <a:t> de </a:t>
                      </a:r>
                      <a:r>
                        <a:rPr lang="en-US" sz="800" baseline="0" dirty="0" err="1" smtClean="0">
                          <a:effectLst/>
                        </a:rPr>
                        <a:t>memória</a:t>
                      </a:r>
                      <a:r>
                        <a:rPr lang="en-US" sz="800" dirty="0" smtClean="0">
                          <a:effectLst/>
                        </a:rPr>
                        <a:t>; Utilize</a:t>
                      </a:r>
                      <a:r>
                        <a:rPr lang="en-US" sz="800" baseline="0" dirty="0" smtClean="0">
                          <a:effectLst/>
                        </a:rPr>
                        <a:t> </a:t>
                      </a:r>
                      <a:r>
                        <a:rPr lang="en-US" sz="800" baseline="0" dirty="0" err="1" smtClean="0">
                          <a:effectLst/>
                        </a:rPr>
                        <a:t>em</a:t>
                      </a:r>
                      <a:r>
                        <a:rPr lang="en-US" sz="800" baseline="0" dirty="0" smtClean="0">
                          <a:effectLst/>
                        </a:rPr>
                        <a:t> </a:t>
                      </a:r>
                      <a:r>
                        <a:rPr lang="en-US" sz="800" baseline="0" dirty="0" err="1" smtClean="0">
                          <a:effectLst/>
                        </a:rPr>
                        <a:t>casos</a:t>
                      </a:r>
                      <a:r>
                        <a:rPr lang="en-US" sz="800" baseline="0" dirty="0" smtClean="0">
                          <a:effectLst/>
                        </a:rPr>
                        <a:t> de </a:t>
                      </a:r>
                      <a:r>
                        <a:rPr lang="en-US" sz="800" baseline="0" dirty="0" err="1" smtClean="0">
                          <a:effectLst/>
                        </a:rPr>
                        <a:t>tamanho</a:t>
                      </a:r>
                      <a:r>
                        <a:rPr lang="en-US" sz="800" baseline="0" dirty="0" smtClean="0">
                          <a:effectLst/>
                        </a:rPr>
                        <a:t> </a:t>
                      </a:r>
                      <a:r>
                        <a:rPr lang="en-US" sz="800" baseline="0" dirty="0" err="1" smtClean="0">
                          <a:effectLst/>
                        </a:rPr>
                        <a:t>fixo</a:t>
                      </a:r>
                      <a:r>
                        <a:rPr lang="en-US" sz="800" dirty="0" smtClean="0">
                          <a:effectLst/>
                        </a:rPr>
                        <a:t>.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</a:tr>
              <a:tr h="563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List&lt;T&gt;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spc="-30">
                          <a:effectLst/>
                        </a:rPr>
                        <a:t>best case O(1); worst case O(n)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O(1)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O(n)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O(n)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O(1)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O(1)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O(n)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List&lt;T&gt;</a:t>
                      </a:r>
                      <a:r>
                        <a:rPr lang="en-US" sz="800" baseline="0" dirty="0" smtClean="0">
                          <a:effectLst/>
                        </a:rPr>
                        <a:t> é </a:t>
                      </a:r>
                      <a:r>
                        <a:rPr lang="en-US" sz="800" baseline="0" dirty="0" err="1" smtClean="0">
                          <a:effectLst/>
                        </a:rPr>
                        <a:t>uma</a:t>
                      </a:r>
                      <a:r>
                        <a:rPr lang="en-US" sz="800" baseline="0" dirty="0" smtClean="0">
                          <a:effectLst/>
                        </a:rPr>
                        <a:t> </a:t>
                      </a:r>
                      <a:r>
                        <a:rPr lang="en-US" sz="800" baseline="0" dirty="0" err="1" smtClean="0">
                          <a:effectLst/>
                        </a:rPr>
                        <a:t>estrutura</a:t>
                      </a:r>
                      <a:r>
                        <a:rPr lang="en-US" sz="800" baseline="0" dirty="0" smtClean="0">
                          <a:effectLst/>
                        </a:rPr>
                        <a:t> </a:t>
                      </a:r>
                      <a:r>
                        <a:rPr lang="en-US" sz="800" baseline="0" dirty="0" err="1" smtClean="0">
                          <a:effectLst/>
                        </a:rPr>
                        <a:t>bastante</a:t>
                      </a:r>
                      <a:r>
                        <a:rPr lang="en-US" sz="800" baseline="0" dirty="0" smtClean="0">
                          <a:effectLst/>
                        </a:rPr>
                        <a:t> </a:t>
                      </a:r>
                      <a:r>
                        <a:rPr lang="en-US" sz="800" baseline="0" dirty="0" err="1" smtClean="0">
                          <a:effectLst/>
                        </a:rPr>
                        <a:t>optimizada</a:t>
                      </a:r>
                      <a:r>
                        <a:rPr lang="en-US" sz="800" baseline="0" dirty="0" smtClean="0">
                          <a:effectLst/>
                        </a:rPr>
                        <a:t> e </a:t>
                      </a:r>
                      <a:r>
                        <a:rPr lang="en-US" sz="800" baseline="0" dirty="0" err="1" smtClean="0">
                          <a:effectLst/>
                        </a:rPr>
                        <a:t>será</a:t>
                      </a:r>
                      <a:r>
                        <a:rPr lang="en-US" sz="800" baseline="0" dirty="0" smtClean="0">
                          <a:effectLst/>
                        </a:rPr>
                        <a:t> a </a:t>
                      </a:r>
                      <a:r>
                        <a:rPr lang="en-US" sz="800" baseline="0" dirty="0" err="1" smtClean="0">
                          <a:effectLst/>
                        </a:rPr>
                        <a:t>melhor</a:t>
                      </a:r>
                      <a:r>
                        <a:rPr lang="en-US" sz="800" baseline="0" dirty="0" smtClean="0">
                          <a:effectLst/>
                        </a:rPr>
                        <a:t> </a:t>
                      </a:r>
                      <a:r>
                        <a:rPr lang="en-US" sz="800" baseline="0" dirty="0" err="1" smtClean="0">
                          <a:effectLst/>
                        </a:rPr>
                        <a:t>escolha</a:t>
                      </a:r>
                      <a:r>
                        <a:rPr lang="en-US" sz="800" baseline="0" dirty="0" smtClean="0">
                          <a:effectLst/>
                        </a:rPr>
                        <a:t> </a:t>
                      </a:r>
                      <a:r>
                        <a:rPr lang="en-US" sz="800" baseline="0" dirty="0" err="1" smtClean="0">
                          <a:effectLst/>
                        </a:rPr>
                        <a:t>em</a:t>
                      </a:r>
                      <a:r>
                        <a:rPr lang="en-US" sz="800" baseline="0" dirty="0" smtClean="0">
                          <a:effectLst/>
                        </a:rPr>
                        <a:t> </a:t>
                      </a:r>
                      <a:r>
                        <a:rPr lang="en-US" sz="800" baseline="0" dirty="0" err="1" smtClean="0">
                          <a:effectLst/>
                        </a:rPr>
                        <a:t>diversos</a:t>
                      </a:r>
                      <a:r>
                        <a:rPr lang="en-US" sz="800" baseline="0" dirty="0" smtClean="0">
                          <a:effectLst/>
                        </a:rPr>
                        <a:t> </a:t>
                      </a:r>
                      <a:r>
                        <a:rPr lang="en-US" sz="800" baseline="0" dirty="0" err="1" smtClean="0">
                          <a:effectLst/>
                        </a:rPr>
                        <a:t>casos</a:t>
                      </a:r>
                      <a:r>
                        <a:rPr lang="en-US" sz="800" baseline="0" dirty="0" smtClean="0">
                          <a:effectLst/>
                        </a:rPr>
                        <a:t>.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</a:tr>
              <a:tr h="550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Collection&lt;T&gt;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best case O(1); </a:t>
                      </a:r>
                      <a:r>
                        <a:rPr lang="en-US" sz="800" spc="-30">
                          <a:effectLst/>
                        </a:rPr>
                        <a:t>worst case O(n)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O(1)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O(n)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O(n)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O(1)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O(1)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O(n)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 smtClean="0">
                          <a:effectLst/>
                        </a:rPr>
                        <a:t>Será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melhor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usar</a:t>
                      </a:r>
                      <a:r>
                        <a:rPr lang="en-US" sz="800" dirty="0" smtClean="0">
                          <a:effectLst/>
                        </a:rPr>
                        <a:t> List&lt;T&gt; a </a:t>
                      </a:r>
                      <a:r>
                        <a:rPr lang="en-US" sz="800" dirty="0" err="1" smtClean="0">
                          <a:effectLst/>
                        </a:rPr>
                        <a:t>menos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que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seja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uma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estrutura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pública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como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uma</a:t>
                      </a:r>
                      <a:r>
                        <a:rPr lang="en-US" sz="800" dirty="0" smtClean="0">
                          <a:effectLst/>
                        </a:rPr>
                        <a:t> API.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</a:tr>
              <a:tr h="554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LinkedList&lt;T&gt;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O(1)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O(1)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O(1)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O(1)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O(n)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O(1)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O(n)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 smtClean="0">
                          <a:effectLst/>
                        </a:rPr>
                        <a:t>Diversas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operações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são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mais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rápidas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nesta</a:t>
                      </a:r>
                      <a:r>
                        <a:rPr lang="en-US" sz="800" baseline="0" dirty="0" smtClean="0">
                          <a:effectLst/>
                        </a:rPr>
                        <a:t> </a:t>
                      </a:r>
                      <a:r>
                        <a:rPr lang="en-US" sz="800" baseline="0" dirty="0" err="1" smtClean="0">
                          <a:effectLst/>
                        </a:rPr>
                        <a:t>estrutura</a:t>
                      </a:r>
                      <a:r>
                        <a:rPr lang="en-US" sz="800" baseline="0" dirty="0" smtClean="0">
                          <a:effectLst/>
                        </a:rPr>
                        <a:t> mas </a:t>
                      </a:r>
                      <a:r>
                        <a:rPr lang="en-US" sz="800" baseline="0" dirty="0" err="1" smtClean="0">
                          <a:effectLst/>
                        </a:rPr>
                        <a:t>cuidado</a:t>
                      </a:r>
                      <a:r>
                        <a:rPr lang="en-US" sz="800" baseline="0" dirty="0" smtClean="0">
                          <a:effectLst/>
                        </a:rPr>
                        <a:t> com </a:t>
                      </a:r>
                      <a:r>
                        <a:rPr lang="en-US" sz="800" baseline="0" dirty="0" err="1" smtClean="0">
                          <a:effectLst/>
                        </a:rPr>
                        <a:t>coerencia</a:t>
                      </a:r>
                      <a:r>
                        <a:rPr lang="en-US" sz="800" baseline="0" dirty="0" smtClean="0">
                          <a:effectLst/>
                        </a:rPr>
                        <a:t> no </a:t>
                      </a:r>
                      <a:r>
                        <a:rPr lang="en-US" sz="800" baseline="0" dirty="0" err="1" smtClean="0">
                          <a:effectLst/>
                        </a:rPr>
                        <a:t>uso</a:t>
                      </a:r>
                      <a:r>
                        <a:rPr lang="en-US" sz="800" baseline="0" dirty="0" smtClean="0">
                          <a:effectLst/>
                        </a:rPr>
                        <a:t> do cache.</a:t>
                      </a:r>
                      <a:r>
                        <a:rPr lang="en-US" sz="800" dirty="0" smtClean="0">
                          <a:effectLst/>
                        </a:rPr>
                        <a:t>.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</a:tr>
              <a:tr h="550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Stack&lt;T&gt;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spc="-30">
                          <a:effectLst/>
                        </a:rPr>
                        <a:t>best case O(1); worst case O(n)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O(1)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N/A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N/A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N/A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N/A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N/A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A </a:t>
                      </a:r>
                      <a:r>
                        <a:rPr lang="en-US" sz="800" dirty="0" err="1" smtClean="0">
                          <a:effectLst/>
                        </a:rPr>
                        <a:t>escolha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desta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estrutura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deve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ser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pelo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algoritmo</a:t>
                      </a:r>
                      <a:r>
                        <a:rPr lang="en-US" sz="800" baseline="0" dirty="0" smtClean="0">
                          <a:effectLst/>
                        </a:rPr>
                        <a:t> </a:t>
                      </a:r>
                      <a:r>
                        <a:rPr lang="en-US" sz="800" baseline="0" dirty="0" err="1" smtClean="0">
                          <a:effectLst/>
                        </a:rPr>
                        <a:t>implementado</a:t>
                      </a:r>
                      <a:r>
                        <a:rPr lang="en-US" sz="800" baseline="0" dirty="0" smtClean="0">
                          <a:effectLst/>
                        </a:rPr>
                        <a:t>.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</a:tr>
              <a:tr h="563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Queue&lt;T&gt;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spc="-30">
                          <a:effectLst/>
                        </a:rPr>
                        <a:t>best case O(1); worst case O(n)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O(1)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N/A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N/A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N/A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N/A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N/A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A </a:t>
                      </a:r>
                      <a:r>
                        <a:rPr lang="en-US" sz="800" dirty="0" err="1" smtClean="0">
                          <a:effectLst/>
                        </a:rPr>
                        <a:t>escolha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desta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estrutura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deve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ser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pelo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algoritmo</a:t>
                      </a:r>
                      <a:r>
                        <a:rPr lang="en-US" sz="800" baseline="0" dirty="0" smtClean="0">
                          <a:effectLst/>
                        </a:rPr>
                        <a:t> </a:t>
                      </a:r>
                      <a:r>
                        <a:rPr lang="en-US" sz="800" baseline="0" dirty="0" err="1" smtClean="0">
                          <a:effectLst/>
                        </a:rPr>
                        <a:t>implementado</a:t>
                      </a:r>
                      <a:r>
                        <a:rPr lang="en-US" sz="800" baseline="0" dirty="0" smtClean="0">
                          <a:effectLst/>
                        </a:rPr>
                        <a:t>.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</a:tr>
              <a:tr h="691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Dictionary&lt;K,T&gt;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spc="-30">
                          <a:effectLst/>
                        </a:rPr>
                        <a:t>best case O(1); worst case O(n)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O(1)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spc="-30">
                          <a:effectLst/>
                        </a:rPr>
                        <a:t>best case O(1); worst case O(n)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O(1)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O(1)*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O(1)*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O(1)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Observe </a:t>
                      </a:r>
                      <a:r>
                        <a:rPr lang="en-US" sz="800" dirty="0" err="1" smtClean="0">
                          <a:effectLst/>
                        </a:rPr>
                        <a:t>que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nossa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notação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em</a:t>
                      </a:r>
                      <a:r>
                        <a:rPr lang="en-US" sz="800" dirty="0" smtClean="0">
                          <a:effectLst/>
                        </a:rPr>
                        <a:t> O(1) é </a:t>
                      </a:r>
                      <a:r>
                        <a:rPr lang="en-US" sz="800" dirty="0" err="1" smtClean="0">
                          <a:effectLst/>
                        </a:rPr>
                        <a:t>falaciosa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aqui</a:t>
                      </a:r>
                      <a:r>
                        <a:rPr lang="en-US" sz="800" dirty="0" smtClean="0">
                          <a:effectLst/>
                        </a:rPr>
                        <a:t>. </a:t>
                      </a:r>
                      <a:r>
                        <a:rPr lang="en-US" sz="800" dirty="0" err="1" smtClean="0">
                          <a:effectLst/>
                        </a:rPr>
                        <a:t>Esta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estrutura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</a:rPr>
                        <a:t>normalmente</a:t>
                      </a:r>
                      <a:r>
                        <a:rPr lang="en-US" sz="800" dirty="0" smtClean="0">
                          <a:effectLst/>
                        </a:rPr>
                        <a:t> é</a:t>
                      </a:r>
                      <a:r>
                        <a:rPr lang="en-US" sz="800" baseline="0" dirty="0" smtClean="0">
                          <a:effectLst/>
                        </a:rPr>
                        <a:t> </a:t>
                      </a:r>
                      <a:r>
                        <a:rPr lang="en-US" sz="800" baseline="0" dirty="0" err="1" smtClean="0">
                          <a:effectLst/>
                        </a:rPr>
                        <a:t>mais</a:t>
                      </a:r>
                      <a:r>
                        <a:rPr lang="en-US" sz="800" baseline="0" dirty="0" smtClean="0">
                          <a:effectLst/>
                        </a:rPr>
                        <a:t> </a:t>
                      </a:r>
                      <a:r>
                        <a:rPr lang="en-US" sz="800" baseline="0" dirty="0" err="1" smtClean="0">
                          <a:effectLst/>
                        </a:rPr>
                        <a:t>lenta</a:t>
                      </a:r>
                      <a:r>
                        <a:rPr lang="en-US" sz="800" baseline="0" dirty="0" smtClean="0">
                          <a:effectLst/>
                        </a:rPr>
                        <a:t> </a:t>
                      </a:r>
                      <a:r>
                        <a:rPr lang="en-US" sz="800" baseline="0" dirty="0" err="1" smtClean="0">
                          <a:effectLst/>
                        </a:rPr>
                        <a:t>apesar</a:t>
                      </a:r>
                      <a:r>
                        <a:rPr lang="en-US" sz="800" baseline="0" dirty="0" smtClean="0">
                          <a:effectLst/>
                        </a:rPr>
                        <a:t> de </a:t>
                      </a:r>
                      <a:r>
                        <a:rPr lang="en-US" sz="800" baseline="0" dirty="0" err="1" smtClean="0">
                          <a:effectLst/>
                        </a:rPr>
                        <a:t>seu</a:t>
                      </a:r>
                      <a:r>
                        <a:rPr lang="en-US" sz="800" baseline="0" dirty="0" smtClean="0">
                          <a:effectLst/>
                        </a:rPr>
                        <a:t> </a:t>
                      </a:r>
                      <a:r>
                        <a:rPr lang="en-US" sz="800" baseline="0" dirty="0" err="1" smtClean="0">
                          <a:effectLst/>
                        </a:rPr>
                        <a:t>uso</a:t>
                      </a:r>
                      <a:r>
                        <a:rPr lang="en-US" sz="800" baseline="0" dirty="0" smtClean="0">
                          <a:effectLst/>
                        </a:rPr>
                        <a:t> </a:t>
                      </a:r>
                      <a:r>
                        <a:rPr lang="en-US" sz="800" baseline="0" dirty="0" err="1" smtClean="0">
                          <a:effectLst/>
                        </a:rPr>
                        <a:t>ser</a:t>
                      </a:r>
                      <a:r>
                        <a:rPr lang="en-US" sz="800" baseline="0" dirty="0" smtClean="0">
                          <a:effectLst/>
                        </a:rPr>
                        <a:t> </a:t>
                      </a:r>
                      <a:r>
                        <a:rPr lang="en-US" sz="800" baseline="0" dirty="0" err="1" smtClean="0">
                          <a:effectLst/>
                        </a:rPr>
                        <a:t>muito</a:t>
                      </a:r>
                      <a:r>
                        <a:rPr lang="en-US" sz="800" baseline="0" dirty="0" smtClean="0">
                          <a:effectLst/>
                        </a:rPr>
                        <a:t> </a:t>
                      </a:r>
                      <a:r>
                        <a:rPr lang="en-US" sz="800" baseline="0" dirty="0" err="1" smtClean="0">
                          <a:effectLst/>
                        </a:rPr>
                        <a:t>confortável</a:t>
                      </a:r>
                      <a:r>
                        <a:rPr lang="en-US" sz="800" baseline="0" dirty="0" smtClean="0">
                          <a:effectLst/>
                        </a:rPr>
                        <a:t>.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13" marR="5411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953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8259</TotalTime>
  <Words>466</Words>
  <Application>Microsoft Office PowerPoint</Application>
  <PresentationFormat>Apresentação na tela (4:3)</PresentationFormat>
  <Paragraphs>125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5</vt:i4>
      </vt:variant>
    </vt:vector>
  </HeadingPairs>
  <TitlesOfParts>
    <vt:vector size="7" baseType="lpstr">
      <vt:lpstr>Design padrão</vt:lpstr>
      <vt:lpstr>1_Design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</dc:creator>
  <cp:lastModifiedBy>Yves</cp:lastModifiedBy>
  <cp:revision>511</cp:revision>
  <dcterms:created xsi:type="dcterms:W3CDTF">1601-01-01T00:00:00Z</dcterms:created>
  <dcterms:modified xsi:type="dcterms:W3CDTF">2011-12-07T02:28:49Z</dcterms:modified>
</cp:coreProperties>
</file>