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76" r:id="rId3"/>
  </p:sldMasterIdLst>
  <p:notesMasterIdLst>
    <p:notesMasterId r:id="rId26"/>
  </p:notesMasterIdLst>
  <p:handoutMasterIdLst>
    <p:handoutMasterId r:id="rId27"/>
  </p:handoutMasterIdLst>
  <p:sldIdLst>
    <p:sldId id="270" r:id="rId4"/>
    <p:sldId id="331" r:id="rId5"/>
    <p:sldId id="313" r:id="rId6"/>
    <p:sldId id="314" r:id="rId7"/>
    <p:sldId id="315" r:id="rId8"/>
    <p:sldId id="308" r:id="rId9"/>
    <p:sldId id="309" r:id="rId10"/>
    <p:sldId id="310" r:id="rId11"/>
    <p:sldId id="311" r:id="rId12"/>
    <p:sldId id="307" r:id="rId13"/>
    <p:sldId id="320" r:id="rId14"/>
    <p:sldId id="323" r:id="rId15"/>
    <p:sldId id="322" r:id="rId16"/>
    <p:sldId id="324" r:id="rId17"/>
    <p:sldId id="325" r:id="rId18"/>
    <p:sldId id="326" r:id="rId19"/>
    <p:sldId id="327" r:id="rId20"/>
    <p:sldId id="329" r:id="rId21"/>
    <p:sldId id="328" r:id="rId22"/>
    <p:sldId id="312" r:id="rId23"/>
    <p:sldId id="330" r:id="rId24"/>
    <p:sldId id="332" r:id="rId25"/>
  </p:sldIdLst>
  <p:sldSz cx="9144000" cy="6858000" type="screen4x3"/>
  <p:notesSz cx="6858000" cy="95440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76" autoAdjust="0"/>
    <p:restoredTop sz="94660"/>
  </p:normalViewPr>
  <p:slideViewPr>
    <p:cSldViewPr>
      <p:cViewPr varScale="1">
        <p:scale>
          <a:sx n="87" d="100"/>
          <a:sy n="87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5E1C03-7042-4120-BA81-3C9FC2B65A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191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4575" y="715963"/>
            <a:ext cx="4768850" cy="3578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33900"/>
            <a:ext cx="5486400" cy="4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CE222E-5261-4B42-ADB0-432EEE9EE7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661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0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55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105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136859"/>
      </p:ext>
    </p:extLst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6965198"/>
      </p:ext>
    </p:extLst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85719221"/>
      </p:ext>
    </p:extLst>
  </p:cSld>
  <p:clrMapOvr>
    <a:masterClrMapping/>
  </p:clrMapOvr>
  <p:transition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416148"/>
      </p:ext>
    </p:extLst>
  </p:cSld>
  <p:clrMapOvr>
    <a:masterClrMapping/>
  </p:clrMapOvr>
  <p:transition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546175"/>
      </p:ext>
    </p:extLst>
  </p:cSld>
  <p:clrMapOvr>
    <a:masterClrMapping/>
  </p:clrMapOvr>
  <p:transition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512434"/>
      </p:ext>
    </p:extLst>
  </p:cSld>
  <p:clrMapOvr>
    <a:masterClrMapping/>
  </p:clrMapOvr>
  <p:transition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3989859"/>
      </p:ext>
    </p:extLst>
  </p:cSld>
  <p:clrMapOvr>
    <a:masterClrMapping/>
  </p:clrMapOvr>
  <p:transition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232200219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0691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062164040"/>
      </p:ext>
    </p:extLst>
  </p:cSld>
  <p:clrMapOvr>
    <a:masterClrMapping/>
  </p:clrMapOvr>
  <p:transition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4532488"/>
      </p:ext>
    </p:extLst>
  </p:cSld>
  <p:clrMapOvr>
    <a:masterClrMapping/>
  </p:clrMapOvr>
  <p:transition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677918"/>
      </p:ext>
    </p:extLst>
  </p:cSld>
  <p:clrMapOvr>
    <a:masterClrMapping/>
  </p:clrMapOvr>
  <p:transition>
    <p:newsfla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7207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28775"/>
            <a:ext cx="4038600" cy="44973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4973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06150"/>
      </p:ext>
    </p:extLst>
  </p:cSld>
  <p:clrMapOvr>
    <a:masterClrMapping/>
  </p:clrMapOvr>
  <p:transition>
    <p:newsfla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25D3F-B600-4A3C-BE84-A842986FCC3D}" type="datetime4">
              <a:rPr/>
              <a:pPr>
                <a:defRPr/>
              </a:pPr>
              <a:t>August 1, 2012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5CA1EE45-A006-4D7C-A981-CF3FA106F3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241098"/>
      </p:ext>
    </p:extLst>
  </p:cSld>
  <p:clrMapOvr>
    <a:masterClrMapping/>
  </p:clrMapOvr>
  <p:transition>
    <p:newsfla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E6D1-CD5A-4F24-A2EF-308DE0D1BB1A}" type="datetime4">
              <a:rPr/>
              <a:pPr>
                <a:defRPr/>
              </a:pPr>
              <a:t>August 1, 2012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2338-E36F-4C16-98B0-24C214E444B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36222"/>
      </p:ext>
    </p:extLst>
  </p:cSld>
  <p:clrMapOvr>
    <a:masterClrMapping/>
  </p:clrMapOvr>
  <p:transition>
    <p:newsfla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58A0-63D2-4192-997F-516664DB22E8}" type="datetime4">
              <a:rPr/>
              <a:pPr>
                <a:defRPr/>
              </a:pPr>
              <a:t>August 1, 2012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64549-6494-429B-AB15-39EB4D60208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92740"/>
      </p:ext>
    </p:extLst>
  </p:cSld>
  <p:clrMapOvr>
    <a:masterClrMapping/>
  </p:clrMapOvr>
  <p:transition>
    <p:newsfla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4ACB-8BAA-4524-83A1-D82ED477EB25}" type="datetime4">
              <a:rPr/>
              <a:pPr>
                <a:defRPr/>
              </a:pPr>
              <a:t>August 1, 2012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6E166-FE82-45C9-87FA-0692769748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23557"/>
      </p:ext>
    </p:extLst>
  </p:cSld>
  <p:clrMapOvr>
    <a:masterClrMapping/>
  </p:clrMapOvr>
  <p:transition>
    <p:newsfla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E32B6-22BA-4135-AA54-92836F873E01}" type="datetime4">
              <a:rPr/>
              <a:pPr>
                <a:defRPr/>
              </a:pPr>
              <a:t>August 1, 2012</a:t>
            </a:fld>
            <a:endParaRPr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6ADB0-08B6-4F37-829B-A8EFF5FEB7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86634"/>
      </p:ext>
    </p:extLst>
  </p:cSld>
  <p:clrMapOvr>
    <a:masterClrMapping/>
  </p:clrMapOvr>
  <p:transition>
    <p:newsfla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7F4C3-70FF-42C2-872D-8630108C1E14}" type="datetime4">
              <a:rPr/>
              <a:pPr>
                <a:defRPr/>
              </a:pPr>
              <a:t>August 1, 2012</a:t>
            </a:fld>
            <a:endParaRPr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02D63-A23B-4FFB-B478-0ACDDCEB028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9250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619994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D65E2-83AD-4477-8531-D786926F333B}" type="datetime4">
              <a:rPr/>
              <a:pPr>
                <a:defRPr/>
              </a:pPr>
              <a:t>August 1, 2012</a:t>
            </a:fld>
            <a:endParaRPr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92869-7E1E-4767-9D19-77F6F0A48E8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71093"/>
      </p:ext>
    </p:extLst>
  </p:cSld>
  <p:clrMapOvr>
    <a:masterClrMapping/>
  </p:clrMapOvr>
  <p:transition>
    <p:newsfla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40807-0B17-4021-BA55-D841E82E168C}" type="datetime4">
              <a:rPr/>
              <a:pPr>
                <a:defRPr/>
              </a:pPr>
              <a:t>August 1, 2012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3FC8-B57C-456A-AA94-69D11234F4F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52915"/>
      </p:ext>
    </p:extLst>
  </p:cSld>
  <p:clrMapOvr>
    <a:masterClrMapping/>
  </p:clrMapOvr>
  <p:transition>
    <p:newsfla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D8D74-FC9F-4780-B0A8-F275524F86A8}" type="datetime4">
              <a:rPr/>
              <a:pPr>
                <a:defRPr/>
              </a:pPr>
              <a:t>August 1, 2012</a:t>
            </a:fld>
            <a:endParaRPr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BB000-385E-4CD9-99FE-BC6A335089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73529"/>
      </p:ext>
    </p:extLst>
  </p:cSld>
  <p:clrMapOvr>
    <a:masterClrMapping/>
  </p:clrMapOvr>
  <p:transition>
    <p:newsfla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9899D-0F0C-46F2-A7F4-6C37A9657FB1}" type="datetime4">
              <a:rPr/>
              <a:pPr>
                <a:defRPr/>
              </a:pPr>
              <a:t>August 1, 2012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6D2B7-FA6E-4467-82A5-1165EE4766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68751"/>
      </p:ext>
    </p:extLst>
  </p:cSld>
  <p:clrMapOvr>
    <a:masterClrMapping/>
  </p:clrMapOvr>
  <p:transition>
    <p:newsfla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3D6E-B353-4F54-B738-09A943468376}" type="datetime4">
              <a:rPr/>
              <a:pPr>
                <a:defRPr/>
              </a:pPr>
              <a:t>August 1, 2012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0CC7E-7757-4C16-99BA-6C19C0067D8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49934"/>
      </p:ext>
    </p:extLst>
  </p:cSld>
  <p:clrMapOvr>
    <a:masterClrMapping/>
  </p:clrMapOvr>
  <p:transition>
    <p:newsfla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7207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28775"/>
            <a:ext cx="8229600" cy="4497388"/>
          </a:xfrm>
        </p:spPr>
        <p:txBody>
          <a:bodyPr/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4244307304"/>
      </p:ext>
    </p:extLst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6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30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36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131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135910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85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00"/>
            </a:gs>
            <a:gs pos="100000">
              <a:srgbClr val="8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G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0" y="1752600"/>
            <a:ext cx="271621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18487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pic>
        <p:nvPicPr>
          <p:cNvPr id="6148" name="Picture 4" descr="0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91440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17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FE13E6-CFAD-40BA-B752-3DEC206422B0}" type="datetime4">
              <a:rPr/>
              <a:pPr>
                <a:defRPr/>
              </a:pPr>
              <a:t>August 1, 2012</a:t>
            </a:fld>
            <a:endParaRPr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369F87AA-7F7A-49DA-8941-6427653B81E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 smtClean="0"/>
              <a:t>Game Design for </a:t>
            </a:r>
            <a:r>
              <a:rPr lang="pt-BR" sz="4000" dirty="0" err="1" smtClean="0"/>
              <a:t>Advergames</a:t>
            </a:r>
            <a:endParaRPr lang="pt-BR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203575"/>
            <a:ext cx="3886200" cy="18256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Professor:  Yves J. Albuquerque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E-mail: yves.albuquerque@gmail.om</a:t>
            </a:r>
            <a:endParaRPr lang="pt-BR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Jogar pelo prazer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37075"/>
          </a:xfrm>
        </p:spPr>
        <p:txBody>
          <a:bodyPr/>
          <a:lstStyle/>
          <a:p>
            <a:pPr eaLnBrk="1" hangingPunct="1"/>
            <a:r>
              <a:rPr lang="pt-BR" smtClean="0"/>
              <a:t>Prazeres autotélicos</a:t>
            </a:r>
          </a:p>
          <a:p>
            <a:pPr lvl="1" eaLnBrk="1" hangingPunct="1"/>
            <a:r>
              <a:rPr lang="pt-BR" smtClean="0"/>
              <a:t>Transitivo</a:t>
            </a:r>
          </a:p>
          <a:p>
            <a:pPr lvl="1" eaLnBrk="1" hangingPunct="1"/>
            <a:r>
              <a:rPr lang="pt-BR" smtClean="0"/>
              <a:t>Intransitivo</a:t>
            </a:r>
          </a:p>
          <a:p>
            <a:pPr eaLnBrk="1" hangingPunct="1"/>
            <a:r>
              <a:rPr lang="pt-BR" smtClean="0"/>
              <a:t>Dupla sedução</a:t>
            </a:r>
          </a:p>
        </p:txBody>
      </p:sp>
    </p:spTree>
    <p:extLst>
      <p:ext uri="{BB962C8B-B14F-4D97-AF65-F5344CB8AC3E}">
        <p14:creationId xmlns:p14="http://schemas.microsoft.com/office/powerpoint/2010/main" val="418503877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err="1" smtClean="0"/>
              <a:t>Advergame</a:t>
            </a:r>
            <a:r>
              <a:rPr lang="pt-BR" sz="4000" dirty="0" smtClean="0"/>
              <a:t> - Definições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37075"/>
          </a:xfrm>
        </p:spPr>
        <p:txBody>
          <a:bodyPr/>
          <a:lstStyle/>
          <a:p>
            <a:pPr eaLnBrk="1" hangingPunct="1"/>
            <a:r>
              <a:rPr lang="en-US" dirty="0" err="1"/>
              <a:t>Advergaming</a:t>
            </a:r>
            <a:r>
              <a:rPr lang="en-US" dirty="0"/>
              <a:t> </a:t>
            </a:r>
            <a:r>
              <a:rPr lang="en-US" dirty="0" smtClean="0"/>
              <a:t>é o </a:t>
            </a:r>
            <a:r>
              <a:rPr lang="en-US" dirty="0" err="1" smtClean="0"/>
              <a:t>uso</a:t>
            </a:r>
            <a:r>
              <a:rPr lang="en-US" dirty="0" smtClean="0"/>
              <a:t> de </a:t>
            </a:r>
            <a:r>
              <a:rPr lang="en-US" dirty="0" err="1" smtClean="0"/>
              <a:t>Jogos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promoção</a:t>
            </a:r>
            <a:r>
              <a:rPr lang="en-US" dirty="0" smtClean="0"/>
              <a:t> de </a:t>
            </a:r>
            <a:r>
              <a:rPr lang="en-US" dirty="0" err="1" smtClean="0"/>
              <a:t>produtos</a:t>
            </a:r>
            <a:r>
              <a:rPr lang="en-US" dirty="0" smtClean="0"/>
              <a:t>, </a:t>
            </a:r>
            <a:r>
              <a:rPr lang="en-US" dirty="0" err="1" smtClean="0"/>
              <a:t>organizações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ponto</a:t>
            </a:r>
            <a:r>
              <a:rPr lang="en-US" dirty="0" smtClean="0"/>
              <a:t> de vista.</a:t>
            </a:r>
          </a:p>
          <a:p>
            <a:pPr marL="6985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pt-BR" dirty="0"/>
              <a:t>Um jogo que, de alguma </a:t>
            </a:r>
            <a:r>
              <a:rPr lang="pt-BR" dirty="0" smtClean="0"/>
              <a:t>forma, </a:t>
            </a:r>
            <a:r>
              <a:rPr lang="pt-BR" dirty="0"/>
              <a:t>contém uma propaganda para um produto, serviço ou empresa</a:t>
            </a:r>
            <a:r>
              <a:rPr lang="pt-BR" dirty="0" smtClean="0"/>
              <a:t>.</a:t>
            </a:r>
          </a:p>
          <a:p>
            <a:pPr marL="69850" indent="0" eaLnBrk="1" hangingPunct="1">
              <a:buNone/>
            </a:pPr>
            <a:endParaRPr lang="pt-BR" dirty="0" smtClean="0"/>
          </a:p>
          <a:p>
            <a:pPr eaLnBrk="1" hangingPunct="1"/>
            <a:r>
              <a:rPr lang="en-US" dirty="0" smtClean="0"/>
              <a:t>O </a:t>
            </a:r>
            <a:r>
              <a:rPr lang="en-US" dirty="0" err="1" smtClean="0"/>
              <a:t>Advergame</a:t>
            </a:r>
            <a:r>
              <a:rPr lang="en-US" dirty="0" smtClean="0"/>
              <a:t> é um Jogo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promoção</a:t>
            </a:r>
            <a:r>
              <a:rPr lang="en-US" dirty="0" smtClean="0"/>
              <a:t>. O </a:t>
            </a:r>
            <a:r>
              <a:rPr lang="en-US" dirty="0" err="1" smtClean="0"/>
              <a:t>princípio</a:t>
            </a:r>
            <a:r>
              <a:rPr lang="en-US" dirty="0" smtClean="0"/>
              <a:t> </a:t>
            </a:r>
            <a:r>
              <a:rPr lang="en-US" dirty="0" err="1" smtClean="0"/>
              <a:t>básico</a:t>
            </a:r>
            <a:r>
              <a:rPr lang="en-US" dirty="0" smtClean="0"/>
              <a:t> de um </a:t>
            </a:r>
            <a:r>
              <a:rPr lang="en-US" dirty="0" err="1" smtClean="0"/>
              <a:t>advergame</a:t>
            </a:r>
            <a:r>
              <a:rPr lang="en-US" dirty="0" smtClean="0"/>
              <a:t> é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esperando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clientes</a:t>
            </a:r>
            <a:r>
              <a:rPr lang="en-US" dirty="0" smtClean="0"/>
              <a:t> </a:t>
            </a:r>
            <a:r>
              <a:rPr lang="en-US" dirty="0" err="1" smtClean="0"/>
              <a:t>recebam</a:t>
            </a:r>
            <a:r>
              <a:rPr lang="en-US" dirty="0" smtClean="0"/>
              <a:t> a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enquanto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jogando</a:t>
            </a:r>
            <a:r>
              <a:rPr lang="en-US" dirty="0" smtClean="0"/>
              <a:t>.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estratégia</a:t>
            </a:r>
            <a:r>
              <a:rPr lang="en-US" dirty="0" smtClean="0"/>
              <a:t> </a:t>
            </a:r>
            <a:r>
              <a:rPr lang="en-US" dirty="0" err="1" smtClean="0"/>
              <a:t>basea</a:t>
            </a:r>
            <a:r>
              <a:rPr lang="en-US" dirty="0" smtClean="0"/>
              <a:t>-se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crença</a:t>
            </a:r>
            <a:r>
              <a:rPr lang="en-US" dirty="0" smtClean="0"/>
              <a:t> de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cliente</a:t>
            </a:r>
            <a:r>
              <a:rPr lang="en-US" dirty="0" smtClean="0"/>
              <a:t> </a:t>
            </a:r>
            <a:r>
              <a:rPr lang="en-US" dirty="0" err="1" smtClean="0"/>
              <a:t>estará</a:t>
            </a:r>
            <a:r>
              <a:rPr lang="en-US" dirty="0" smtClean="0"/>
              <a:t> se </a:t>
            </a:r>
            <a:r>
              <a:rPr lang="en-US" dirty="0" err="1" smtClean="0"/>
              <a:t>divertindo</a:t>
            </a:r>
            <a:r>
              <a:rPr lang="en-US" dirty="0" smtClean="0"/>
              <a:t> </a:t>
            </a:r>
            <a:r>
              <a:rPr lang="en-US" dirty="0" err="1" smtClean="0"/>
              <a:t>enquando</a:t>
            </a:r>
            <a:r>
              <a:rPr lang="en-US" dirty="0" smtClean="0"/>
              <a:t> </a:t>
            </a:r>
            <a:r>
              <a:rPr lang="en-US" dirty="0" err="1" smtClean="0"/>
              <a:t>joga</a:t>
            </a:r>
            <a:r>
              <a:rPr lang="en-US" dirty="0" smtClean="0"/>
              <a:t> e </a:t>
            </a:r>
            <a:r>
              <a:rPr lang="en-US" dirty="0" err="1" smtClean="0"/>
              <a:t>irá</a:t>
            </a:r>
            <a:r>
              <a:rPr lang="en-US" dirty="0" smtClean="0"/>
              <a:t> </a:t>
            </a:r>
            <a:r>
              <a:rPr lang="en-US" dirty="0" err="1" smtClean="0"/>
              <a:t>naturalmente</a:t>
            </a:r>
            <a:r>
              <a:rPr lang="en-US" dirty="0" smtClean="0"/>
              <a:t> </a:t>
            </a:r>
            <a:r>
              <a:rPr lang="en-US" dirty="0" err="1" smtClean="0"/>
              <a:t>prestar</a:t>
            </a:r>
            <a:r>
              <a:rPr lang="en-US" dirty="0" smtClean="0"/>
              <a:t> </a:t>
            </a:r>
            <a:r>
              <a:rPr lang="en-US" dirty="0" err="1" smtClean="0"/>
              <a:t>atenção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informação</a:t>
            </a:r>
            <a:r>
              <a:rPr lang="en-US" dirty="0" smtClean="0"/>
              <a:t> </a:t>
            </a:r>
            <a:r>
              <a:rPr lang="en-US" dirty="0" err="1" smtClean="0"/>
              <a:t>promocional</a:t>
            </a:r>
            <a:r>
              <a:rPr lang="en-US" dirty="0" smtClean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5180412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err="1" smtClean="0"/>
              <a:t>Advergame</a:t>
            </a:r>
            <a:r>
              <a:rPr lang="pt-BR" sz="4000" dirty="0" smtClean="0"/>
              <a:t> – Por que?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537075"/>
          </a:xfrm>
        </p:spPr>
        <p:txBody>
          <a:bodyPr/>
          <a:lstStyle/>
          <a:p>
            <a:pPr eaLnBrk="1" hangingPunct="1"/>
            <a:r>
              <a:rPr lang="en-US" dirty="0" smtClean="0"/>
              <a:t>Tempo de </a:t>
            </a:r>
            <a:r>
              <a:rPr lang="en-US" dirty="0" err="1" smtClean="0"/>
              <a:t>exposição</a:t>
            </a:r>
            <a:r>
              <a:rPr lang="en-US" dirty="0" smtClean="0"/>
              <a:t> (5~30min)</a:t>
            </a:r>
          </a:p>
          <a:p>
            <a:pPr eaLnBrk="1" hangingPunct="1"/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rejeição</a:t>
            </a:r>
            <a:r>
              <a:rPr lang="en-US" dirty="0" smtClean="0"/>
              <a:t> (82% </a:t>
            </a:r>
            <a:r>
              <a:rPr lang="en-US" dirty="0" err="1" smtClean="0"/>
              <a:t>não</a:t>
            </a:r>
            <a:r>
              <a:rPr lang="en-US" dirty="0" smtClean="0"/>
              <a:t> se </a:t>
            </a:r>
            <a:r>
              <a:rPr lang="en-US" dirty="0" err="1" smtClean="0"/>
              <a:t>incomodam</a:t>
            </a:r>
            <a:r>
              <a:rPr lang="en-US" dirty="0" smtClean="0"/>
              <a:t>. 70% </a:t>
            </a:r>
            <a:r>
              <a:rPr lang="en-US" dirty="0" err="1" smtClean="0"/>
              <a:t>sentem</a:t>
            </a:r>
            <a:r>
              <a:rPr lang="en-US" dirty="0" smtClean="0"/>
              <a:t>-se </a:t>
            </a:r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 a </a:t>
            </a:r>
            <a:r>
              <a:rPr lang="en-US" dirty="0" err="1" smtClean="0"/>
              <a:t>marca</a:t>
            </a:r>
            <a:r>
              <a:rPr lang="en-US" dirty="0" smtClean="0"/>
              <a:t>. 60% </a:t>
            </a:r>
            <a:r>
              <a:rPr lang="en-US" dirty="0" err="1" smtClean="0"/>
              <a:t>Considera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Jogo </a:t>
            </a:r>
            <a:r>
              <a:rPr lang="en-US" dirty="0" err="1" smtClean="0"/>
              <a:t>fica</a:t>
            </a:r>
            <a:r>
              <a:rPr lang="en-US" dirty="0" smtClean="0"/>
              <a:t> </a:t>
            </a:r>
            <a:r>
              <a:rPr lang="en-US" dirty="0" err="1" smtClean="0"/>
              <a:t>melhor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617142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czerwinski.files.wordpress.com/2007/08/spri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805518"/>
            <a:ext cx="2022004" cy="15740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4000" dirty="0" smtClean="0"/>
              <a:t>Níveis de Mensagem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3888457"/>
          </a:xfrm>
        </p:spPr>
        <p:txBody>
          <a:bodyPr/>
          <a:lstStyle/>
          <a:p>
            <a:pPr eaLnBrk="1" hangingPunct="1"/>
            <a:r>
              <a:rPr lang="pt-BR" sz="1400" dirty="0" smtClean="0"/>
              <a:t>Integração Associativa: neste </a:t>
            </a:r>
            <a:r>
              <a:rPr lang="pt-BR" sz="1400" dirty="0"/>
              <a:t>nível, mais fraco e semelhante à publicidade convencional, a marca é levemente associada ao estilo ou atividade proposta em um jogo já existente. O uso de placas de patrocínio, outdoors, e logomarcas pelo cenário do game, replicando a propaganda do mundo real, são exemplos deste nível. Um bom exemplo desse estilo de interação é o espaço publicitário dinâmico - conectado  online ao o jogo  </a:t>
            </a:r>
            <a:r>
              <a:rPr lang="pt-BR" sz="1400" dirty="0" err="1"/>
              <a:t>Splinter</a:t>
            </a:r>
            <a:r>
              <a:rPr lang="pt-BR" sz="1400" dirty="0"/>
              <a:t> </a:t>
            </a:r>
            <a:r>
              <a:rPr lang="pt-BR" sz="1400" dirty="0" err="1"/>
              <a:t>Cell</a:t>
            </a:r>
            <a:r>
              <a:rPr lang="pt-BR" sz="1400" dirty="0"/>
              <a:t> permite que anunciantes comprem espaços para divulgação de seus produtos.</a:t>
            </a:r>
            <a:endParaRPr lang="pt-BR" sz="1400" dirty="0" smtClean="0"/>
          </a:p>
          <a:p>
            <a:pPr lvl="1" eaLnBrk="1" hangingPunct="1"/>
            <a:r>
              <a:rPr lang="pt-BR" sz="1100" dirty="0" err="1" smtClean="0"/>
              <a:t>Íntegração</a:t>
            </a:r>
            <a:r>
              <a:rPr lang="pt-BR" sz="1100" dirty="0" smtClean="0"/>
              <a:t>: Baixa</a:t>
            </a:r>
          </a:p>
          <a:p>
            <a:pPr lvl="1" eaLnBrk="1" hangingPunct="1"/>
            <a:r>
              <a:rPr lang="en-US" sz="1100" dirty="0" err="1" smtClean="0"/>
              <a:t>Custo</a:t>
            </a:r>
            <a:r>
              <a:rPr lang="en-US" sz="1100" dirty="0" smtClean="0"/>
              <a:t>: </a:t>
            </a:r>
            <a:r>
              <a:rPr lang="en-US" sz="1100" dirty="0" err="1" smtClean="0"/>
              <a:t>Baixo</a:t>
            </a:r>
            <a:endParaRPr lang="pt-BR" sz="1100" dirty="0" smtClean="0"/>
          </a:p>
        </p:txBody>
      </p:sp>
      <p:pic>
        <p:nvPicPr>
          <p:cNvPr id="1026" name="Picture 2" descr="http://www.blogcdn.com/www.joystiq.com/media/2007/08/scda-300-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32700"/>
            <a:ext cx="2127207" cy="1594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amversionone.files.wordpress.com/2010/04/img00319-20100418-225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89040"/>
            <a:ext cx="1990528" cy="14928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36615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4000" dirty="0" smtClean="0"/>
              <a:t>Níveis de Mensagem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3888457"/>
          </a:xfrm>
        </p:spPr>
        <p:txBody>
          <a:bodyPr/>
          <a:lstStyle/>
          <a:p>
            <a:pPr eaLnBrk="1" hangingPunct="1"/>
            <a:r>
              <a:rPr lang="en-US" sz="1400" dirty="0" err="1" smtClean="0"/>
              <a:t>Integração</a:t>
            </a:r>
            <a:r>
              <a:rPr lang="en-US" sz="1400" dirty="0" smtClean="0"/>
              <a:t> </a:t>
            </a:r>
            <a:r>
              <a:rPr lang="en-US" sz="1400" dirty="0" err="1" smtClean="0"/>
              <a:t>Ilustrativa</a:t>
            </a:r>
            <a:r>
              <a:rPr lang="en-US" sz="1400" dirty="0" smtClean="0"/>
              <a:t>: </a:t>
            </a:r>
            <a:r>
              <a:rPr lang="pt-BR" sz="1400" dirty="0" smtClean="0"/>
              <a:t>No </a:t>
            </a:r>
            <a:r>
              <a:rPr lang="pt-BR" sz="1400" dirty="0"/>
              <a:t>segundo nível, mais forte que o primeiro, a marca é fortemente associada ao jogo, seja por itens patrocinados dentro do ambiente virtual ou promoções da empresa para os jogadores, por exemplo. Neste caso, a marca não é apenas vista, mas também passa a interagir com o jogador, como parte atuante do jogo. Um forte exemplo deste segundo nível de mensagem publicitária é encontrado no </a:t>
            </a:r>
            <a:r>
              <a:rPr lang="pt-BR" sz="1400" dirty="0" err="1" smtClean="0"/>
              <a:t>metaverso</a:t>
            </a:r>
            <a:r>
              <a:rPr lang="pt-BR" sz="1400" dirty="0" smtClean="0"/>
              <a:t> </a:t>
            </a:r>
            <a:r>
              <a:rPr lang="pt-BR" sz="1400" dirty="0" err="1" smtClean="0"/>
              <a:t>Second</a:t>
            </a:r>
            <a:r>
              <a:rPr lang="pt-BR" sz="1400" dirty="0" smtClean="0"/>
              <a:t> </a:t>
            </a:r>
            <a:r>
              <a:rPr lang="pt-BR" sz="1400" dirty="0"/>
              <a:t>Life:  é possível comprar e interagir com produtos </a:t>
            </a:r>
            <a:r>
              <a:rPr lang="pt-BR" sz="1400" dirty="0" smtClean="0"/>
              <a:t>existentes.</a:t>
            </a:r>
          </a:p>
          <a:p>
            <a:pPr lvl="1" eaLnBrk="1" hangingPunct="1"/>
            <a:r>
              <a:rPr lang="en-US" sz="1000" dirty="0" err="1" smtClean="0"/>
              <a:t>Integração</a:t>
            </a:r>
            <a:r>
              <a:rPr lang="en-US" sz="1000" dirty="0" smtClean="0"/>
              <a:t>: </a:t>
            </a:r>
            <a:r>
              <a:rPr lang="en-US" sz="1000" dirty="0" err="1" smtClean="0"/>
              <a:t>Média</a:t>
            </a:r>
            <a:endParaRPr lang="pt-BR" sz="1000" dirty="0" smtClean="0"/>
          </a:p>
          <a:p>
            <a:pPr lvl="1" eaLnBrk="1" hangingPunct="1"/>
            <a:r>
              <a:rPr lang="en-US" sz="1100" dirty="0" err="1" smtClean="0"/>
              <a:t>Custo</a:t>
            </a:r>
            <a:r>
              <a:rPr lang="en-US" sz="1100" dirty="0" smtClean="0"/>
              <a:t>: </a:t>
            </a:r>
            <a:r>
              <a:rPr lang="en-US" sz="1100" dirty="0" err="1" smtClean="0"/>
              <a:t>Médio</a:t>
            </a:r>
            <a:endParaRPr lang="en-US" sz="1100" dirty="0" smtClean="0"/>
          </a:p>
        </p:txBody>
      </p:sp>
      <p:pic>
        <p:nvPicPr>
          <p:cNvPr id="2050" name="Picture 2" descr="http://virtuallyblind.com/images/coke_second_li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690293"/>
            <a:ext cx="2381250" cy="15144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d1ij7zv8zivhs3.cloudfront.net/assets/5120640/lightbox/nike%20shoes_001.jpg?13297304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953" y="3977041"/>
            <a:ext cx="2362898" cy="16337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d27fcql9yjk2c0.cloudfront.net/assets/2463169/lightbox/1980s%20EarringsAD.jpg?128916105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195" y="3079648"/>
            <a:ext cx="2419028" cy="1693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13214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4000" dirty="0" smtClean="0"/>
              <a:t>Níveis de Mensagem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3888457"/>
          </a:xfrm>
        </p:spPr>
        <p:txBody>
          <a:bodyPr/>
          <a:lstStyle/>
          <a:p>
            <a:pPr eaLnBrk="1" hangingPunct="1"/>
            <a:r>
              <a:rPr lang="en-US" sz="1400" dirty="0" err="1" smtClean="0"/>
              <a:t>Integração</a:t>
            </a:r>
            <a:r>
              <a:rPr lang="en-US" sz="1400" dirty="0" smtClean="0"/>
              <a:t> </a:t>
            </a:r>
            <a:r>
              <a:rPr lang="en-US" sz="1400" dirty="0" err="1" smtClean="0"/>
              <a:t>Demonstrativa</a:t>
            </a:r>
            <a:r>
              <a:rPr lang="en-US" sz="1400" dirty="0" smtClean="0"/>
              <a:t>: </a:t>
            </a:r>
            <a:r>
              <a:rPr lang="pt-BR" sz="1400" dirty="0"/>
              <a:t>É o nível mais interativo possível, onde a marca faz parte integral do jogo, interagindo com o </a:t>
            </a:r>
            <a:r>
              <a:rPr lang="pt-BR" sz="1400" dirty="0" smtClean="0"/>
              <a:t>consumidor </a:t>
            </a:r>
            <a:r>
              <a:rPr lang="pt-BR" sz="1400" dirty="0"/>
              <a:t>de modo direto, com sua própria linguagem persuasiva. Neste modelo os produtos e serviços da marcas podem ser testados em ambiente virtual e os conceitos que a marca deseja passar são parte clara da mecânica do jogo. Um exemplo interessante é o  game criado pela FIAT, por ocasião do </a:t>
            </a:r>
            <a:r>
              <a:rPr lang="pt-BR" sz="1400" dirty="0" smtClean="0"/>
              <a:t>lançamento </a:t>
            </a:r>
            <a:r>
              <a:rPr lang="pt-BR" sz="1400" dirty="0"/>
              <a:t>do FIAT STILO, em 2008, no qual é possível fazer um </a:t>
            </a:r>
            <a:r>
              <a:rPr lang="pt-BR" sz="1400" dirty="0" err="1"/>
              <a:t>test</a:t>
            </a:r>
            <a:r>
              <a:rPr lang="pt-BR" sz="1400" dirty="0"/>
              <a:t>-drive virtual</a:t>
            </a:r>
            <a:r>
              <a:rPr lang="pt-BR" sz="1400" dirty="0" smtClean="0"/>
              <a:t>.</a:t>
            </a:r>
          </a:p>
          <a:p>
            <a:pPr lvl="1" eaLnBrk="1" hangingPunct="1"/>
            <a:r>
              <a:rPr lang="en-US" sz="1000" dirty="0" err="1" smtClean="0"/>
              <a:t>Integração</a:t>
            </a:r>
            <a:r>
              <a:rPr lang="en-US" sz="1000" dirty="0" smtClean="0"/>
              <a:t>: Alta</a:t>
            </a:r>
          </a:p>
          <a:p>
            <a:pPr lvl="1" eaLnBrk="1" hangingPunct="1"/>
            <a:r>
              <a:rPr lang="en-US" sz="1000" dirty="0" err="1" smtClean="0"/>
              <a:t>Custo</a:t>
            </a:r>
            <a:r>
              <a:rPr lang="en-US" sz="1000" dirty="0" smtClean="0"/>
              <a:t>: Alto</a:t>
            </a:r>
            <a:endParaRPr lang="pt-BR" sz="1000" dirty="0" smtClean="0"/>
          </a:p>
        </p:txBody>
      </p:sp>
      <p:pic>
        <p:nvPicPr>
          <p:cNvPr id="3074" name="Picture 2" descr="http://i.ytimg.com/vi/LjHmzZ2Vmts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93096"/>
            <a:ext cx="2411760" cy="18088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uploadimages4free.com/upload/big/flash_game_got_milk_first_episode-90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277" y="3600535"/>
            <a:ext cx="2505894" cy="17404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viralblog.com/wp-content/uploads/2008/01/fiatpandarac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579" y="2929442"/>
            <a:ext cx="2795042" cy="1711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31974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4000" dirty="0" smtClean="0"/>
              <a:t>Padrões de Propaganda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3888457"/>
          </a:xfrm>
        </p:spPr>
        <p:txBody>
          <a:bodyPr/>
          <a:lstStyle/>
          <a:p>
            <a:pPr eaLnBrk="1" hangingPunct="1"/>
            <a:r>
              <a:rPr lang="pt-BR" sz="1400" dirty="0" err="1"/>
              <a:t>Dynamic</a:t>
            </a:r>
            <a:r>
              <a:rPr lang="pt-BR" sz="1400" dirty="0"/>
              <a:t> </a:t>
            </a:r>
            <a:r>
              <a:rPr lang="pt-BR" sz="1400" dirty="0" err="1"/>
              <a:t>in-game</a:t>
            </a:r>
            <a:r>
              <a:rPr lang="pt-BR" sz="1400" dirty="0"/>
              <a:t>: ocorre quando elementos </a:t>
            </a:r>
            <a:r>
              <a:rPr lang="pt-BR" sz="1400" dirty="0" smtClean="0"/>
              <a:t>publicitários </a:t>
            </a:r>
            <a:r>
              <a:rPr lang="pt-BR" sz="1400" dirty="0"/>
              <a:t>conectados à um jogo que podem </a:t>
            </a:r>
            <a:r>
              <a:rPr lang="pt-BR" sz="1400" dirty="0" smtClean="0"/>
              <a:t>ser dinamicamente alterados conforme o local</a:t>
            </a:r>
            <a:r>
              <a:rPr lang="pt-BR" sz="1400" dirty="0"/>
              <a:t>, dia da semana e hora do dia (máquinas </a:t>
            </a:r>
            <a:r>
              <a:rPr lang="pt-BR" sz="1400" dirty="0" smtClean="0"/>
              <a:t>de </a:t>
            </a:r>
            <a:r>
              <a:rPr lang="pt-BR" sz="1400" dirty="0" err="1"/>
              <a:t>auto-venda</a:t>
            </a:r>
            <a:r>
              <a:rPr lang="pt-BR" sz="1400" dirty="0"/>
              <a:t>, placas e pôsteres) </a:t>
            </a:r>
          </a:p>
          <a:p>
            <a:pPr eaLnBrk="1" hangingPunct="1"/>
            <a:r>
              <a:rPr lang="pt-BR" sz="1400" dirty="0" smtClean="0"/>
              <a:t>Game </a:t>
            </a:r>
            <a:r>
              <a:rPr lang="pt-BR" sz="1400" dirty="0" err="1"/>
              <a:t>skinning</a:t>
            </a:r>
            <a:r>
              <a:rPr lang="pt-BR" sz="1400" dirty="0"/>
              <a:t>: inclusão de patrocínio dos </a:t>
            </a:r>
            <a:r>
              <a:rPr lang="pt-BR" sz="1400" dirty="0" smtClean="0"/>
              <a:t> “</a:t>
            </a:r>
            <a:r>
              <a:rPr lang="pt-BR" sz="1400" dirty="0"/>
              <a:t>espaços publicitários” dentro do jogo e/ou </a:t>
            </a:r>
            <a:r>
              <a:rPr lang="pt-BR" sz="1400" dirty="0" smtClean="0"/>
              <a:t>qualquer </a:t>
            </a:r>
            <a:r>
              <a:rPr lang="pt-BR" sz="1400" dirty="0"/>
              <a:t>integração de uma marca dentro do </a:t>
            </a:r>
            <a:r>
              <a:rPr lang="pt-BR" sz="1400" dirty="0" smtClean="0"/>
              <a:t>próprio </a:t>
            </a:r>
            <a:r>
              <a:rPr lang="pt-BR" sz="1400" dirty="0"/>
              <a:t>jogo. </a:t>
            </a:r>
          </a:p>
          <a:p>
            <a:pPr eaLnBrk="1" hangingPunct="1"/>
            <a:r>
              <a:rPr lang="pt-BR" sz="1400" dirty="0" smtClean="0"/>
              <a:t>Post-game</a:t>
            </a:r>
            <a:r>
              <a:rPr lang="pt-BR" sz="1400" dirty="0"/>
              <a:t>: propaganda apresentada depois da </a:t>
            </a:r>
            <a:r>
              <a:rPr lang="pt-BR" sz="1400" dirty="0" smtClean="0"/>
              <a:t>conclusão </a:t>
            </a:r>
            <a:r>
              <a:rPr lang="pt-BR" sz="1400" dirty="0"/>
              <a:t>de um jogo </a:t>
            </a:r>
            <a:endParaRPr lang="pt-BR" sz="1400" dirty="0" smtClean="0"/>
          </a:p>
          <a:p>
            <a:pPr eaLnBrk="1" hangingPunct="1"/>
            <a:r>
              <a:rPr lang="pt-BR" sz="1400" dirty="0" err="1" smtClean="0"/>
              <a:t>Pre-game</a:t>
            </a:r>
            <a:r>
              <a:rPr lang="pt-BR" sz="1400" dirty="0" smtClean="0"/>
              <a:t>: Propaganda apresentada antes do início </a:t>
            </a:r>
            <a:r>
              <a:rPr lang="pt-BR" sz="1400" dirty="0"/>
              <a:t>do jogo ou enquanto este está </a:t>
            </a:r>
            <a:r>
              <a:rPr lang="pt-BR" sz="1400" dirty="0" smtClean="0"/>
              <a:t>carregando</a:t>
            </a:r>
            <a:r>
              <a:rPr lang="pt-BR" sz="1400" dirty="0"/>
              <a:t>. </a:t>
            </a:r>
          </a:p>
          <a:p>
            <a:pPr eaLnBrk="1" hangingPunct="1"/>
            <a:r>
              <a:rPr lang="pt-BR" sz="1400" dirty="0" err="1" smtClean="0"/>
              <a:t>Inter-level</a:t>
            </a:r>
            <a:r>
              <a:rPr lang="pt-BR" sz="1400" dirty="0"/>
              <a:t>: </a:t>
            </a:r>
            <a:r>
              <a:rPr lang="pt-BR" sz="1400" dirty="0" smtClean="0"/>
              <a:t>Veiculação </a:t>
            </a:r>
            <a:r>
              <a:rPr lang="pt-BR" sz="1400" dirty="0"/>
              <a:t>de vídeos publicitários </a:t>
            </a:r>
            <a:r>
              <a:rPr lang="pt-BR" sz="1400" dirty="0" smtClean="0"/>
              <a:t>digitais </a:t>
            </a:r>
            <a:r>
              <a:rPr lang="pt-BR" sz="1400" dirty="0"/>
              <a:t>durante os intervalos do jogo: entre os </a:t>
            </a:r>
            <a:r>
              <a:rPr lang="pt-BR" sz="1400" dirty="0" smtClean="0"/>
              <a:t>seus </a:t>
            </a:r>
            <a:r>
              <a:rPr lang="pt-BR" sz="1400" dirty="0"/>
              <a:t>estágios e fases ou entre os turnos do </a:t>
            </a:r>
            <a:r>
              <a:rPr lang="pt-BR" sz="1400" dirty="0" smtClean="0"/>
              <a:t>jogo</a:t>
            </a:r>
            <a:r>
              <a:rPr lang="pt-BR" sz="1400" dirty="0"/>
              <a:t>. </a:t>
            </a:r>
          </a:p>
          <a:p>
            <a:pPr eaLnBrk="1" hangingPunct="1"/>
            <a:r>
              <a:rPr lang="pt-BR" sz="1400" dirty="0" smtClean="0"/>
              <a:t>Patrocínio</a:t>
            </a:r>
            <a:r>
              <a:rPr lang="pt-BR" sz="1400" dirty="0"/>
              <a:t>: </a:t>
            </a:r>
            <a:r>
              <a:rPr lang="pt-BR" sz="1400" dirty="0" smtClean="0"/>
              <a:t>Ocorre </a:t>
            </a:r>
            <a:r>
              <a:rPr lang="pt-BR" sz="1400" dirty="0"/>
              <a:t>quando o patrocinador tem </a:t>
            </a:r>
            <a:r>
              <a:rPr lang="pt-BR" sz="1400" dirty="0" smtClean="0"/>
              <a:t>100</a:t>
            </a:r>
            <a:r>
              <a:rPr lang="pt-BR" sz="1400" dirty="0"/>
              <a:t>% de voz ativa dentro e em volta de um </a:t>
            </a:r>
            <a:r>
              <a:rPr lang="pt-BR" sz="1400" dirty="0" smtClean="0"/>
              <a:t>jogo </a:t>
            </a:r>
            <a:r>
              <a:rPr lang="pt-BR" sz="1400" dirty="0"/>
              <a:t>já existente, como o patrocínio de um </a:t>
            </a:r>
            <a:r>
              <a:rPr lang="pt-BR" sz="1400" dirty="0" smtClean="0"/>
              <a:t>torneio</a:t>
            </a:r>
            <a:r>
              <a:rPr lang="pt-BR" sz="1400" dirty="0"/>
              <a:t>, de uma área (fase) ou sessão daquele </a:t>
            </a:r>
            <a:r>
              <a:rPr lang="pt-BR" sz="1400" dirty="0" smtClean="0"/>
              <a:t>jogo</a:t>
            </a:r>
            <a:r>
              <a:rPr lang="pt-BR" sz="1400" dirty="0"/>
              <a:t>. O anunciante também pode patrocinar o </a:t>
            </a:r>
            <a:r>
              <a:rPr lang="pt-BR" sz="1400" dirty="0" smtClean="0"/>
              <a:t>lançamento </a:t>
            </a:r>
            <a:r>
              <a:rPr lang="pt-BR" sz="1400" dirty="0"/>
              <a:t>de um conteúdo exclusivo </a:t>
            </a:r>
            <a:r>
              <a:rPr lang="pt-BR" sz="1400" dirty="0" smtClean="0"/>
              <a:t>associado </a:t>
            </a:r>
            <a:r>
              <a:rPr lang="pt-BR" sz="1400" dirty="0"/>
              <a:t>a um jogo. </a:t>
            </a:r>
          </a:p>
          <a:p>
            <a:pPr eaLnBrk="1" hangingPunct="1"/>
            <a:r>
              <a:rPr lang="pt-BR" sz="1400" dirty="0" err="1" smtClean="0"/>
              <a:t>Static</a:t>
            </a:r>
            <a:r>
              <a:rPr lang="pt-BR" sz="1400" dirty="0" smtClean="0"/>
              <a:t> </a:t>
            </a:r>
            <a:r>
              <a:rPr lang="pt-BR" sz="1400" dirty="0" err="1"/>
              <a:t>in-game</a:t>
            </a:r>
            <a:r>
              <a:rPr lang="pt-BR" sz="1400" dirty="0"/>
              <a:t>: Elementos publicitários </a:t>
            </a:r>
            <a:r>
              <a:rPr lang="pt-BR" sz="1400" dirty="0" smtClean="0"/>
              <a:t>dentro </a:t>
            </a:r>
            <a:r>
              <a:rPr lang="pt-BR" sz="1400" dirty="0"/>
              <a:t>do jogo que não podem ser alterados. </a:t>
            </a:r>
            <a:r>
              <a:rPr lang="pt-BR" sz="1400" dirty="0" smtClean="0"/>
              <a:t>Esses </a:t>
            </a:r>
            <a:r>
              <a:rPr lang="pt-BR" sz="1400" dirty="0"/>
              <a:t>devem estar contextualizados dentro do </a:t>
            </a:r>
            <a:r>
              <a:rPr lang="pt-BR" sz="1400" dirty="0" smtClean="0"/>
              <a:t>próprio </a:t>
            </a:r>
            <a:r>
              <a:rPr lang="pt-BR" sz="1400" dirty="0"/>
              <a:t>jogo ou em menus, barras de título </a:t>
            </a:r>
            <a:r>
              <a:rPr lang="pt-BR" sz="1400" dirty="0" smtClean="0"/>
              <a:t>etc</a:t>
            </a:r>
            <a:r>
              <a:rPr lang="pt-BR" sz="1400" dirty="0"/>
              <a:t>. Esse tipo de publicidade também pode ser </a:t>
            </a:r>
            <a:r>
              <a:rPr lang="pt-BR" sz="1400" dirty="0" smtClean="0"/>
              <a:t>chamada </a:t>
            </a:r>
            <a:r>
              <a:rPr lang="pt-BR" sz="1400" dirty="0"/>
              <a:t>de propaganda “hard-</a:t>
            </a:r>
            <a:r>
              <a:rPr lang="pt-BR" sz="1400" dirty="0" err="1"/>
              <a:t>coded</a:t>
            </a:r>
            <a:r>
              <a:rPr lang="pt-BR" sz="1400" dirty="0"/>
              <a:t>”.</a:t>
            </a:r>
            <a:endParaRPr lang="pt-BR" sz="1000" dirty="0" smtClean="0"/>
          </a:p>
        </p:txBody>
      </p:sp>
    </p:spTree>
    <p:extLst>
      <p:ext uri="{BB962C8B-B14F-4D97-AF65-F5344CB8AC3E}">
        <p14:creationId xmlns:p14="http://schemas.microsoft.com/office/powerpoint/2010/main" val="339844315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/>
              <a:t>Princípios</a:t>
            </a:r>
            <a:r>
              <a:rPr lang="en-US" sz="4000" dirty="0" smtClean="0"/>
              <a:t> </a:t>
            </a:r>
            <a:r>
              <a:rPr lang="en-US" sz="4000" dirty="0" err="1" smtClean="0"/>
              <a:t>Específicos</a:t>
            </a:r>
            <a:r>
              <a:rPr lang="en-US" sz="4000" dirty="0" smtClean="0"/>
              <a:t> e </a:t>
            </a:r>
            <a:r>
              <a:rPr lang="en-US" sz="4000" dirty="0" err="1" smtClean="0"/>
              <a:t>Questões</a:t>
            </a:r>
            <a:r>
              <a:rPr lang="en-US" sz="4000" dirty="0" smtClean="0"/>
              <a:t> </a:t>
            </a:r>
            <a:r>
              <a:rPr lang="en-US" sz="4000" dirty="0" err="1" smtClean="0"/>
              <a:t>técnicas</a:t>
            </a:r>
            <a:endParaRPr lang="pt-BR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3888457"/>
          </a:xfrm>
        </p:spPr>
        <p:txBody>
          <a:bodyPr/>
          <a:lstStyle/>
          <a:p>
            <a:pPr eaLnBrk="1" hangingPunct="1"/>
            <a:r>
              <a:rPr lang="en-US" sz="1400" dirty="0" err="1" smtClean="0"/>
              <a:t>Atrair</a:t>
            </a:r>
            <a:r>
              <a:rPr lang="en-US" sz="1400" dirty="0" smtClean="0"/>
              <a:t> </a:t>
            </a:r>
            <a:r>
              <a:rPr lang="en-US" sz="1400" dirty="0" err="1" smtClean="0"/>
              <a:t>audiência</a:t>
            </a:r>
            <a:endParaRPr lang="en-US" sz="1400" dirty="0" smtClean="0"/>
          </a:p>
          <a:p>
            <a:pPr eaLnBrk="1" hangingPunct="1"/>
            <a:r>
              <a:rPr lang="en-US" sz="1400" dirty="0" err="1" smtClean="0"/>
              <a:t>Mensagem</a:t>
            </a:r>
            <a:r>
              <a:rPr lang="en-US" sz="1400" dirty="0" smtClean="0"/>
              <a:t> </a:t>
            </a:r>
            <a:r>
              <a:rPr lang="en-US" sz="1400" dirty="0" err="1" smtClean="0"/>
              <a:t>não</a:t>
            </a:r>
            <a:r>
              <a:rPr lang="en-US" sz="1400" dirty="0" smtClean="0"/>
              <a:t> </a:t>
            </a:r>
            <a:r>
              <a:rPr lang="en-US" sz="1400" dirty="0" err="1" smtClean="0"/>
              <a:t>intrusiva</a:t>
            </a:r>
            <a:endParaRPr lang="en-US" sz="1400" dirty="0" smtClean="0"/>
          </a:p>
          <a:p>
            <a:pPr eaLnBrk="1" hangingPunct="1"/>
            <a:r>
              <a:rPr lang="en-US" sz="1400" dirty="0" err="1" smtClean="0"/>
              <a:t>Mensurações</a:t>
            </a:r>
            <a:r>
              <a:rPr lang="en-US" sz="1400" dirty="0" smtClean="0"/>
              <a:t> de </a:t>
            </a:r>
            <a:r>
              <a:rPr lang="en-US" sz="1400" dirty="0" err="1" smtClean="0"/>
              <a:t>público</a:t>
            </a:r>
            <a:endParaRPr lang="en-US" sz="1400" dirty="0" smtClean="0"/>
          </a:p>
          <a:p>
            <a:pPr eaLnBrk="1" hangingPunct="1"/>
            <a:r>
              <a:rPr lang="en-US" sz="1400" dirty="0" err="1" smtClean="0"/>
              <a:t>Quebra</a:t>
            </a:r>
            <a:r>
              <a:rPr lang="en-US" sz="1400" dirty="0" smtClean="0"/>
              <a:t> de </a:t>
            </a:r>
            <a:r>
              <a:rPr lang="en-US" sz="1400" dirty="0" err="1" smtClean="0"/>
              <a:t>expectativa</a:t>
            </a:r>
            <a:r>
              <a:rPr lang="en-US" sz="1400" dirty="0" smtClean="0"/>
              <a:t> do </a:t>
            </a:r>
            <a:r>
              <a:rPr lang="en-US" sz="1400" dirty="0" err="1" smtClean="0"/>
              <a:t>consumidor</a:t>
            </a:r>
            <a:endParaRPr lang="en-US" sz="1400" dirty="0" smtClean="0"/>
          </a:p>
          <a:p>
            <a:pPr eaLnBrk="1" hangingPunct="1"/>
            <a:r>
              <a:rPr lang="en-US" sz="1400" dirty="0" err="1" smtClean="0"/>
              <a:t>Criação</a:t>
            </a:r>
            <a:r>
              <a:rPr lang="en-US" sz="1400" dirty="0" smtClean="0"/>
              <a:t> de </a:t>
            </a:r>
            <a:r>
              <a:rPr lang="en-US" sz="1400" dirty="0" err="1" smtClean="0"/>
              <a:t>ações</a:t>
            </a:r>
            <a:r>
              <a:rPr lang="en-US" sz="1400" dirty="0" smtClean="0"/>
              <a:t> </a:t>
            </a:r>
            <a:r>
              <a:rPr lang="en-US" sz="1400" dirty="0" err="1" smtClean="0"/>
              <a:t>vinculadas</a:t>
            </a:r>
            <a:r>
              <a:rPr lang="en-US" sz="1400" dirty="0" smtClean="0"/>
              <a:t> </a:t>
            </a:r>
            <a:r>
              <a:rPr lang="en-US" sz="1400" dirty="0" err="1" smtClean="0"/>
              <a:t>pelo</a:t>
            </a:r>
            <a:r>
              <a:rPr lang="en-US" sz="1400" dirty="0" smtClean="0"/>
              <a:t> </a:t>
            </a:r>
            <a:r>
              <a:rPr lang="en-US" sz="1400" dirty="0" err="1" smtClean="0"/>
              <a:t>cliente</a:t>
            </a:r>
            <a:r>
              <a:rPr lang="en-US" sz="1400" dirty="0"/>
              <a:t>.</a:t>
            </a:r>
            <a:endParaRPr lang="en-US" sz="1400" dirty="0" smtClean="0"/>
          </a:p>
          <a:p>
            <a:pPr eaLnBrk="1" hangingPunct="1"/>
            <a:r>
              <a:rPr lang="en-US" sz="1400" dirty="0" err="1" smtClean="0"/>
              <a:t>Limitações</a:t>
            </a:r>
            <a:r>
              <a:rPr lang="en-US" sz="1400" dirty="0" smtClean="0"/>
              <a:t> no </a:t>
            </a:r>
            <a:r>
              <a:rPr lang="en-US" sz="1400" dirty="0" err="1" smtClean="0"/>
              <a:t>orçamento</a:t>
            </a:r>
            <a:r>
              <a:rPr lang="en-US" sz="1400" dirty="0" smtClean="0"/>
              <a:t>, </a:t>
            </a:r>
            <a:r>
              <a:rPr lang="en-US" sz="1400" dirty="0" err="1" smtClean="0"/>
              <a:t>conceito</a:t>
            </a:r>
            <a:r>
              <a:rPr lang="en-US" sz="1400" dirty="0" smtClean="0"/>
              <a:t> e </a:t>
            </a:r>
            <a:r>
              <a:rPr lang="en-US" sz="1400" dirty="0" err="1" smtClean="0"/>
              <a:t>objetivos</a:t>
            </a:r>
            <a:r>
              <a:rPr lang="en-US" sz="1400" dirty="0" smtClean="0"/>
              <a:t>.</a:t>
            </a:r>
          </a:p>
          <a:p>
            <a:pPr eaLnBrk="1" hangingPunct="1"/>
            <a:r>
              <a:rPr lang="en-US" sz="1400" dirty="0" err="1" smtClean="0"/>
              <a:t>Controle</a:t>
            </a:r>
            <a:r>
              <a:rPr lang="en-US" sz="1400" dirty="0" smtClean="0"/>
              <a:t> da </a:t>
            </a:r>
            <a:r>
              <a:rPr lang="en-US" sz="1400" dirty="0" err="1" smtClean="0"/>
              <a:t>expectativa</a:t>
            </a:r>
            <a:r>
              <a:rPr lang="en-US" sz="1400" dirty="0" smtClean="0"/>
              <a:t> do </a:t>
            </a:r>
            <a:r>
              <a:rPr lang="en-US" sz="1400" dirty="0" err="1" smtClean="0"/>
              <a:t>cliente</a:t>
            </a:r>
            <a:endParaRPr lang="en-US" sz="1400" dirty="0" smtClean="0"/>
          </a:p>
          <a:p>
            <a:pPr eaLnBrk="1" hangingPunct="1"/>
            <a:r>
              <a:rPr lang="en-US" sz="1400" dirty="0" err="1" smtClean="0"/>
              <a:t>Prazos</a:t>
            </a:r>
            <a:endParaRPr lang="en-US" sz="1400" dirty="0" smtClean="0"/>
          </a:p>
          <a:p>
            <a:pPr eaLnBrk="1" hangingPunct="1"/>
            <a:r>
              <a:rPr lang="en-US" sz="1400" dirty="0" err="1"/>
              <a:t>Tamanho</a:t>
            </a:r>
            <a:r>
              <a:rPr lang="en-US" sz="1400" dirty="0"/>
              <a:t> do </a:t>
            </a:r>
            <a:r>
              <a:rPr lang="en-US" sz="1400" dirty="0" err="1"/>
              <a:t>arquivo</a:t>
            </a:r>
            <a:endParaRPr lang="en-US" sz="1400" dirty="0"/>
          </a:p>
          <a:p>
            <a:pPr eaLnBrk="1" hangingPunct="1"/>
            <a:r>
              <a:rPr lang="en-US" sz="1400" dirty="0" err="1"/>
              <a:t>Escolha</a:t>
            </a:r>
            <a:r>
              <a:rPr lang="en-US" sz="1400" dirty="0"/>
              <a:t> da </a:t>
            </a:r>
            <a:r>
              <a:rPr lang="en-US" sz="1400" dirty="0" err="1"/>
              <a:t>tecnologia</a:t>
            </a:r>
            <a:endParaRPr lang="en-US" sz="1400" dirty="0"/>
          </a:p>
          <a:p>
            <a:pPr eaLnBrk="1" hangingPunct="1"/>
            <a:r>
              <a:rPr lang="en-US" sz="1400" dirty="0"/>
              <a:t>Browser </a:t>
            </a:r>
            <a:r>
              <a:rPr lang="en-US" sz="1400" dirty="0" smtClean="0"/>
              <a:t>security</a:t>
            </a:r>
          </a:p>
          <a:p>
            <a:pPr eaLnBrk="1" hangingPunct="1"/>
            <a:r>
              <a:rPr lang="en-US" sz="1400" dirty="0" err="1" smtClean="0"/>
              <a:t>Custo</a:t>
            </a:r>
            <a:r>
              <a:rPr lang="en-US" sz="1400" dirty="0" smtClean="0"/>
              <a:t> (R$2.000 a R$1.500.000 com </a:t>
            </a:r>
            <a:r>
              <a:rPr lang="en-US" sz="1400" dirty="0" err="1" smtClean="0"/>
              <a:t>média</a:t>
            </a:r>
            <a:r>
              <a:rPr lang="en-US" sz="1400" dirty="0" smtClean="0"/>
              <a:t> de $50.000)</a:t>
            </a:r>
          </a:p>
        </p:txBody>
      </p:sp>
    </p:spTree>
    <p:extLst>
      <p:ext uri="{BB962C8B-B14F-4D97-AF65-F5344CB8AC3E}">
        <p14:creationId xmlns:p14="http://schemas.microsoft.com/office/powerpoint/2010/main" val="80716352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err="1" smtClean="0"/>
              <a:t>Métricas</a:t>
            </a:r>
            <a:r>
              <a:rPr lang="en-US" sz="4000" dirty="0" smtClean="0"/>
              <a:t> </a:t>
            </a:r>
            <a:r>
              <a:rPr lang="en-US" sz="4000" dirty="0" err="1" smtClean="0"/>
              <a:t>comuns</a:t>
            </a:r>
            <a:endParaRPr lang="pt-BR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3888457"/>
          </a:xfrm>
        </p:spPr>
        <p:txBody>
          <a:bodyPr/>
          <a:lstStyle/>
          <a:p>
            <a:pPr eaLnBrk="1" hangingPunct="1"/>
            <a:r>
              <a:rPr lang="en-US" sz="1400" dirty="0" err="1" smtClean="0"/>
              <a:t>Tamanho</a:t>
            </a:r>
            <a:r>
              <a:rPr lang="en-US" sz="1400" dirty="0" smtClean="0"/>
              <a:t> da </a:t>
            </a:r>
            <a:r>
              <a:rPr lang="en-US" sz="1400" dirty="0" err="1" smtClean="0"/>
              <a:t>audiencia</a:t>
            </a:r>
            <a:endParaRPr lang="en-US" sz="1400" dirty="0" smtClean="0"/>
          </a:p>
          <a:p>
            <a:pPr eaLnBrk="1" hangingPunct="1"/>
            <a:r>
              <a:rPr lang="en-US" sz="1400" dirty="0" err="1" smtClean="0"/>
              <a:t>Composição</a:t>
            </a:r>
            <a:r>
              <a:rPr lang="en-US" sz="1400" dirty="0" smtClean="0"/>
              <a:t> da </a:t>
            </a:r>
            <a:r>
              <a:rPr lang="en-US" sz="1400" dirty="0" err="1" smtClean="0"/>
              <a:t>audiência</a:t>
            </a:r>
            <a:r>
              <a:rPr lang="en-US" sz="1400" dirty="0" smtClean="0"/>
              <a:t> (</a:t>
            </a:r>
            <a:r>
              <a:rPr lang="en-US" sz="1400" dirty="0" err="1" smtClean="0"/>
              <a:t>demográfica</a:t>
            </a:r>
            <a:r>
              <a:rPr lang="en-US" sz="1400" dirty="0" smtClean="0"/>
              <a:t> e </a:t>
            </a:r>
            <a:r>
              <a:rPr lang="en-US" sz="1400" dirty="0" err="1" smtClean="0"/>
              <a:t>psicográfica</a:t>
            </a:r>
            <a:r>
              <a:rPr lang="en-US" sz="1400" dirty="0" smtClean="0"/>
              <a:t>)</a:t>
            </a:r>
          </a:p>
          <a:p>
            <a:pPr eaLnBrk="1" hangingPunct="1"/>
            <a:r>
              <a:rPr lang="en-US" sz="1400" dirty="0" err="1" smtClean="0"/>
              <a:t>Frequência</a:t>
            </a:r>
            <a:r>
              <a:rPr lang="en-US" sz="1400" dirty="0" smtClean="0"/>
              <a:t> e </a:t>
            </a:r>
            <a:r>
              <a:rPr lang="en-US" sz="1400" dirty="0" err="1" smtClean="0"/>
              <a:t>duração</a:t>
            </a:r>
            <a:r>
              <a:rPr lang="en-US" sz="1400" dirty="0" smtClean="0"/>
              <a:t> de Gameplay</a:t>
            </a:r>
          </a:p>
          <a:p>
            <a:pPr eaLnBrk="1" hangingPunct="1"/>
            <a:r>
              <a:rPr lang="en-US" sz="1400" dirty="0" err="1" smtClean="0"/>
              <a:t>Quantidade</a:t>
            </a:r>
            <a:r>
              <a:rPr lang="en-US" sz="1400" dirty="0" smtClean="0"/>
              <a:t> de </a:t>
            </a:r>
            <a:r>
              <a:rPr lang="en-US" sz="1400" dirty="0" err="1" smtClean="0"/>
              <a:t>impressões</a:t>
            </a:r>
            <a:r>
              <a:rPr lang="en-US" sz="1400" dirty="0" smtClean="0"/>
              <a:t> da </a:t>
            </a:r>
            <a:r>
              <a:rPr lang="en-US" sz="1400" dirty="0" err="1" smtClean="0"/>
              <a:t>marca</a:t>
            </a:r>
            <a:r>
              <a:rPr lang="en-US" sz="1400" dirty="0" smtClean="0"/>
              <a:t> e tempo </a:t>
            </a:r>
            <a:r>
              <a:rPr lang="en-US" sz="1400" dirty="0" err="1" smtClean="0"/>
              <a:t>médio</a:t>
            </a:r>
            <a:r>
              <a:rPr lang="en-US" sz="1400" dirty="0" smtClean="0"/>
              <a:t> de </a:t>
            </a:r>
            <a:r>
              <a:rPr lang="en-US" sz="1400" dirty="0" err="1" smtClean="0"/>
              <a:t>exposição</a:t>
            </a:r>
            <a:r>
              <a:rPr lang="en-US" sz="1400" dirty="0" smtClean="0"/>
              <a:t>.</a:t>
            </a:r>
          </a:p>
          <a:p>
            <a:pPr eaLnBrk="1" hangingPunct="1"/>
            <a:r>
              <a:rPr lang="en-US" sz="1400" dirty="0" smtClean="0"/>
              <a:t>Taxa de </a:t>
            </a:r>
            <a:r>
              <a:rPr lang="en-US" sz="1400" dirty="0" err="1" smtClean="0"/>
              <a:t>efetividade</a:t>
            </a:r>
            <a:r>
              <a:rPr lang="en-US" sz="1400" dirty="0" smtClean="0"/>
              <a:t> do </a:t>
            </a:r>
            <a:r>
              <a:rPr lang="en-US" sz="1400" dirty="0" err="1" smtClean="0"/>
              <a:t>anúncio</a:t>
            </a:r>
            <a:endParaRPr lang="en-US" sz="1400" dirty="0" smtClean="0"/>
          </a:p>
          <a:p>
            <a:pPr eaLnBrk="1" hangingPunct="1"/>
            <a:r>
              <a:rPr lang="en-US" sz="1400" dirty="0" err="1" smtClean="0"/>
              <a:t>Alterações</a:t>
            </a:r>
            <a:r>
              <a:rPr lang="en-US" sz="1400" dirty="0" smtClean="0"/>
              <a:t> da </a:t>
            </a:r>
            <a:r>
              <a:rPr lang="en-US" sz="1400" dirty="0" err="1" smtClean="0"/>
              <a:t>impressão</a:t>
            </a:r>
            <a:r>
              <a:rPr lang="en-US" sz="1400" dirty="0" smtClean="0"/>
              <a:t> do </a:t>
            </a:r>
            <a:r>
              <a:rPr lang="en-US" sz="1400" dirty="0" err="1" smtClean="0"/>
              <a:t>jogador</a:t>
            </a:r>
            <a:r>
              <a:rPr lang="en-US" sz="1400" dirty="0" smtClean="0"/>
              <a:t> </a:t>
            </a:r>
            <a:r>
              <a:rPr lang="en-US" sz="1400" dirty="0" err="1" smtClean="0"/>
              <a:t>sobre</a:t>
            </a:r>
            <a:r>
              <a:rPr lang="en-US" sz="1400" dirty="0" smtClean="0"/>
              <a:t> a </a:t>
            </a:r>
            <a:r>
              <a:rPr lang="en-US" sz="1400" dirty="0" err="1" smtClean="0"/>
              <a:t>marca</a:t>
            </a:r>
            <a:r>
              <a:rPr lang="en-US" sz="1400" dirty="0" smtClean="0"/>
              <a:t> e </a:t>
            </a:r>
            <a:r>
              <a:rPr lang="en-US" sz="1400" dirty="0" err="1" smtClean="0"/>
              <a:t>preferencias</a:t>
            </a:r>
            <a:endParaRPr lang="en-US" sz="1400" dirty="0" smtClean="0"/>
          </a:p>
          <a:p>
            <a:pPr eaLnBrk="1" hangingPunct="1"/>
            <a:r>
              <a:rPr lang="en-US" sz="1400" dirty="0" err="1" smtClean="0"/>
              <a:t>Alterações</a:t>
            </a:r>
            <a:r>
              <a:rPr lang="en-US" sz="1400" dirty="0" smtClean="0"/>
              <a:t> no </a:t>
            </a:r>
            <a:r>
              <a:rPr lang="en-US" sz="1400" dirty="0" err="1" smtClean="0"/>
              <a:t>comportamento</a:t>
            </a:r>
            <a:r>
              <a:rPr lang="en-US" sz="1400" dirty="0" smtClean="0"/>
              <a:t> do </a:t>
            </a:r>
            <a:r>
              <a:rPr lang="en-US" sz="1400" dirty="0" err="1" smtClean="0"/>
              <a:t>consumidor</a:t>
            </a:r>
            <a:r>
              <a:rPr lang="en-US" sz="1400" dirty="0" smtClean="0"/>
              <a:t> </a:t>
            </a:r>
            <a:r>
              <a:rPr lang="en-US" sz="1400" dirty="0" err="1" smtClean="0"/>
              <a:t>como</a:t>
            </a:r>
            <a:r>
              <a:rPr lang="en-US" sz="1400" dirty="0" smtClean="0"/>
              <a:t> </a:t>
            </a:r>
            <a:r>
              <a:rPr lang="en-US" sz="1400" dirty="0" err="1" smtClean="0"/>
              <a:t>realizar</a:t>
            </a:r>
            <a:r>
              <a:rPr lang="en-US" sz="1400" dirty="0" smtClean="0"/>
              <a:t> a </a:t>
            </a:r>
            <a:r>
              <a:rPr lang="en-US" sz="1400" dirty="0" err="1" smtClean="0"/>
              <a:t>compra</a:t>
            </a:r>
            <a:r>
              <a:rPr lang="en-US" sz="1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273407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Ad-support</a:t>
            </a:r>
            <a:endParaRPr lang="pt-BR" sz="4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3888457"/>
          </a:xfrm>
        </p:spPr>
        <p:txBody>
          <a:bodyPr/>
          <a:lstStyle/>
          <a:p>
            <a:pPr eaLnBrk="1" hangingPunct="1"/>
            <a:r>
              <a:rPr lang="en-US" sz="1800" dirty="0"/>
              <a:t>Display </a:t>
            </a:r>
            <a:r>
              <a:rPr lang="en-US" sz="1800" dirty="0" smtClean="0"/>
              <a:t>Advertising (CPM) </a:t>
            </a:r>
            <a:r>
              <a:rPr lang="en-US" sz="1800" dirty="0"/>
              <a:t>versus Direct Response </a:t>
            </a:r>
            <a:r>
              <a:rPr lang="en-US" sz="1800" dirty="0" smtClean="0"/>
              <a:t>Advertising(CPC </a:t>
            </a:r>
            <a:r>
              <a:rPr lang="en-US" sz="1800" dirty="0" err="1" smtClean="0"/>
              <a:t>ou</a:t>
            </a:r>
            <a:r>
              <a:rPr lang="en-US" sz="1800" dirty="0" smtClean="0"/>
              <a:t> CPA)</a:t>
            </a:r>
          </a:p>
          <a:p>
            <a:pPr eaLnBrk="1" hangingPunct="1"/>
            <a:r>
              <a:rPr lang="en-US" sz="1800" dirty="0" smtClean="0"/>
              <a:t>CPM (De R$1,00 a R$50,00)</a:t>
            </a:r>
          </a:p>
          <a:p>
            <a:pPr eaLnBrk="1" hangingPunct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63776560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Jogos para meninos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Orientado a ação;</a:t>
            </a:r>
          </a:p>
          <a:p>
            <a:pPr eaLnBrk="1" hangingPunct="1"/>
            <a:r>
              <a:rPr lang="pt-BR" dirty="0" smtClean="0"/>
              <a:t>Baseado em estímulos;</a:t>
            </a:r>
          </a:p>
          <a:p>
            <a:pPr eaLnBrk="1" hangingPunct="1"/>
            <a:r>
              <a:rPr lang="pt-BR" dirty="0" smtClean="0"/>
              <a:t>Lembra história de aventura;</a:t>
            </a:r>
          </a:p>
          <a:p>
            <a:pPr eaLnBrk="1" hangingPunct="1"/>
            <a:r>
              <a:rPr lang="pt-BR" dirty="0" smtClean="0"/>
              <a:t>Divide características gráficas com outras tradicionais formas de cultura para meninos. </a:t>
            </a:r>
            <a:r>
              <a:rPr lang="pt-BR" dirty="0" err="1" smtClean="0"/>
              <a:t>Ex</a:t>
            </a:r>
            <a:r>
              <a:rPr lang="pt-BR" dirty="0" smtClean="0"/>
              <a:t>: </a:t>
            </a:r>
            <a:r>
              <a:rPr lang="pt-BR" dirty="0" err="1" smtClean="0"/>
              <a:t>comic</a:t>
            </a:r>
            <a:r>
              <a:rPr lang="pt-BR" dirty="0" smtClean="0"/>
              <a:t>, </a:t>
            </a:r>
            <a:r>
              <a:rPr lang="pt-BR" dirty="0" err="1" smtClean="0"/>
              <a:t>cartoons</a:t>
            </a:r>
            <a:r>
              <a:rPr lang="pt-BR" dirty="0" smtClean="0"/>
              <a:t> e etc...</a:t>
            </a:r>
          </a:p>
        </p:txBody>
      </p:sp>
    </p:spTree>
    <p:extLst>
      <p:ext uri="{BB962C8B-B14F-4D97-AF65-F5344CB8AC3E}">
        <p14:creationId xmlns:p14="http://schemas.microsoft.com/office/powerpoint/2010/main" val="313284265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Tipos de Torneios</a:t>
            </a:r>
            <a:endParaRPr lang="pt-BR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Torneios com número limitado de competidores</a:t>
            </a:r>
          </a:p>
          <a:p>
            <a:pPr eaLnBrk="1" hangingPunct="1"/>
            <a:r>
              <a:rPr lang="en-US" dirty="0" err="1" smtClean="0"/>
              <a:t>Competição</a:t>
            </a:r>
            <a:r>
              <a:rPr lang="en-US" dirty="0" smtClean="0"/>
              <a:t> </a:t>
            </a:r>
            <a:r>
              <a:rPr lang="en-US" dirty="0" err="1" smtClean="0"/>
              <a:t>progressiva</a:t>
            </a:r>
            <a:endParaRPr lang="en-US" dirty="0"/>
          </a:p>
          <a:p>
            <a:pPr eaLnBrk="1" hangingPunct="1"/>
            <a:r>
              <a:rPr lang="en-US" dirty="0" smtClean="0"/>
              <a:t>Jackpot </a:t>
            </a:r>
            <a:r>
              <a:rPr lang="en-US" dirty="0" err="1" smtClean="0"/>
              <a:t>ganantido</a:t>
            </a:r>
            <a:endParaRPr lang="en-US" dirty="0" smtClean="0"/>
          </a:p>
          <a:p>
            <a:pPr eaLnBrk="1" hangingPunct="1"/>
            <a:r>
              <a:rPr lang="en-US" dirty="0" err="1" smtClean="0"/>
              <a:t>Competição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lobby</a:t>
            </a:r>
          </a:p>
          <a:p>
            <a:pPr eaLnBrk="1" hangingPunct="1"/>
            <a:r>
              <a:rPr lang="en-US" dirty="0" err="1" smtClean="0"/>
              <a:t>Competição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escada</a:t>
            </a:r>
            <a:endParaRPr lang="en-US" dirty="0" smtClean="0"/>
          </a:p>
          <a:p>
            <a:pPr eaLnBrk="1" hangingPunct="1"/>
            <a:r>
              <a:rPr lang="en-US" dirty="0" err="1" smtClean="0"/>
              <a:t>Competição</a:t>
            </a:r>
            <a:r>
              <a:rPr lang="en-US" dirty="0" smtClean="0"/>
              <a:t> de </a:t>
            </a:r>
            <a:r>
              <a:rPr lang="en-US" dirty="0" err="1" smtClean="0"/>
              <a:t>sobrevivência</a:t>
            </a:r>
            <a:endParaRPr lang="en-US" dirty="0" smtClean="0"/>
          </a:p>
          <a:p>
            <a:pPr eaLnBrk="1" hangingPunct="1"/>
            <a:r>
              <a:rPr lang="en-US" dirty="0" smtClean="0"/>
              <a:t>“Top This”</a:t>
            </a:r>
          </a:p>
        </p:txBody>
      </p:sp>
    </p:spTree>
    <p:extLst>
      <p:ext uri="{BB962C8B-B14F-4D97-AF65-F5344CB8AC3E}">
        <p14:creationId xmlns:p14="http://schemas.microsoft.com/office/powerpoint/2010/main" val="252717900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ROI</a:t>
            </a:r>
            <a:endParaRPr lang="pt-BR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469329" cy="44644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938926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ROI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411316666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Mudando o gênero</a:t>
            </a:r>
          </a:p>
        </p:txBody>
      </p:sp>
      <p:pic>
        <p:nvPicPr>
          <p:cNvPr id="15363" name="Picture 4" descr="prin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060575"/>
            <a:ext cx="25336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4140200" y="3573463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 flipV="1">
            <a:off x="4140200" y="3573463"/>
            <a:ext cx="8636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15366" name="Picture 9" descr="lar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916113"/>
            <a:ext cx="27527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672365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Mas só um pouco...</a:t>
            </a:r>
          </a:p>
        </p:txBody>
      </p:sp>
      <p:pic>
        <p:nvPicPr>
          <p:cNvPr id="16387" name="Picture 4" descr="LaraPeigno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484313"/>
            <a:ext cx="4270375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38841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smtClean="0"/>
              <a:t>Faria diferença?</a:t>
            </a:r>
            <a:br>
              <a:rPr lang="pt-BR" sz="4000" smtClean="0"/>
            </a:br>
            <a:r>
              <a:rPr lang="pt-BR" sz="4000" smtClean="0"/>
              <a:t>(Metroid)</a:t>
            </a:r>
          </a:p>
        </p:txBody>
      </p:sp>
      <p:pic>
        <p:nvPicPr>
          <p:cNvPr id="17411" name="Picture 4" descr="samusbi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492375"/>
            <a:ext cx="2590800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sam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14166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22111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Cultura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Existem muitas definições e cultura.</a:t>
            </a:r>
          </a:p>
          <a:p>
            <a:pPr eaLnBrk="1" hangingPunct="1"/>
            <a:r>
              <a:rPr lang="pt-BR" smtClean="0"/>
              <a:t>“Padrão social humano de pensamentos e comportamentos.” – Edward Tylor</a:t>
            </a:r>
          </a:p>
          <a:p>
            <a:pPr eaLnBrk="1" hangingPunct="1"/>
            <a:r>
              <a:rPr lang="pt-BR" smtClean="0"/>
              <a:t>Para analisarmos a cultura dos jogos devemos ir além das bordas do círculo mágico para considerar como estes jogos interagem com o contexto fora das regras e do jogar deste jogo.</a:t>
            </a:r>
          </a:p>
        </p:txBody>
      </p:sp>
    </p:spTree>
    <p:extLst>
      <p:ext uri="{BB962C8B-B14F-4D97-AF65-F5344CB8AC3E}">
        <p14:creationId xmlns:p14="http://schemas.microsoft.com/office/powerpoint/2010/main" val="261162445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Cultura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Todos os jogos refletem a cultura, reproduzindo aspectos de seus contextos culturais.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Alguns jogos transformam a cultura, atuando em seus contextos culturais e realizando mudanças.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Entender os sentidos que permeiam o contexto no qual seu jogo é jogado é importante afim de fazer o design de um meaningful play.</a:t>
            </a:r>
          </a:p>
        </p:txBody>
      </p:sp>
    </p:spTree>
    <p:extLst>
      <p:ext uri="{BB962C8B-B14F-4D97-AF65-F5344CB8AC3E}">
        <p14:creationId xmlns:p14="http://schemas.microsoft.com/office/powerpoint/2010/main" val="270076753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Games como retórica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Retórica é um método de discussão ou expressão que contém valores ou crenças implícitas. Um método que procura convencer os outros que isto é correto.</a:t>
            </a:r>
          </a:p>
          <a:p>
            <a:pPr eaLnBrk="1" hangingPunct="1"/>
            <a:r>
              <a:rPr lang="pt-BR" smtClean="0"/>
              <a:t>Criar games é também criar cultura. Além disso, crenças, ideologias e valores presentes na cultura sempre serão parte de um jogo, intencionalmente ou não.</a:t>
            </a:r>
          </a:p>
        </p:txBody>
      </p:sp>
    </p:spTree>
    <p:extLst>
      <p:ext uri="{BB962C8B-B14F-4D97-AF65-F5344CB8AC3E}">
        <p14:creationId xmlns:p14="http://schemas.microsoft.com/office/powerpoint/2010/main" val="364429148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/>
              <a:t>As sete retóricas do jogar</a:t>
            </a:r>
          </a:p>
        </p:txBody>
      </p:sp>
      <p:graphicFrame>
        <p:nvGraphicFramePr>
          <p:cNvPr id="11367" name="Group 103"/>
          <p:cNvGraphicFramePr>
            <a:graphicFrameLocks noGrp="1"/>
          </p:cNvGraphicFramePr>
          <p:nvPr>
            <p:ph idx="1"/>
          </p:nvPr>
        </p:nvGraphicFramePr>
        <p:xfrm>
          <a:off x="0" y="1590675"/>
          <a:ext cx="9144000" cy="5356652"/>
        </p:xfrm>
        <a:graphic>
          <a:graphicData uri="http://schemas.openxmlformats.org/drawingml/2006/table">
            <a:tbl>
              <a:tblPr/>
              <a:tblGrid>
                <a:gridCol w="1452563"/>
                <a:gridCol w="4479925"/>
                <a:gridCol w="1758950"/>
                <a:gridCol w="1452562"/>
              </a:tblGrid>
              <a:tr h="685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Jogar como progresso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Jogar é uma forma de  transformar crianças em adultos. Jogar é valioso porque educa e desenvolve capacidade cognitivas dos jovens.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Todas as formas de jogar das crianças.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Origem contemporânea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7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Jogar como esperança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O viver e o jogar do homem é controlado pela esperança, seja na forma de destino, seja na forma de deuses, átomos, neurônios ou sorte mas não pela vontade própria.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Gambling e jogos de chance.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Origem antiga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Jogar como poder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Jogar é uma forma de conflito e uma maneira de fortificar status dos que controlam o jogar ou são seus heróis.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Esportes. atletismos e campeonatos.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Origem antiga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Jogar como identidade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Jogar é um forma de confirmar, manter ou avançar a identidade de uma comunidade de jogadores.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Jogos tradicionais, celebrações comunitárias e festivais.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Origem antiga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Jogar como o imaginário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A essência do jogar é a imaginação, flexibilidade e criatividade. Jogar é sinônimo de inovação.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Improvisações na arte, literatura e outras formas de cultura.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Origem contemporânea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Jogar como retórica de si mesmo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Jogar existe para envolver a si próprio, provendo experiências prazerosas, relaxamento e fuga, seja pelo próprio jogar ou através da satisfação estética de suas performances.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Jogos solitários, Hobbies, jogos de alto risco.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Origem contemporânea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Jogar como frivolidade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O Jogar pode ser uma oposição, uma paródia e, algumas vezes, revolucionário, esta retórica é oposta ao ponto de vista ético de uma atividade útil.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Atividades preguiçosa.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Arial" charset="0"/>
                        </a:rPr>
                        <a:t>Origem antiga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17692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ersonalizar design">
  <a:themeElements>
    <a:clrScheme name="1_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ersonalizar design 13">
        <a:dk1>
          <a:srgbClr val="CC3300"/>
        </a:dk1>
        <a:lt1>
          <a:srgbClr val="FFFFFF"/>
        </a:lt1>
        <a:dk2>
          <a:srgbClr val="6699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AE2A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14">
        <a:dk1>
          <a:srgbClr val="669900"/>
        </a:dk1>
        <a:lt1>
          <a:srgbClr val="FFFFFF"/>
        </a:lt1>
        <a:dk2>
          <a:srgbClr val="3366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682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15">
        <a:dk1>
          <a:srgbClr val="669900"/>
        </a:dk1>
        <a:lt1>
          <a:srgbClr val="FFFFFF"/>
        </a:lt1>
        <a:dk2>
          <a:srgbClr val="336699"/>
        </a:dk2>
        <a:lt2>
          <a:srgbClr val="3366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682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ersonalizar design 16">
        <a:dk1>
          <a:srgbClr val="336600"/>
        </a:dk1>
        <a:lt1>
          <a:srgbClr val="FFFFFF"/>
        </a:lt1>
        <a:dk2>
          <a:srgbClr val="336699"/>
        </a:dk2>
        <a:lt2>
          <a:srgbClr val="3366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Personalizar design">
  <a:themeElements>
    <a:clrScheme name="">
      <a:dk1>
        <a:srgbClr val="FFFFFF"/>
      </a:dk1>
      <a:lt1>
        <a:srgbClr val="FFFFFF"/>
      </a:lt1>
      <a:dk2>
        <a:srgbClr val="FFFF00"/>
      </a:dk2>
      <a:lt2>
        <a:srgbClr val="3366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ersonalizar design 13">
        <a:dk1>
          <a:srgbClr val="CC3300"/>
        </a:dk1>
        <a:lt1>
          <a:srgbClr val="FFFFFF"/>
        </a:lt1>
        <a:dk2>
          <a:srgbClr val="6699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AE2A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14">
        <a:dk1>
          <a:srgbClr val="669900"/>
        </a:dk1>
        <a:lt1>
          <a:srgbClr val="FFFFFF"/>
        </a:lt1>
        <a:dk2>
          <a:srgbClr val="336699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682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15">
        <a:dk1>
          <a:srgbClr val="669900"/>
        </a:dk1>
        <a:lt1>
          <a:srgbClr val="FFFFFF"/>
        </a:lt1>
        <a:dk2>
          <a:srgbClr val="336699"/>
        </a:dk2>
        <a:lt2>
          <a:srgbClr val="3366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682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ersonalizar design 16">
        <a:dk1>
          <a:srgbClr val="336600"/>
        </a:dk1>
        <a:lt1>
          <a:srgbClr val="FFFFFF"/>
        </a:lt1>
        <a:dk2>
          <a:srgbClr val="336699"/>
        </a:dk2>
        <a:lt2>
          <a:srgbClr val="3366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op urbano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op urbano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p urban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</TotalTime>
  <Words>1220</Words>
  <Application>Microsoft Office PowerPoint</Application>
  <PresentationFormat>Apresentação na tela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1_Personalizar design</vt:lpstr>
      <vt:lpstr>3_Personalizar design</vt:lpstr>
      <vt:lpstr>pop urbano</vt:lpstr>
      <vt:lpstr>Game Design for Advergames</vt:lpstr>
      <vt:lpstr>Jogos para meninos</vt:lpstr>
      <vt:lpstr>Mudando o gênero</vt:lpstr>
      <vt:lpstr>Mas só um pouco...</vt:lpstr>
      <vt:lpstr>Faria diferença? (Metroid)</vt:lpstr>
      <vt:lpstr>Cultura</vt:lpstr>
      <vt:lpstr>Cultura</vt:lpstr>
      <vt:lpstr>Games como retórica</vt:lpstr>
      <vt:lpstr>As sete retóricas do jogar</vt:lpstr>
      <vt:lpstr>Jogar pelo prazer</vt:lpstr>
      <vt:lpstr>Advergame - Definições</vt:lpstr>
      <vt:lpstr>Advergame – Por que?</vt:lpstr>
      <vt:lpstr>Níveis de Mensagem</vt:lpstr>
      <vt:lpstr>Níveis de Mensagem</vt:lpstr>
      <vt:lpstr>Níveis de Mensagem</vt:lpstr>
      <vt:lpstr>Padrões de Propaganda</vt:lpstr>
      <vt:lpstr>Princípios Específicos e Questões técnicas</vt:lpstr>
      <vt:lpstr>Métricas comuns</vt:lpstr>
      <vt:lpstr>Ad-support</vt:lpstr>
      <vt:lpstr>Tipos de Torneios</vt:lpstr>
      <vt:lpstr>ROI</vt:lpstr>
      <vt:lpstr>ROI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Yves</dc:creator>
  <cp:lastModifiedBy>Yves</cp:lastModifiedBy>
  <cp:revision>82</cp:revision>
  <dcterms:created xsi:type="dcterms:W3CDTF">2007-01-12T21:36:54Z</dcterms:created>
  <dcterms:modified xsi:type="dcterms:W3CDTF">2012-08-18T01:41:50Z</dcterms:modified>
</cp:coreProperties>
</file>